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viewProps+xml" PartName="/ppt/viewProps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43200625" cx="323992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000000"/>
          </p15:clr>
        </p15:guide>
        <p15:guide id="2" pos="10204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3" Type="http://schemas.openxmlformats.org/officeDocument/2006/relationships/presProps" Target="presProps1.xml"/><Relationship Id="rId2" Type="http://schemas.openxmlformats.org/officeDocument/2006/relationships/viewProps" Target="viewProps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572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572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4586"/>
            <a:ext cx="5438140" cy="4466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9171"/>
            <a:ext cx="2945659" cy="49572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9171"/>
            <a:ext cx="2945659" cy="4957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 lang="pt-BR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74232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79768" y="4714586"/>
            <a:ext cx="5438140" cy="4466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dirty="0" smtClean="0">
                <a:solidFill>
                  <a:srgbClr val="FF0000"/>
                </a:solidFill>
              </a:rPr>
              <a:t>Suporte:</a:t>
            </a:r>
            <a:r>
              <a:rPr lang="pt-BR" sz="1200" dirty="0" smtClean="0">
                <a:solidFill>
                  <a:srgbClr val="FF0000"/>
                </a:solidFill>
              </a:rPr>
              <a:t> www.wikifisica.com;</a:t>
            </a:r>
            <a:r>
              <a:rPr lang="pt-BR" sz="1200" baseline="0" dirty="0" smtClean="0">
                <a:solidFill>
                  <a:srgbClr val="FF0000"/>
                </a:solidFill>
              </a:rPr>
              <a:t> </a:t>
            </a:r>
            <a:r>
              <a:rPr lang="pt-BR" sz="1200" dirty="0" smtClean="0">
                <a:solidFill>
                  <a:srgbClr val="FF0000"/>
                </a:solidFill>
              </a:rPr>
              <a:t>https://curriculointerativo.sedu.es.gov.br/</a:t>
            </a:r>
            <a:r>
              <a:rPr lang="pt-BR" sz="1200" b="1" dirty="0" smtClean="0">
                <a:solidFill>
                  <a:srgbClr val="FF0000"/>
                </a:solidFill>
                <a:ea typeface="Cambria"/>
                <a:cs typeface="Cambria"/>
                <a:sym typeface="Cambria"/>
              </a:rPr>
              <a:t>  e </a:t>
            </a:r>
            <a:r>
              <a:rPr lang="pt-BR" sz="1200" dirty="0" smtClean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850443" y="9429171"/>
            <a:ext cx="2945659" cy="4957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 lang="pt-BR"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8745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32007" marR="0" lvl="5" indent="-20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864017" marR="0" lvl="6" indent="-41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96025" marR="0" lvl="7" indent="-624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28033" marR="0" lvl="8" indent="-833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93888" marR="0" lvl="0" indent="-769938" algn="l" rtl="0"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108450" marR="0" lvl="1" indent="-60325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6319838" marR="0" lvl="2" indent="-427037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8847138" marR="0" lvl="3" indent="-566738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377613" marR="0" lvl="4" indent="-569913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809727" marR="0" lvl="5" indent="-566734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2241735" marR="0" lvl="6" indent="-566942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673743" marR="0" lvl="7" indent="-56714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3105752" marR="0" lvl="8" indent="-56735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wrap="square" lIns="82050" tIns="41025" rIns="82050" bIns="410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1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1" y="279484"/>
            <a:ext cx="32036656" cy="2020186"/>
          </a:xfrm>
          <a:prstGeom prst="rect">
            <a:avLst/>
          </a:prstGeom>
          <a:noFill/>
          <a:ln>
            <a:noFill/>
          </a:ln>
        </p:spPr>
        <p:txBody>
          <a:bodyPr wrap="square" lIns="86850" tIns="43425" rIns="86850" bIns="43425" anchor="t" anchorCtr="0">
            <a:noAutofit/>
          </a:bodyPr>
          <a:lstStyle/>
          <a:p>
            <a:pPr lvl="0" algn="ctr">
              <a:buSzPct val="25000"/>
            </a:pPr>
            <a:r>
              <a:rPr lang="pt-BR" sz="5400" b="1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EEEFM Prof.ª Filomena Quitiba </a:t>
            </a:r>
            <a:r>
              <a:rPr lang="pt-BR" sz="5400" b="1" dirty="0" smtClean="0">
                <a:solidFill>
                  <a:srgbClr val="000099"/>
                </a:solidFill>
                <a:ea typeface="Cambria"/>
                <a:cs typeface="Cambria"/>
                <a:sym typeface="Cambria"/>
              </a:rPr>
              <a:t> </a:t>
            </a:r>
            <a:endParaRPr lang="pt-BR" sz="5400" b="1" dirty="0">
              <a:solidFill>
                <a:srgbClr val="000099"/>
              </a:solidFill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1" i="0" u="none" strike="noStrike" cap="none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Piúma/ES</a:t>
            </a:r>
            <a:r>
              <a:rPr lang="pt-BR" sz="4400" b="1" i="0" u="none" strike="noStrike" cap="none" dirty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, </a:t>
            </a:r>
            <a:r>
              <a:rPr lang="pt-BR" sz="4400" b="1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1º semestre</a:t>
            </a:r>
            <a:r>
              <a:rPr lang="pt-BR" sz="4400" b="1" i="0" u="none" strike="noStrike" cap="none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 </a:t>
            </a:r>
            <a:r>
              <a:rPr lang="pt-BR" sz="4400" b="1" i="0" u="none" strike="noStrike" cap="none" dirty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de </a:t>
            </a:r>
            <a:r>
              <a:rPr lang="pt-BR" sz="4400" b="1" i="0" u="none" strike="noStrike" cap="none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2019</a:t>
            </a:r>
            <a:endParaRPr lang="pt-BR" sz="4400" b="1" i="0" u="none" strike="noStrike" cap="none" dirty="0">
              <a:solidFill>
                <a:srgbClr val="000099"/>
              </a:solidFill>
              <a:latin typeface="+mj-lt"/>
              <a:ea typeface="Cambria"/>
              <a:cs typeface="Cambria"/>
              <a:sym typeface="Cambria"/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4401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268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" name="Shape 28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3798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173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4063576" y="2057399"/>
            <a:ext cx="24280708" cy="2318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pt-BR" sz="4800" b="1" dirty="0" smtClean="0">
                <a:solidFill>
                  <a:schemeClr val="bg1"/>
                </a:solidFill>
                <a:latin typeface="+mn-lt"/>
                <a:ea typeface="Tahoma"/>
                <a:cs typeface="Tahoma"/>
                <a:sym typeface="Tahoma"/>
              </a:rPr>
              <a:t>DIAGRAMA VÊ: </a:t>
            </a:r>
            <a:r>
              <a:rPr lang="pt-BR" sz="4800" b="1" dirty="0">
                <a:solidFill>
                  <a:srgbClr val="00B050"/>
                </a:solidFill>
                <a:latin typeface="+mn-lt"/>
                <a:ea typeface="Tahoma"/>
                <a:cs typeface="Tahoma"/>
                <a:sym typeface="Tahoma"/>
              </a:rPr>
              <a:t>ESTUDANDO </a:t>
            </a:r>
            <a:r>
              <a:rPr lang="pt-BR" sz="4800" b="1" i="0" u="none" strike="noStrike" cap="none" dirty="0" smtClean="0">
                <a:solidFill>
                  <a:srgbClr val="00B050"/>
                </a:solidFill>
                <a:latin typeface="+mn-lt"/>
                <a:ea typeface="Tahoma"/>
                <a:cs typeface="Tahoma"/>
                <a:sym typeface="Tahoma"/>
              </a:rPr>
              <a:t>PARA O ENEM DE FORMA INVERTIDA</a:t>
            </a:r>
          </a:p>
          <a:p>
            <a:pPr lvl="0" algn="ctr">
              <a:buSzPct val="25000"/>
            </a:pPr>
            <a:r>
              <a:rPr lang="pt-BR" sz="4800" b="1" i="0" u="none" strike="noStrike" cap="none" dirty="0" smtClean="0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pt-BR" sz="4800" b="1" i="0" u="none" strike="noStrike" cap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8660" y="3245609"/>
            <a:ext cx="28869790" cy="32918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pt-BR"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endParaRPr lang="pt-BR"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pt-BR" sz="4000" b="1" dirty="0" smtClean="0">
                <a:solidFill>
                  <a:schemeClr val="dk1"/>
                </a:solidFill>
                <a:latin typeface="+mj-lt"/>
              </a:rPr>
              <a:t>Aluno( s): </a:t>
            </a:r>
            <a:r>
              <a:rPr lang="pt-BR" sz="4000" dirty="0" smtClean="0">
                <a:solidFill>
                  <a:schemeClr val="dk1"/>
                </a:solidFill>
                <a:latin typeface="+mj-lt"/>
              </a:rPr>
              <a:t>Poltiel Nascimento</a:t>
            </a:r>
          </a:p>
          <a:p>
            <a:pPr algn="ctr">
              <a:buSzPct val="25000"/>
            </a:pPr>
            <a:r>
              <a:rPr lang="pt-BR" sz="3600" b="1" dirty="0" smtClean="0">
                <a:solidFill>
                  <a:schemeClr val="dk1"/>
                </a:solidFill>
                <a:latin typeface="+mj-lt"/>
              </a:rPr>
              <a:t>Série</a:t>
            </a:r>
            <a:r>
              <a:rPr lang="pt-BR" sz="3600" b="1" dirty="0">
                <a:solidFill>
                  <a:schemeClr val="dk1"/>
                </a:solidFill>
                <a:latin typeface="+mj-lt"/>
              </a:rPr>
              <a:t>: 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3</a:t>
            </a:r>
            <a:r>
              <a:rPr lang="pt-BR" sz="3600" dirty="0" smtClean="0">
                <a:solidFill>
                  <a:schemeClr val="dk1"/>
                </a:solidFill>
                <a:latin typeface="+mj-lt"/>
              </a:rPr>
              <a:t>° 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ano | </a:t>
            </a:r>
            <a:r>
              <a:rPr lang="pt-BR" sz="3600" b="1" dirty="0">
                <a:solidFill>
                  <a:schemeClr val="dk1"/>
                </a:solidFill>
                <a:latin typeface="+mj-lt"/>
              </a:rPr>
              <a:t>Turma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: </a:t>
            </a:r>
            <a:r>
              <a:rPr lang="pt-BR" sz="3600" dirty="0" smtClean="0">
                <a:solidFill>
                  <a:schemeClr val="dk1"/>
                </a:solidFill>
                <a:latin typeface="+mj-lt"/>
              </a:rPr>
              <a:t>N01 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| </a:t>
            </a:r>
            <a:r>
              <a:rPr lang="pt-BR" sz="3600" b="1" dirty="0">
                <a:solidFill>
                  <a:schemeClr val="dk1"/>
                </a:solidFill>
                <a:latin typeface="+mj-lt"/>
              </a:rPr>
              <a:t>Turno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: </a:t>
            </a:r>
            <a:r>
              <a:rPr lang="pt-BR" sz="3600" dirty="0" smtClean="0">
                <a:solidFill>
                  <a:schemeClr val="dk1"/>
                </a:solidFill>
                <a:latin typeface="+mj-lt"/>
              </a:rPr>
              <a:t>Noturno </a:t>
            </a:r>
            <a:r>
              <a:rPr lang="pt-BR" sz="3600" b="1" dirty="0" smtClean="0">
                <a:solidFill>
                  <a:schemeClr val="dk1"/>
                </a:solidFill>
              </a:rPr>
              <a:t>Valor</a:t>
            </a:r>
            <a:r>
              <a:rPr lang="pt-BR" sz="3600" b="1" dirty="0">
                <a:solidFill>
                  <a:schemeClr val="dk1"/>
                </a:solidFill>
              </a:rPr>
              <a:t>: </a:t>
            </a:r>
            <a:r>
              <a:rPr lang="pt-BR" sz="3600" dirty="0" smtClean="0">
                <a:solidFill>
                  <a:schemeClr val="dk1"/>
                </a:solidFill>
              </a:rPr>
              <a:t>10 </a:t>
            </a:r>
            <a:r>
              <a:rPr lang="pt-BR" sz="3600" dirty="0">
                <a:solidFill>
                  <a:schemeClr val="dk1"/>
                </a:solidFill>
              </a:rPr>
              <a:t>pontos</a:t>
            </a:r>
          </a:p>
          <a:p>
            <a:pPr lvl="0" algn="ctr">
              <a:buSzPct val="25000"/>
            </a:pPr>
            <a:r>
              <a:rPr lang="pt-BR" sz="3600" b="1" dirty="0" smtClean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Professor: Lucas perobas</a:t>
            </a:r>
            <a:r>
              <a:rPr lang="pt-BR" sz="3600" dirty="0" smtClean="0">
                <a:solidFill>
                  <a:schemeClr val="dk1"/>
                </a:solidFill>
                <a:ea typeface="Cambria"/>
                <a:cs typeface="Cambria"/>
                <a:sym typeface="Cambria"/>
              </a:rPr>
              <a:t>  </a:t>
            </a:r>
            <a:r>
              <a:rPr lang="pt-BR" sz="3600" dirty="0" smtClean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-  </a:t>
            </a:r>
            <a:r>
              <a:rPr lang="pt-BR" sz="3600" dirty="0">
                <a:solidFill>
                  <a:srgbClr val="FF0000"/>
                </a:solidFill>
                <a:latin typeface="+mj-lt"/>
                <a:ea typeface="Cambria"/>
                <a:cs typeface="Cambria"/>
                <a:sym typeface="Cambria"/>
              </a:rPr>
              <a:t>lucas.perobas@gmail.com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2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4">
            <a:alphaModFix/>
          </a:blip>
          <a:srcRect l="47566" t="30425" r="46550" b="60655"/>
          <a:stretch/>
        </p:blipFill>
        <p:spPr>
          <a:xfrm>
            <a:off x="14787374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416710" y="30303145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pt-BR" sz="4000" b="1" dirty="0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5818" y="15359101"/>
            <a:ext cx="1355271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Competências socioemocionais: </a:t>
            </a:r>
          </a:p>
          <a:p>
            <a:pPr algn="just"/>
            <a:r>
              <a:rPr lang="pt-BR" sz="4800" b="1" dirty="0">
                <a:solidFill>
                  <a:srgbClr val="FF0000"/>
                </a:solidFill>
              </a:rPr>
              <a:t>Aprender a conhecer: </a:t>
            </a:r>
            <a:r>
              <a:rPr lang="pt-BR" sz="4800" dirty="0"/>
              <a:t>Raciocínio e Aprender a aprender.</a:t>
            </a:r>
          </a:p>
          <a:p>
            <a:pPr algn="just"/>
            <a:r>
              <a:rPr lang="pt-BR" sz="4800" b="1" dirty="0">
                <a:solidFill>
                  <a:srgbClr val="FF0000"/>
                </a:solidFill>
              </a:rPr>
              <a:t>Aprender a fazer:</a:t>
            </a:r>
            <a:r>
              <a:rPr lang="pt-BR" sz="4800" dirty="0">
                <a:solidFill>
                  <a:srgbClr val="FF0000"/>
                </a:solidFill>
              </a:rPr>
              <a:t> </a:t>
            </a:r>
            <a:r>
              <a:rPr lang="pt-BR" sz="4800" dirty="0"/>
              <a:t> </a:t>
            </a:r>
            <a:r>
              <a:rPr lang="pt-BR" sz="4800" dirty="0" smtClean="0"/>
              <a:t>Interpretação e conversão.</a:t>
            </a:r>
          </a:p>
          <a:p>
            <a:r>
              <a:rPr lang="pt-BR" sz="4800" b="1" dirty="0" smtClean="0">
                <a:solidFill>
                  <a:srgbClr val="FF0000"/>
                </a:solidFill>
              </a:rPr>
              <a:t>Aprender a ser: </a:t>
            </a:r>
            <a:r>
              <a:rPr lang="pt-BR" sz="4400" dirty="0" smtClean="0"/>
              <a:t>Aprender como funciona </a:t>
            </a:r>
            <a:r>
              <a:rPr lang="pt-BR" sz="4400" dirty="0"/>
              <a:t> </a:t>
            </a:r>
            <a:r>
              <a:rPr lang="pt-BR" sz="4400" dirty="0" smtClean="0"/>
              <a:t>energia cinética, potencial elástico e sua unidades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9579" y="28753429"/>
            <a:ext cx="100591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Competências Cognitivas</a:t>
            </a:r>
            <a:r>
              <a:rPr lang="pt-BR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pt-BR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55818" y="20123103"/>
            <a:ext cx="1449931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Competências socioemocionais na BNCC: </a:t>
            </a:r>
          </a:p>
          <a:p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Valorizar e utilizar os conhecimentos historicamente construídos sobre o mundo físico, social, cultural e digital para entender e explicar a realidade, continuar aprendendo e colaborar para a construção de uma sociedade justa, democrática e inclusiva. 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800" b="1" dirty="0">
                <a:solidFill>
                  <a:srgbClr val="FF0000"/>
                </a:solidFill>
              </a:rPr>
              <a:t>b) </a:t>
            </a:r>
            <a:r>
              <a:rPr lang="pt-BR" sz="4400" dirty="0"/>
              <a:t>Utilizar tecnologias digitais de comunicação e informação de forma crítica, significativa, reflexiva e ética nas diversas práticas do cotidiano (incluindo as escolares) ao se comunicar, acessar e disseminar informações, produzir conhecimentos e resolver problemas. 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978710" y="6054374"/>
            <a:ext cx="100906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Asserções de </a:t>
            </a:r>
            <a:r>
              <a:rPr lang="pt-BR" sz="4800" b="1" dirty="0" smtClean="0">
                <a:solidFill>
                  <a:schemeClr val="dk1"/>
                </a:solidFill>
              </a:rPr>
              <a:t>valor: </a:t>
            </a:r>
            <a:r>
              <a:rPr lang="pt-BR" sz="4000" b="1" dirty="0">
                <a:solidFill>
                  <a:schemeClr val="dk1"/>
                </a:solidFill>
              </a:rPr>
              <a:t> </a:t>
            </a:r>
            <a:endParaRPr lang="pt-BR" sz="4000" b="1" dirty="0" smtClean="0">
              <a:solidFill>
                <a:schemeClr val="dk1"/>
              </a:solidFill>
            </a:endParaRPr>
          </a:p>
          <a:p>
            <a:pPr algn="just">
              <a:buSzPct val="25000"/>
            </a:pPr>
            <a:r>
              <a:rPr lang="pt-BR" sz="3600" dirty="0" smtClean="0">
                <a:solidFill>
                  <a:schemeClr val="dk1"/>
                </a:solidFill>
              </a:rPr>
              <a:t>Foi </a:t>
            </a:r>
            <a:r>
              <a:rPr lang="pt-BR" sz="3600" dirty="0">
                <a:solidFill>
                  <a:schemeClr val="dk1"/>
                </a:solidFill>
              </a:rPr>
              <a:t>consenso que os desafios são grandes na preparação para o Enem, pois requer dedicação e resiliência</a:t>
            </a:r>
            <a:r>
              <a:rPr lang="pt-BR" sz="4000" dirty="0">
                <a:solidFill>
                  <a:schemeClr val="dk1"/>
                </a:solidFill>
              </a:rPr>
              <a:t>.</a:t>
            </a:r>
          </a:p>
          <a:p>
            <a:pPr lvl="0" algn="just">
              <a:buSzPct val="25000"/>
            </a:pP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297900" y="8654772"/>
            <a:ext cx="11005047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ctr">
              <a:buClr>
                <a:schemeClr val="dk1"/>
              </a:buClr>
              <a:buSzPct val="100000"/>
            </a:pPr>
            <a:r>
              <a:rPr lang="pt-BR" sz="5400" b="1" dirty="0">
                <a:solidFill>
                  <a:schemeClr val="dk1"/>
                </a:solidFill>
              </a:rPr>
              <a:t>Asserções de </a:t>
            </a:r>
            <a:r>
              <a:rPr lang="pt-BR" sz="5400" b="1" dirty="0" smtClean="0">
                <a:solidFill>
                  <a:schemeClr val="dk1"/>
                </a:solidFill>
              </a:rPr>
              <a:t>conhecimento:</a:t>
            </a:r>
            <a:endParaRPr lang="pt-BR" sz="5400" b="1" dirty="0">
              <a:solidFill>
                <a:schemeClr val="dk1"/>
              </a:solidFill>
            </a:endParaRPr>
          </a:p>
          <a:p>
            <a:pPr lvl="0" algn="ctr">
              <a:buClr>
                <a:schemeClr val="dk1"/>
              </a:buClr>
              <a:buSzPct val="100000"/>
            </a:pPr>
            <a:r>
              <a:rPr lang="pt-BR" sz="4000" dirty="0"/>
              <a:t>A</a:t>
            </a:r>
            <a:r>
              <a:rPr lang="pt-BR" sz="4800" dirty="0"/>
              <a:t> </a:t>
            </a:r>
            <a:r>
              <a:rPr lang="pt-BR" sz="4800" b="1" dirty="0">
                <a:solidFill>
                  <a:srgbClr val="FF0000"/>
                </a:solidFill>
              </a:rPr>
              <a:t>letra </a:t>
            </a:r>
            <a:r>
              <a:rPr lang="pt-BR" sz="4800" b="1" dirty="0" smtClean="0">
                <a:solidFill>
                  <a:srgbClr val="FF0000"/>
                </a:solidFill>
              </a:rPr>
              <a:t>´E’ </a:t>
            </a:r>
            <a:r>
              <a:rPr lang="pt-BR" sz="4000" dirty="0" smtClean="0"/>
              <a:t>está correta. </a:t>
            </a:r>
            <a:r>
              <a:rPr lang="pt-BR" sz="4000" dirty="0"/>
              <a:t>Ao ser comprimida, a mola armazena energia potencial elástica e, ao voltar ao estado original (não deformado), esta energia é convertida em cinética com o movimento do carrinho. Da mesma forma ocorre na atiradeira (estilingue). Quando suas tiras são esticadas, armazena-se energia potencial elástica e ao ser soltas, a energia também é convertida em cinética e o projétil é lançado. </a:t>
            </a:r>
            <a:endParaRPr lang="pt-BR" sz="4400" dirty="0">
              <a:solidFill>
                <a:schemeClr val="dk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358626" y="15856744"/>
            <a:ext cx="108714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just">
              <a:buClr>
                <a:schemeClr val="dk1"/>
              </a:buClr>
              <a:buSzPct val="100000"/>
            </a:pPr>
            <a:r>
              <a:rPr lang="pt-BR" sz="5400" b="1" dirty="0">
                <a:solidFill>
                  <a:schemeClr val="dk1"/>
                </a:solidFill>
              </a:rPr>
              <a:t>Interpretações: </a:t>
            </a:r>
          </a:p>
          <a:p>
            <a:pPr lvl="0"/>
            <a:r>
              <a:rPr lang="pt-BR" sz="4800" dirty="0" smtClean="0">
                <a:solidFill>
                  <a:schemeClr val="dk1"/>
                </a:solidFill>
              </a:rPr>
              <a:t>a)</a:t>
            </a:r>
            <a:r>
              <a:rPr lang="pt-BR" sz="4400" b="1" dirty="0" smtClean="0">
                <a:solidFill>
                  <a:srgbClr val="FF0000"/>
                </a:solidFill>
              </a:rPr>
              <a:t> Errada,</a:t>
            </a:r>
            <a:r>
              <a:rPr lang="pt-BR" sz="4400" dirty="0" smtClean="0">
                <a:solidFill>
                  <a:schemeClr val="dk1"/>
                </a:solidFill>
              </a:rPr>
              <a:t> </a:t>
            </a:r>
            <a:r>
              <a:rPr lang="pt-BR" sz="3600" dirty="0"/>
              <a:t>A alternativa “A” faz uso de um termo pouco comum dínamo, que tem um significado próximo à resposta da questão, o que pode confundir o candidato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8650073" y="29837265"/>
            <a:ext cx="122396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solidFill>
                  <a:schemeClr val="dk1"/>
                </a:solidFill>
              </a:rPr>
              <a:t>Transformações: </a:t>
            </a:r>
            <a:r>
              <a:rPr lang="pt-BR" sz="4000" b="1" dirty="0" smtClean="0">
                <a:solidFill>
                  <a:schemeClr val="dk1"/>
                </a:solidFill>
              </a:rPr>
              <a:t>D</a:t>
            </a:r>
            <a:r>
              <a:rPr lang="pt-BR" sz="4400" dirty="0" smtClean="0"/>
              <a:t>e </a:t>
            </a:r>
            <a:r>
              <a:rPr lang="pt-BR" sz="4400" dirty="0"/>
              <a:t>energia cinética, potencial gravitacional e potencial elástico e suas unidades de medidas.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8474427" y="32023669"/>
            <a:ext cx="131247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Registros / Dados:</a:t>
            </a:r>
            <a:r>
              <a:rPr lang="pt-BR" sz="4000" b="1" dirty="0">
                <a:solidFill>
                  <a:schemeClr val="dk1"/>
                </a:solidFill>
              </a:rPr>
              <a:t> </a:t>
            </a:r>
            <a:r>
              <a:rPr lang="pt-BR" sz="4000" b="1" dirty="0">
                <a:solidFill>
                  <a:srgbClr val="FF0000"/>
                </a:solidFill>
              </a:rPr>
              <a:t>Opções</a:t>
            </a:r>
            <a:r>
              <a:rPr lang="pt-BR" sz="4000" b="1" dirty="0" smtClean="0">
                <a:solidFill>
                  <a:srgbClr val="FF0000"/>
                </a:solidFill>
              </a:rPr>
              <a:t>:</a:t>
            </a:r>
          </a:p>
          <a:p>
            <a:pPr marL="914400" lvl="0" indent="-914400">
              <a:buFont typeface="+mj-lt"/>
              <a:buAutoNum type="alphaLcParenR"/>
            </a:pPr>
            <a:r>
              <a:rPr lang="pt-BR" sz="4800" dirty="0" smtClean="0"/>
              <a:t>Um dínamo</a:t>
            </a:r>
          </a:p>
          <a:p>
            <a:pPr marL="914400" lvl="0" indent="-914400">
              <a:buFont typeface="+mj-lt"/>
              <a:buAutoNum type="alphaLcParenR"/>
            </a:pPr>
            <a:r>
              <a:rPr lang="pt-BR" sz="4800" dirty="0" smtClean="0"/>
              <a:t>Um </a:t>
            </a:r>
            <a:r>
              <a:rPr lang="pt-BR" sz="4800" dirty="0"/>
              <a:t>freio de </a:t>
            </a:r>
            <a:r>
              <a:rPr lang="pt-BR" sz="4800" dirty="0" smtClean="0"/>
              <a:t>automóvel</a:t>
            </a:r>
          </a:p>
          <a:p>
            <a:pPr marL="914400" lvl="0" indent="-914400">
              <a:buFont typeface="+mj-lt"/>
              <a:buAutoNum type="alphaLcParenR"/>
            </a:pPr>
            <a:r>
              <a:rPr lang="pt-BR" sz="4800" dirty="0" smtClean="0"/>
              <a:t>Um </a:t>
            </a:r>
            <a:r>
              <a:rPr lang="pt-BR" sz="4800" dirty="0"/>
              <a:t>motor de </a:t>
            </a:r>
            <a:r>
              <a:rPr lang="pt-BR" sz="4800" dirty="0" smtClean="0"/>
              <a:t>combustão.</a:t>
            </a:r>
          </a:p>
          <a:p>
            <a:pPr marL="914400" lvl="0" indent="-914400">
              <a:buFont typeface="+mj-lt"/>
              <a:buAutoNum type="alphaLcParenR"/>
            </a:pPr>
            <a:r>
              <a:rPr lang="pt-BR" sz="4800" dirty="0" smtClean="0"/>
              <a:t>Uma </a:t>
            </a:r>
            <a:r>
              <a:rPr lang="pt-BR" sz="4800" dirty="0"/>
              <a:t>usina </a:t>
            </a:r>
            <a:r>
              <a:rPr lang="pt-BR" sz="4800" dirty="0" smtClean="0"/>
              <a:t>hidroelétrica</a:t>
            </a:r>
          </a:p>
          <a:p>
            <a:pPr marL="914400" lvl="0" indent="-914400">
              <a:buFont typeface="+mj-lt"/>
              <a:buAutoNum type="alphaLcParenR"/>
            </a:pPr>
            <a:r>
              <a:rPr lang="pt-BR" sz="4800" b="1" dirty="0" smtClean="0"/>
              <a:t>Uma </a:t>
            </a:r>
            <a:r>
              <a:rPr lang="pt-BR" sz="4800" b="1" dirty="0"/>
              <a:t>atiradeira (estilingue)</a:t>
            </a:r>
            <a:endParaRPr lang="pt-BR" sz="4800" dirty="0"/>
          </a:p>
          <a:p>
            <a:pPr lvl="0" algn="just">
              <a:buSzPct val="25000"/>
            </a:pPr>
            <a:endParaRPr lang="pt-BR" sz="4000" b="1" dirty="0" smtClean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279400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Domínio Metodológico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279400">
              <a:buClr>
                <a:schemeClr val="dk1"/>
              </a:buClr>
              <a:buSzPct val="100000"/>
            </a:pPr>
            <a:r>
              <a:rPr lang="pt-BR" sz="4800" b="1" dirty="0" smtClean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Domínio Conceitual</a:t>
            </a:r>
            <a:endParaRPr lang="pt-BR" sz="4800" b="1" dirty="0">
              <a:solidFill>
                <a:schemeClr val="dk1"/>
              </a:solidFill>
              <a:latin typeface="+mj-lt"/>
              <a:ea typeface="Cambria"/>
              <a:cs typeface="Cambria"/>
              <a:sym typeface="Cambria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5943599"/>
            <a:ext cx="115279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03200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  <a:latin typeface="+mn-lt"/>
                <a:ea typeface="Cambria"/>
                <a:cs typeface="Cambria"/>
                <a:sym typeface="Cambria"/>
              </a:rPr>
              <a:t>Teoria</a:t>
            </a:r>
            <a:r>
              <a:rPr lang="pt-BR" sz="4800" b="1" dirty="0" smtClean="0">
                <a:solidFill>
                  <a:schemeClr val="dk1"/>
                </a:solidFill>
                <a:latin typeface="+mn-lt"/>
                <a:ea typeface="Cambria"/>
                <a:cs typeface="Cambria"/>
                <a:sym typeface="Cambria"/>
              </a:rPr>
              <a:t>: </a:t>
            </a:r>
            <a:r>
              <a:rPr lang="pt-BR" sz="4800" i="1" dirty="0" smtClean="0"/>
              <a:t>conversão </a:t>
            </a:r>
            <a:r>
              <a:rPr lang="pt-BR" sz="4800" i="1" dirty="0"/>
              <a:t>de energia elástica em energia cinética </a:t>
            </a:r>
            <a:endParaRPr lang="pt-BR" sz="4000" dirty="0">
              <a:latin typeface="+mn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090" y="7513259"/>
            <a:ext cx="1208314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 smtClean="0">
                <a:solidFill>
                  <a:schemeClr val="dk1"/>
                </a:solidFill>
              </a:rPr>
              <a:t>Princípios/necessidade didática:</a:t>
            </a:r>
            <a:br>
              <a:rPr lang="pt-BR" sz="5400" b="1" dirty="0" smtClean="0">
                <a:solidFill>
                  <a:schemeClr val="dk1"/>
                </a:solidFill>
              </a:rPr>
            </a:br>
            <a:r>
              <a:rPr lang="pt-BR" sz="4000" dirty="0"/>
              <a:t>Energia cinética, potencial gravitacional e potencial elástico e á  conversão de energia elástica em energia cinética </a:t>
            </a:r>
            <a:endParaRPr lang="pt-BR" sz="4000" b="1" dirty="0">
              <a:solidFill>
                <a:schemeClr val="dk1"/>
              </a:solidFill>
            </a:endParaRPr>
          </a:p>
          <a:p>
            <a:endParaRPr lang="pt-BR" sz="40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2932229" y="6772829"/>
            <a:ext cx="79030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Questão básica </a:t>
            </a: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processo de conversão de energia que ocorre no carrinho descrito também é verificado em: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-19768" y="10110635"/>
            <a:ext cx="119525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7800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</a:rPr>
              <a:t>Conceitos</a:t>
            </a:r>
            <a:r>
              <a:rPr lang="pt-BR" sz="4800" b="1" dirty="0" smtClean="0">
                <a:solidFill>
                  <a:schemeClr val="dk1"/>
                </a:solidFill>
              </a:rPr>
              <a:t>:</a:t>
            </a:r>
            <a:r>
              <a:rPr lang="pt-BR" sz="4800" dirty="0"/>
              <a:t> </a:t>
            </a:r>
            <a:r>
              <a:rPr lang="pt-BR" sz="4400" dirty="0" smtClean="0"/>
              <a:t>Energia </a:t>
            </a:r>
            <a:r>
              <a:rPr lang="pt-BR" sz="4400" dirty="0"/>
              <a:t>cinética, potencial gravitacional e potencial elástico e suas unidades de medidas.</a:t>
            </a:r>
          </a:p>
          <a:p>
            <a:pPr lvl="0" indent="-177800">
              <a:buClr>
                <a:schemeClr val="dk1"/>
              </a:buClr>
              <a:buSzPct val="100000"/>
            </a:pPr>
            <a:endParaRPr lang="pt-BR" sz="4800" b="1" dirty="0" smtClean="0">
              <a:solidFill>
                <a:srgbClr val="FF000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16710" y="29920599"/>
            <a:ext cx="1521777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4800" b="1" dirty="0"/>
              <a:t>COMPETÊNCIA DE ÁREA 6</a:t>
            </a:r>
            <a:r>
              <a:rPr lang="pt-BR" sz="4800" dirty="0"/>
              <a:t> </a:t>
            </a:r>
            <a:r>
              <a:rPr lang="pt-BR" sz="4400" dirty="0"/>
              <a:t>– Apropria-se de conhecimentos de física para, em situações problema, interpretar, avaliar ou planejar intervenções cientifico-tecnológicas</a:t>
            </a:r>
            <a:r>
              <a:rPr lang="pt-BR" sz="4400" dirty="0" smtClean="0"/>
              <a:t>.</a:t>
            </a:r>
          </a:p>
          <a:p>
            <a:pPr fontAlgn="base"/>
            <a:endParaRPr lang="pt-BR" sz="4800" dirty="0" smtClean="0"/>
          </a:p>
          <a:p>
            <a:r>
              <a:rPr lang="pt-BR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Habilidade</a:t>
            </a:r>
            <a:r>
              <a:rPr lang="pt-BR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pt-BR" sz="4800" b="1" dirty="0"/>
              <a:t>H23</a:t>
            </a:r>
            <a:r>
              <a:rPr lang="pt-BR" sz="4800" dirty="0"/>
              <a:t> – </a:t>
            </a:r>
            <a:r>
              <a:rPr lang="pt-BR" sz="4400" dirty="0"/>
              <a:t>Avaliar possibilidades de geração, uso ou transformação de energia em ambientes específicos, considerando implicações éticas, ambientais, sociais e/ou econômicas.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13491" y="37038641"/>
            <a:ext cx="319386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25000"/>
            </a:pPr>
            <a:r>
              <a:rPr lang="pt-BR" sz="4400" b="1" dirty="0"/>
              <a:t> </a:t>
            </a:r>
            <a:r>
              <a:rPr lang="pt-BR" sz="4400" b="1" dirty="0" smtClean="0"/>
              <a:t>        </a:t>
            </a:r>
            <a:r>
              <a:rPr lang="pt-BR" sz="5400" b="1" dirty="0" smtClean="0"/>
              <a:t>Evento</a:t>
            </a:r>
            <a:r>
              <a:rPr lang="pt-BR" sz="5400" dirty="0" smtClean="0"/>
              <a:t> </a:t>
            </a:r>
          </a:p>
          <a:p>
            <a:pPr algn="ctr">
              <a:buSzPct val="25000"/>
            </a:pPr>
            <a:r>
              <a:rPr lang="pt-BR" sz="4400" b="1" dirty="0" smtClean="0">
                <a:solidFill>
                  <a:srgbClr val="FF0000"/>
                </a:solidFill>
              </a:rPr>
              <a:t>ENEM: </a:t>
            </a:r>
            <a:r>
              <a:rPr lang="pt-BR" sz="4400" b="1" cap="all" dirty="0" smtClean="0">
                <a:solidFill>
                  <a:srgbClr val="FF0000"/>
                </a:solidFill>
              </a:rPr>
              <a:t>2012</a:t>
            </a:r>
            <a:r>
              <a:rPr lang="pt-BR" sz="4400" b="1" cap="all" dirty="0">
                <a:solidFill>
                  <a:srgbClr val="FF0000"/>
                </a:solidFill>
              </a:rPr>
              <a:t> </a:t>
            </a:r>
            <a:r>
              <a:rPr lang="pt-BR" sz="4400" b="1" cap="all" dirty="0"/>
              <a:t> </a:t>
            </a:r>
            <a:r>
              <a:rPr lang="pt-BR" sz="4400" dirty="0" smtClean="0">
                <a:solidFill>
                  <a:schemeClr val="dk1"/>
                </a:solidFill>
              </a:rPr>
              <a:t>| </a:t>
            </a:r>
            <a:r>
              <a:rPr lang="pt-BR" sz="4400" b="1" dirty="0"/>
              <a:t>Questão </a:t>
            </a:r>
            <a:r>
              <a:rPr lang="pt-BR" sz="4400" b="1" dirty="0" smtClean="0"/>
              <a:t>46 | CAD. Branco </a:t>
            </a:r>
            <a:r>
              <a:rPr lang="pt-BR" sz="4000" b="1" dirty="0" smtClean="0"/>
              <a:t>|</a:t>
            </a: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326572" y="38648910"/>
            <a:ext cx="31742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Os carrinhos de brinquedo pode ser de vários tipos. Dentre eles, há os movidos a corda, em que uma mola em seu interior é comprimida quando a criança puxa o carrinho para trás. Ao ser solto, o carrinho entra em movimento enquanto a mola volta a sua forma inicial. </a:t>
            </a:r>
            <a:br>
              <a:rPr lang="pt-BR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processo de conversão de energia que ocorre no carrinho descrito também é verificado </a:t>
            </a:r>
            <a:r>
              <a:rPr lang="pt-BR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em:</a:t>
            </a:r>
            <a:endParaRPr lang="pt-BR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-32892" y="12392667"/>
            <a:ext cx="130950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just">
              <a:buClr>
                <a:srgbClr val="000000"/>
              </a:buClr>
              <a:buSzPct val="100000"/>
            </a:pPr>
            <a:r>
              <a:rPr lang="pt-BR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Sentença Descritora: </a:t>
            </a:r>
            <a:endParaRPr lang="pt-BR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indent="-177800" algn="just">
              <a:buClr>
                <a:srgbClr val="000000"/>
              </a:buClr>
              <a:buSzPct val="100000"/>
            </a:pPr>
            <a:r>
              <a:rPr lang="pt-BR" sz="4400" dirty="0"/>
              <a:t>Reconhecer os conceitos de energia cinética, potencial gravitacional e potencial elástico e suas unidades de medidas</a:t>
            </a:r>
            <a:endParaRPr lang="pt-BR" sz="4400" dirty="0">
              <a:solidFill>
                <a:srgbClr val="FF00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0150031" y="19402676"/>
            <a:ext cx="108714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dirty="0" smtClean="0">
                <a:solidFill>
                  <a:schemeClr val="dk1"/>
                </a:solidFill>
              </a:rPr>
              <a:t>b)</a:t>
            </a:r>
            <a:r>
              <a:rPr lang="pt-BR" sz="4400" b="1" dirty="0" smtClean="0">
                <a:solidFill>
                  <a:srgbClr val="FF0000"/>
                </a:solidFill>
              </a:rPr>
              <a:t> Errada,</a:t>
            </a:r>
            <a:r>
              <a:rPr lang="pt-BR" sz="4400" dirty="0" smtClean="0">
                <a:solidFill>
                  <a:schemeClr val="dk1"/>
                </a:solidFill>
              </a:rPr>
              <a:t> </a:t>
            </a:r>
            <a:r>
              <a:rPr lang="pt-BR" sz="3600" dirty="0"/>
              <a:t>Além pode ser referente ao termo carrinho (carro de brinquedo), esta subjacente a ideia de que o funcionamento do freio emprega energia (mecânica e hidráulica). Há um trecho do enunciado que se refere a uma mola voltando para a posição inicial. Tudo isso pode atrair a atenção do candidato para a alternativa </a:t>
            </a:r>
            <a:endParaRPr lang="pt-BR" sz="4000" dirty="0"/>
          </a:p>
        </p:txBody>
      </p:sp>
      <p:sp>
        <p:nvSpPr>
          <p:cNvPr id="39" name="Retângulo 38"/>
          <p:cNvSpPr/>
          <p:nvPr/>
        </p:nvSpPr>
        <p:spPr>
          <a:xfrm>
            <a:off x="19952888" y="23615222"/>
            <a:ext cx="108714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dirty="0">
                <a:solidFill>
                  <a:schemeClr val="dk1"/>
                </a:solidFill>
              </a:rPr>
              <a:t>c</a:t>
            </a:r>
            <a:r>
              <a:rPr lang="pt-BR" sz="4800" dirty="0" smtClean="0">
                <a:solidFill>
                  <a:schemeClr val="dk1"/>
                </a:solidFill>
              </a:rPr>
              <a:t>)</a:t>
            </a:r>
            <a:r>
              <a:rPr lang="pt-BR" sz="4400" b="1" dirty="0" smtClean="0">
                <a:solidFill>
                  <a:srgbClr val="FF0000"/>
                </a:solidFill>
              </a:rPr>
              <a:t> Errada,</a:t>
            </a:r>
            <a:r>
              <a:rPr lang="pt-BR" sz="4400" dirty="0" smtClean="0">
                <a:solidFill>
                  <a:schemeClr val="dk1"/>
                </a:solidFill>
              </a:rPr>
              <a:t> </a:t>
            </a:r>
            <a:r>
              <a:rPr lang="pt-BR" sz="3600" dirty="0"/>
              <a:t>O candidato percebe que o motor de combustão realiza conversão de energia, mas não atenta para o tipo de conversão exemplificado no enunciado (</a:t>
            </a:r>
            <a:r>
              <a:rPr lang="pt-BR" sz="3600" dirty="0" err="1"/>
              <a:t>elática</a:t>
            </a:r>
            <a:r>
              <a:rPr lang="pt-BR" sz="3600" dirty="0"/>
              <a:t> em mecânica).</a:t>
            </a:r>
            <a:endParaRPr lang="pt-BR" sz="4000" dirty="0"/>
          </a:p>
        </p:txBody>
      </p:sp>
      <p:sp>
        <p:nvSpPr>
          <p:cNvPr id="40" name="Retângulo 39"/>
          <p:cNvSpPr/>
          <p:nvPr/>
        </p:nvSpPr>
        <p:spPr>
          <a:xfrm>
            <a:off x="19924313" y="26230242"/>
            <a:ext cx="108714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solidFill>
                  <a:schemeClr val="dk1"/>
                </a:solidFill>
              </a:rPr>
              <a:t>d</a:t>
            </a:r>
            <a:r>
              <a:rPr lang="pt-BR" sz="4800" dirty="0" smtClean="0">
                <a:solidFill>
                  <a:schemeClr val="dk1"/>
                </a:solidFill>
              </a:rPr>
              <a:t>)</a:t>
            </a:r>
            <a:r>
              <a:rPr lang="pt-BR" sz="4400" b="1" dirty="0" smtClean="0">
                <a:solidFill>
                  <a:srgbClr val="FF0000"/>
                </a:solidFill>
              </a:rPr>
              <a:t> Errada,</a:t>
            </a:r>
            <a:r>
              <a:rPr lang="pt-BR" sz="4400" dirty="0" smtClean="0">
                <a:solidFill>
                  <a:schemeClr val="dk1"/>
                </a:solidFill>
              </a:rPr>
              <a:t> </a:t>
            </a:r>
            <a:r>
              <a:rPr lang="pt-BR" sz="3600" dirty="0"/>
              <a:t>O candidato percebe que o motor de combustão realiza conversão de energia, mas não atenta para o tipo de conversão exemplificado no enunciado (</a:t>
            </a:r>
            <a:r>
              <a:rPr lang="pt-BR" sz="3600" dirty="0" err="1"/>
              <a:t>elática</a:t>
            </a:r>
            <a:r>
              <a:rPr lang="pt-BR" sz="3600" dirty="0"/>
              <a:t> em mecânica).</a:t>
            </a:r>
          </a:p>
          <a:p>
            <a:pPr lvl="0"/>
            <a:endParaRPr lang="pt-BR" sz="4000" dirty="0"/>
          </a:p>
        </p:txBody>
      </p:sp>
      <p:sp>
        <p:nvSpPr>
          <p:cNvPr id="41" name="Retângulo 40"/>
          <p:cNvSpPr/>
          <p:nvPr/>
        </p:nvSpPr>
        <p:spPr>
          <a:xfrm>
            <a:off x="19662058" y="28923286"/>
            <a:ext cx="10871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dirty="0" smtClean="0">
                <a:solidFill>
                  <a:schemeClr val="dk1"/>
                </a:solidFill>
              </a:rPr>
              <a:t>e)</a:t>
            </a:r>
            <a:r>
              <a:rPr lang="pt-BR" sz="4400" b="1" dirty="0" smtClean="0">
                <a:solidFill>
                  <a:srgbClr val="FF0000"/>
                </a:solidFill>
              </a:rPr>
              <a:t> Alternativa </a:t>
            </a:r>
            <a:r>
              <a:rPr lang="pt-BR" sz="4400" b="1" dirty="0">
                <a:solidFill>
                  <a:srgbClr val="FF0000"/>
                </a:solidFill>
              </a:rPr>
              <a:t>correta.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