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43205400"/>
  <p:notesSz cx="6797675" cy="9926638"/>
  <p:embeddedFontLst>
    <p:embeddedFont>
      <p:font typeface="Cambria" panose="02040503050406030204" pitchFamily="18" charset="0"/>
      <p:regular r:id="rId5"/>
      <p:bold r:id="rId6"/>
      <p:italic r:id="rId7"/>
      <p:boldItalic r:id="rId8"/>
    </p:embeddedFont>
    <p:embeddedFont>
      <p:font typeface="Tahoma" panose="020B060403050404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72" y="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E015A-6732-4123-B5E3-B660A449D4BD}" type="datetimeFigureOut">
              <a:rPr lang="pt-BR" smtClean="0"/>
              <a:t>10/08/2019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DA3F4-C1A1-4573-B6FE-4C4AD915E89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464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4586"/>
            <a:ext cx="5438140" cy="4466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9768" y="4714586"/>
            <a:ext cx="5438140" cy="4466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9232" y="39366402"/>
            <a:ext cx="6752630" cy="2881630"/>
          </a:xfrm>
          <a:prstGeom prst="rect">
            <a:avLst/>
          </a:prstGeom>
          <a:noFill/>
          <a:ln>
            <a:noFill/>
          </a:ln>
        </p:spPr>
        <p:txBody>
          <a:bodyPr wrap="square" lIns="91434" tIns="91434" rIns="91434" bIns="91434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46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91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737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983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229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474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72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966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71265" y="39366402"/>
            <a:ext cx="10261520" cy="2881630"/>
          </a:xfrm>
          <a:prstGeom prst="rect">
            <a:avLst/>
          </a:prstGeom>
          <a:noFill/>
          <a:ln>
            <a:noFill/>
          </a:ln>
        </p:spPr>
        <p:txBody>
          <a:bodyPr wrap="square" lIns="91434" tIns="91434" rIns="91434" bIns="91434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46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91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737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983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229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474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72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966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22188" y="39366402"/>
            <a:ext cx="6752630" cy="2881630"/>
          </a:xfrm>
          <a:prstGeom prst="rect">
            <a:avLst/>
          </a:prstGeom>
          <a:noFill/>
          <a:ln>
            <a:noFill/>
          </a:ln>
        </p:spPr>
        <p:txBody>
          <a:bodyPr wrap="square" lIns="535254" tIns="267627" rIns="535254" bIns="267627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pt-BR" sz="760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ct val="25000"/>
              </a:pPr>
              <a:t>‹nº›</a:t>
            </a:fld>
            <a:endParaRPr lang="pt-BR" sz="7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9233" y="3838998"/>
            <a:ext cx="27545585" cy="7201694"/>
          </a:xfrm>
          <a:prstGeom prst="rect">
            <a:avLst/>
          </a:prstGeom>
          <a:noFill/>
          <a:ln>
            <a:noFill/>
          </a:ln>
        </p:spPr>
        <p:txBody>
          <a:bodyPr wrap="square" lIns="91434" tIns="91434" rIns="91434" bIns="91434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9233" y="12479126"/>
            <a:ext cx="27545585" cy="25925144"/>
          </a:xfrm>
          <a:prstGeom prst="rect">
            <a:avLst/>
          </a:prstGeom>
          <a:noFill/>
          <a:ln>
            <a:noFill/>
          </a:ln>
        </p:spPr>
        <p:txBody>
          <a:bodyPr wrap="square" lIns="91434" tIns="91434" rIns="91434" bIns="91434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9232" y="39366402"/>
            <a:ext cx="6752630" cy="2881630"/>
          </a:xfrm>
          <a:prstGeom prst="rect">
            <a:avLst/>
          </a:prstGeom>
          <a:noFill/>
          <a:ln>
            <a:noFill/>
          </a:ln>
        </p:spPr>
        <p:txBody>
          <a:bodyPr wrap="square" lIns="91434" tIns="91434" rIns="91434" bIns="91434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46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91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737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983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229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474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72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966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71265" y="39366402"/>
            <a:ext cx="10261520" cy="2881630"/>
          </a:xfrm>
          <a:prstGeom prst="rect">
            <a:avLst/>
          </a:prstGeom>
          <a:noFill/>
          <a:ln>
            <a:noFill/>
          </a:ln>
        </p:spPr>
        <p:txBody>
          <a:bodyPr wrap="square" lIns="91434" tIns="91434" rIns="91434" bIns="91434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46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91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737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983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229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474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72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966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22188" y="39366402"/>
            <a:ext cx="6752630" cy="2881630"/>
          </a:xfrm>
          <a:prstGeom prst="rect">
            <a:avLst/>
          </a:prstGeom>
          <a:noFill/>
          <a:ln>
            <a:noFill/>
          </a:ln>
        </p:spPr>
        <p:txBody>
          <a:bodyPr wrap="square" lIns="535254" tIns="267627" rIns="535254" bIns="267627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pt-BR" sz="760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SzPct val="25000"/>
              </a:pPr>
              <a:t>‹nº›</a:t>
            </a:fld>
            <a:endParaRPr lang="pt-BR" sz="7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4149" y="11323297"/>
            <a:ext cx="7830716" cy="575381"/>
          </a:xfrm>
          <a:prstGeom prst="rect">
            <a:avLst/>
          </a:prstGeom>
          <a:noFill/>
          <a:ln>
            <a:noFill/>
          </a:ln>
        </p:spPr>
        <p:txBody>
          <a:bodyPr wrap="square" lIns="82058" tIns="41029" rIns="82058" bIns="41029" anchor="t" anchorCtr="0">
            <a:noAutofit/>
          </a:bodyPr>
          <a:lstStyle/>
          <a:p>
            <a:pPr algn="just">
              <a:buSzPct val="25000"/>
            </a:pPr>
            <a:r>
              <a:rPr lang="pt-BR" sz="1100" dirty="0"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endParaRPr sz="2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515"/>
            <a:ext cx="32041365" cy="2020409"/>
          </a:xfrm>
          <a:prstGeom prst="rect">
            <a:avLst/>
          </a:prstGeom>
          <a:noFill/>
          <a:ln>
            <a:noFill/>
          </a:ln>
        </p:spPr>
        <p:txBody>
          <a:bodyPr wrap="square" lIns="86859" tIns="43429" rIns="86859" bIns="43429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algn="ctr">
              <a:buSzPct val="25000"/>
            </a:pP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1º semestre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5383" y="16876985"/>
            <a:ext cx="2667392" cy="441374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05" rIns="91434" bIns="45705" anchor="t" anchorCtr="0">
            <a:noAutofit/>
          </a:bodyPr>
          <a:lstStyle/>
          <a:p>
            <a:pPr indent="-144032" algn="ctr">
              <a:buClr>
                <a:schemeClr val="dk1"/>
              </a:buClr>
            </a:pPr>
            <a:endParaRPr sz="2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71065" y="2589499"/>
            <a:ext cx="287379" cy="288957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05" rIns="91434" bIns="45705" anchor="t" anchorCtr="0">
            <a:noAutofit/>
          </a:bodyPr>
          <a:lstStyle/>
          <a:p>
            <a:pPr indent="-137999" algn="ctr">
              <a:buClr>
                <a:schemeClr val="dk1"/>
              </a:buClr>
            </a:pPr>
            <a:endParaRPr sz="2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4173" y="2057626"/>
            <a:ext cx="24284277" cy="2318913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05" rIns="91434" bIns="45705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lvl="0" algn="ctr">
              <a:buSzPct val="25000"/>
            </a:pPr>
            <a:r>
              <a:rPr lang="pt-BR" sz="4800" b="1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3437" y="3369371"/>
            <a:ext cx="28874033" cy="3292203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9217" y="19516235"/>
            <a:ext cx="184758" cy="923432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05" rIns="91434" bIns="45705" anchor="ctr" anchorCtr="0">
            <a:noAutofit/>
          </a:bodyPr>
          <a:lstStyle/>
          <a:p>
            <a:pPr indent="-114311">
              <a:buClr>
                <a:schemeClr val="dk1"/>
              </a:buClr>
              <a:buSzPct val="100000"/>
            </a:pPr>
            <a:r>
              <a:rPr lang="pt-BR" sz="1800" dirty="0">
                <a:solidFill>
                  <a:schemeClr val="dk1"/>
                </a:solidFill>
              </a:rPr>
              <a:t/>
            </a:r>
            <a:br>
              <a:rPr lang="pt-BR" sz="1800" dirty="0">
                <a:solidFill>
                  <a:schemeClr val="dk1"/>
                </a:solidFill>
              </a:rPr>
            </a:br>
            <a:endParaRPr lang="pt-BR" sz="1800" dirty="0">
              <a:solidFill>
                <a:schemeClr val="dk1"/>
              </a:solidFill>
            </a:endParaRPr>
          </a:p>
          <a:p>
            <a:pPr indent="-114311">
              <a:buClr>
                <a:schemeClr val="dk1"/>
              </a:buClr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20979" y="3681362"/>
            <a:ext cx="4792839" cy="3856141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05" rIns="91434" bIns="45705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40878" y="3098980"/>
            <a:ext cx="20173059" cy="2795243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05" rIns="91434" bIns="45705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>
                <a:solidFill>
                  <a:schemeClr val="dk1"/>
                </a:solidFill>
                <a:latin typeface="+mj-lt"/>
              </a:rPr>
              <a:t>Nathalia </a:t>
            </a:r>
            <a:r>
              <a:rPr lang="pt-BR" sz="4000" dirty="0" err="1">
                <a:solidFill>
                  <a:schemeClr val="dk1"/>
                </a:solidFill>
                <a:latin typeface="+mj-lt"/>
              </a:rPr>
              <a:t>Lascosck</a:t>
            </a:r>
            <a:endParaRPr lang="pt-BR" sz="4000" dirty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N01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Noturno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12 pontos</a:t>
            </a:r>
          </a:p>
          <a:p>
            <a:pPr lvl="0"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Lucas perobas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algn="ctr"/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ctr"/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ctr">
              <a:buSzPct val="25000"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9997" y="39976757"/>
            <a:ext cx="312952" cy="769526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05" rIns="91434" bIns="45705" anchor="t" anchorCtr="0">
            <a:noAutofit/>
          </a:bodyPr>
          <a:lstStyle/>
          <a:p>
            <a:pPr>
              <a:buSzPct val="25000"/>
            </a:pPr>
            <a:r>
              <a:rPr lang="pt-BR" sz="440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9547" y="12559205"/>
            <a:ext cx="4938238" cy="352686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71" y="30306485"/>
            <a:ext cx="7833787" cy="749325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05" rIns="91434" bIns="45705" anchor="t" anchorCtr="0">
            <a:noAutofit/>
          </a:bodyPr>
          <a:lstStyle/>
          <a:p>
            <a:pPr>
              <a:buSzPct val="25000"/>
            </a:pPr>
            <a:endParaRPr lang="pt-BR" sz="4000" b="1" dirty="0">
              <a:solidFill>
                <a:srgbClr val="20202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0615" y="17719852"/>
            <a:ext cx="13554706" cy="4617157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just"/>
            <a:r>
              <a:rPr lang="pt-BR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Aprender a conhecer: </a:t>
            </a:r>
            <a:r>
              <a:rPr lang="pt-BR" sz="4800" dirty="0"/>
              <a:t>Raciocínio e Aprender a aprender.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Aprender a fazer:</a:t>
            </a:r>
            <a:r>
              <a:rPr lang="pt-BR" sz="4800" dirty="0">
                <a:solidFill>
                  <a:srgbClr val="FF0000"/>
                </a:solidFill>
              </a:rPr>
              <a:t> </a:t>
            </a:r>
            <a:r>
              <a:rPr lang="pt-BR" sz="4800" dirty="0"/>
              <a:t> Interpretação.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Aprender a ser: </a:t>
            </a:r>
            <a:r>
              <a:rPr lang="pt-BR" sz="4800" dirty="0"/>
              <a:t>Aprender como funciona a física cotidiana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1676" y="30723462"/>
            <a:ext cx="9073047" cy="923432"/>
          </a:xfrm>
          <a:prstGeom prst="rect">
            <a:avLst/>
          </a:prstGeom>
        </p:spPr>
        <p:txBody>
          <a:bodyPr wrap="none" lIns="91449" tIns="45725" rIns="91449" bIns="45725">
            <a:spAutoFit/>
          </a:bodyPr>
          <a:lstStyle/>
          <a:p>
            <a:r>
              <a:rPr lang="pt-BR" sz="5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6353" y="22376563"/>
            <a:ext cx="14501449" cy="8403226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just"/>
            <a:r>
              <a:rPr lang="pt-BR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Competências socioemocionais na BNCC: </a:t>
            </a:r>
          </a:p>
          <a:p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r>
              <a:rPr lang="pt-BR" sz="48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81940" y="6055042"/>
            <a:ext cx="10092087" cy="3108886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</a:p>
          <a:p>
            <a:pPr algn="just">
              <a:buSzPct val="25000"/>
            </a:pPr>
            <a:r>
              <a:rPr lang="pt-BR" sz="3600" dirty="0">
                <a:solidFill>
                  <a:schemeClr val="dk1"/>
                </a:solidFill>
              </a:rPr>
              <a:t>Foi 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15347" y="8274684"/>
            <a:ext cx="11006665" cy="5355902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indent="-177818" algn="ctr">
              <a:buClr>
                <a:schemeClr val="dk1"/>
              </a:buClr>
              <a:buSzPct val="100000"/>
            </a:pPr>
            <a:r>
              <a:rPr lang="pt-BR" sz="5400" b="1" dirty="0">
                <a:solidFill>
                  <a:schemeClr val="dk1"/>
                </a:solidFill>
              </a:rPr>
              <a:t>Asserções de conhecimento:</a:t>
            </a:r>
          </a:p>
          <a:p>
            <a:pPr lvl="0" algn="ctr">
              <a:buClr>
                <a:schemeClr val="dk1"/>
              </a:buClr>
              <a:buSzPct val="100000"/>
            </a:pPr>
            <a:r>
              <a:rPr lang="pt-BR" sz="4800" dirty="0"/>
              <a:t>A </a:t>
            </a:r>
            <a:r>
              <a:rPr lang="pt-BR" sz="4800" b="1" dirty="0">
                <a:solidFill>
                  <a:srgbClr val="FF0000"/>
                </a:solidFill>
              </a:rPr>
              <a:t>letra ´b’ </a:t>
            </a:r>
            <a:r>
              <a:rPr lang="pt-BR" sz="4800" dirty="0"/>
              <a:t>está correta. </a:t>
            </a:r>
            <a:r>
              <a:rPr lang="pt-BR" sz="4000" dirty="0"/>
              <a:t>De acordo com a 1° lei da termodinâmica: O rendimento de uma maquina térmica nunca pode alcançar os 100% por definição. Logo, isso impede a transformação total do calor em trabalho realizado pela maquina, tendo sempre uma perda.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994683" y="13028831"/>
            <a:ext cx="10873025" cy="3878412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indent="-177818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</a:t>
            </a:r>
            <a:r>
              <a:rPr lang="pt-BR" sz="5400" b="1" dirty="0">
                <a:solidFill>
                  <a:schemeClr val="dk1"/>
                </a:solidFill>
              </a:rPr>
              <a:t> </a:t>
            </a:r>
          </a:p>
          <a:p>
            <a:pPr lvl="0"/>
            <a:r>
              <a:rPr lang="pt-BR" sz="4800" dirty="0">
                <a:solidFill>
                  <a:schemeClr val="dk1"/>
                </a:solidFill>
              </a:rPr>
              <a:t>a)</a:t>
            </a:r>
            <a:r>
              <a:rPr lang="pt-BR" sz="4400" b="1" dirty="0">
                <a:solidFill>
                  <a:srgbClr val="FF0000"/>
                </a:solidFill>
              </a:rPr>
              <a:t> Errada,</a:t>
            </a:r>
            <a:r>
              <a:rPr lang="pt-BR" sz="4400" dirty="0">
                <a:solidFill>
                  <a:schemeClr val="dk1"/>
                </a:solidFill>
              </a:rPr>
              <a:t> 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candidato que assinala essa alternativa desconhece o significado da palavra eficiência e ainda se esquece de que já existem motores a combustão que utilizam etanol como combustível</a:t>
            </a:r>
            <a:endParaRPr lang="pt-BR" sz="3600" dirty="0"/>
          </a:p>
        </p:txBody>
      </p:sp>
      <p:sp>
        <p:nvSpPr>
          <p:cNvPr id="11" name="Retângulo 10"/>
          <p:cNvSpPr/>
          <p:nvPr/>
        </p:nvSpPr>
        <p:spPr>
          <a:xfrm>
            <a:off x="19172545" y="26411676"/>
            <a:ext cx="12241422" cy="2062330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Transformações:</a:t>
            </a:r>
            <a:br>
              <a:rPr lang="pt-BR" sz="4800" b="1" dirty="0">
                <a:solidFill>
                  <a:schemeClr val="dk1"/>
                </a:solidFill>
              </a:rPr>
            </a:br>
            <a:r>
              <a:rPr lang="pt-BR" sz="4000" dirty="0"/>
              <a:t>1° e 2º lei da termodinâmica / Energia / trabalho e potencia / O calor e os fenômenos térmicos</a:t>
            </a:r>
            <a:endParaRPr lang="pt-BR" sz="4000" b="1" dirty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506267" y="28262435"/>
            <a:ext cx="13126696" cy="10681024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Opções:</a:t>
            </a:r>
          </a:p>
          <a:p>
            <a:pPr marL="743024" indent="-743024">
              <a:buFont typeface="+mj-lt"/>
              <a:buAutoNum type="alphaLcParenR"/>
            </a:pPr>
            <a:r>
              <a:rPr lang="pt-BR" sz="4000" dirty="0"/>
              <a:t>O tipo de combustível, fóssil, que utilizam. Sendo um insumo não renovável, em algum momento estará esgotado.</a:t>
            </a:r>
          </a:p>
          <a:p>
            <a:pPr marL="743024" indent="-743024">
              <a:buFont typeface="+mj-lt"/>
              <a:buAutoNum type="alphaLcParenR"/>
            </a:pPr>
            <a:r>
              <a:rPr lang="pt-BR" sz="4000" dirty="0"/>
              <a:t>Um dos princípios da termodinâmica, segundo o qual o rendimento de uma máquina térmica nunca atinge o ideal.</a:t>
            </a:r>
          </a:p>
          <a:p>
            <a:pPr marL="743024" indent="-743024">
              <a:buFont typeface="+mj-lt"/>
              <a:buAutoNum type="alphaLcParenR"/>
            </a:pPr>
            <a:r>
              <a:rPr lang="pt-BR" sz="4000" dirty="0"/>
              <a:t>O funcionamento cíclico de todos os motores. A repetição contínua dos movimentos exige que parte da energia seja transferida ao próximo ciclo.</a:t>
            </a:r>
          </a:p>
          <a:p>
            <a:pPr marL="743024" indent="-743024">
              <a:buFont typeface="+mj-lt"/>
              <a:buAutoNum type="alphaLcParenR"/>
            </a:pPr>
            <a:r>
              <a:rPr lang="pt-BR" sz="4000" dirty="0"/>
              <a:t>As forças de atrito inevitável entre as peças. Tais forças provocam desgastes contínuos que com o tempo levam qualquer material à fadiga e ruptura.</a:t>
            </a:r>
          </a:p>
          <a:p>
            <a:pPr marL="743024" indent="-743024">
              <a:buFont typeface="+mj-lt"/>
              <a:buAutoNum type="alphaLcParenR"/>
            </a:pPr>
            <a:r>
              <a:rPr lang="pt-BR" sz="4000" dirty="0"/>
              <a:t>A temperatura em que eles trabalham. Para atingir o plasma, é necessária uma temperatura maior que a de fusão do aço com que se fazem os motores.</a:t>
            </a:r>
          </a:p>
          <a:p>
            <a:pPr lvl="0" algn="just">
              <a:buSzPct val="25000"/>
            </a:pP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41304" y="5084969"/>
            <a:ext cx="6828513" cy="831089"/>
          </a:xfrm>
          <a:prstGeom prst="rect">
            <a:avLst/>
          </a:prstGeom>
        </p:spPr>
        <p:txBody>
          <a:bodyPr wrap="none" lIns="91449" tIns="45725" rIns="91449" bIns="45725">
            <a:spAutoFit/>
          </a:bodyPr>
          <a:lstStyle/>
          <a:p>
            <a:pPr indent="-279428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9464" y="4954325"/>
            <a:ext cx="5972385" cy="831089"/>
          </a:xfrm>
          <a:prstGeom prst="rect">
            <a:avLst/>
          </a:prstGeom>
        </p:spPr>
        <p:txBody>
          <a:bodyPr wrap="none" lIns="91449" tIns="45725" rIns="91449" bIns="45725">
            <a:spAutoFit/>
          </a:bodyPr>
          <a:lstStyle/>
          <a:p>
            <a:pPr indent="-279428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10815" y="6001486"/>
            <a:ext cx="11529666" cy="831089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indent="-20322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b="1" dirty="0"/>
              <a:t>Termodinâmica</a:t>
            </a:r>
            <a:endParaRPr lang="pt-BR" sz="4000" b="1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60615" y="6813523"/>
            <a:ext cx="12084920" cy="923432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r>
              <a:rPr lang="pt-BR" sz="5400" b="1" dirty="0">
                <a:solidFill>
                  <a:schemeClr val="dk1"/>
                </a:solidFill>
              </a:rPr>
              <a:t>Princípios/necessidade didática:</a:t>
            </a:r>
            <a:endParaRPr lang="pt-BR" sz="54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4130" y="6773576"/>
            <a:ext cx="7904190" cy="2677951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>
              <a:buSzPct val="25000"/>
            </a:pPr>
            <a:r>
              <a:rPr lang="pt-B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entanto, a busca da eficiência referenciada no texto apresenta como o fator limitante: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90803" y="9080560"/>
            <a:ext cx="11954272" cy="6371677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indent="-177818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</a:t>
            </a:r>
            <a:r>
              <a:rPr lang="pt-BR" sz="4800" dirty="0"/>
              <a:t> Chamamos de 1ª Lei da Termodinâmica o princípio da </a:t>
            </a:r>
            <a:r>
              <a:rPr lang="pt-BR" sz="4800" i="1" dirty="0"/>
              <a:t>conservação de energia</a:t>
            </a:r>
            <a:r>
              <a:rPr lang="pt-BR" sz="4800" dirty="0"/>
              <a:t> aplicada à termodinâmica.</a:t>
            </a:r>
            <a:br>
              <a:rPr lang="pt-BR" sz="4800" dirty="0"/>
            </a:br>
            <a:r>
              <a:rPr lang="pt-BR" sz="4400" dirty="0"/>
              <a:t>A Segunda Lei da Termodinâmica trata da transferência de energia térmica. Isso quer dizer que ela indica as trocas de calor que têm tendência para igualar temperaturas diferentes (equilíbrio térmico), o que acontece de forma espontânea.</a:t>
            </a:r>
            <a:endParaRPr lang="pt-BR" sz="4400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10814" y="31646895"/>
            <a:ext cx="15220011" cy="6186991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just" fontAlgn="base"/>
            <a:r>
              <a:rPr lang="pt-BR" sz="5400" b="1" dirty="0"/>
              <a:t>COMPETÊNCIA DE ÁREA 6</a:t>
            </a:r>
            <a:r>
              <a:rPr lang="pt-BR" sz="5400" dirty="0"/>
              <a:t> </a:t>
            </a:r>
            <a:r>
              <a:rPr lang="pt-BR" sz="4800" dirty="0"/>
              <a:t>– Apropria-se de conhecimentos de física para, em situações problema, interpretar, avaliar ou planejar intervenções cientifico-tecnológicas.</a:t>
            </a:r>
            <a:endParaRPr lang="pt-BR" sz="5400" dirty="0"/>
          </a:p>
          <a:p>
            <a:r>
              <a:rPr lang="pt-BR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Habilidade</a:t>
            </a:r>
            <a:r>
              <a:rPr lang="pt-BR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pt-BR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H21</a:t>
            </a:r>
            <a:r>
              <a:rPr lang="pt-BR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5400" dirty="0"/>
              <a:t>– </a:t>
            </a:r>
            <a:r>
              <a:rPr lang="pt-BR" sz="4800" dirty="0"/>
              <a:t>Utilizar leis físicas e(ou) químicas para interpretar processor naturais ou tecnológicos inseridos no contexto da termoquímica e(ou) do eletromagnetismo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60670" y="37628287"/>
            <a:ext cx="31943380" cy="1446709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b="1" cap="all" dirty="0">
                <a:solidFill>
                  <a:srgbClr val="FF0000"/>
                </a:solidFill>
              </a:rPr>
              <a:t>2013 </a:t>
            </a:r>
            <a:r>
              <a:rPr lang="pt-BR" sz="4000" b="1" cap="all" dirty="0"/>
              <a:t> 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/>
              <a:t>Questão 81 | CAD. Branco 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226192" y="17464086"/>
            <a:ext cx="12101647" cy="2585608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lvl="0"/>
            <a:r>
              <a:rPr lang="pt-BR" sz="5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800" b="1" dirty="0">
                <a:solidFill>
                  <a:srgbClr val="FF0000"/>
                </a:solidFill>
              </a:rPr>
              <a:t>Errada</a:t>
            </a:r>
            <a:r>
              <a:rPr lang="pt-BR" sz="5400" b="1" dirty="0">
                <a:solidFill>
                  <a:srgbClr val="FF0000"/>
                </a:solidFill>
              </a:rPr>
              <a:t>, </a:t>
            </a: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candidato que assinala essa alternativa desconhece o significado da palavra eficiência e também o fato de que automóveis reais operam em diferentes rotações de motor para diferentes necessidades.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0601891" y="16843140"/>
            <a:ext cx="12211711" cy="831089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lvl="0"/>
            <a:r>
              <a:rPr lang="pt-BR" sz="4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400" b="1" dirty="0">
                <a:solidFill>
                  <a:srgbClr val="FF0000"/>
                </a:solidFill>
              </a:rPr>
              <a:t>Alternativa</a:t>
            </a:r>
            <a:r>
              <a:rPr lang="pt-BR" sz="4800" b="1" dirty="0">
                <a:solidFill>
                  <a:srgbClr val="FF0000"/>
                </a:solidFill>
              </a:rPr>
              <a:t> </a:t>
            </a:r>
            <a:r>
              <a:rPr lang="pt-BR" sz="4400" b="1" dirty="0">
                <a:solidFill>
                  <a:srgbClr val="FF0000"/>
                </a:solidFill>
              </a:rPr>
              <a:t>correta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9765891" y="19973485"/>
            <a:ext cx="12015569" cy="4155442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lvl="0"/>
            <a:r>
              <a:rPr lang="pt-BR" sz="4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</a:t>
            </a:r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600" dirty="0">
                <a:solidFill>
                  <a:schemeClr val="dk1"/>
                </a:solidFill>
              </a:rPr>
              <a:t>O candidato que considerou essa alternativa desconhece o significado da palavra eficiência que não tem nada a ver com tempo de desgaste e fadiga de material do motor. Contudo, por reconhecer que a fadiga (Do metal, por exemplo) é fator que danifica peças e interrompe a produção, candidato pode se sentir tentado a escolher essa resposta</a:t>
            </a:r>
            <a:endParaRPr lang="pt-BR" sz="3600" dirty="0"/>
          </a:p>
        </p:txBody>
      </p:sp>
      <p:sp>
        <p:nvSpPr>
          <p:cNvPr id="29" name="Retângulo 28"/>
          <p:cNvSpPr/>
          <p:nvPr/>
        </p:nvSpPr>
        <p:spPr>
          <a:xfrm>
            <a:off x="19517074" y="23997559"/>
            <a:ext cx="12310149" cy="2493265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lvl="0"/>
            <a:r>
              <a:rPr lang="pt-BR" sz="4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provável que o candidato tenha escolhido essa alternativa por se a única que faz referencia ao plasma, objeto de discussão no texto- base contudo, ele mostra que desconhece o significado da palavra eficiência. 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319519" y="39145956"/>
            <a:ext cx="31747408" cy="3170448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algn="ctr">
              <a:buSzPct val="25000"/>
            </a:pPr>
            <a:r>
              <a:rPr lang="pt-B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Aumentar a eficiência na queima de combustível dos motores a combustão e reduzir suas emissões de poluentes e a meta de qualquer fabricante de motores.  É também o foco de uma pesquisa brasileira que envolve experimentos com plasma, o quarto estado da matéria que esta presente no processo de ignição. A interação da faísca emitida pela vela de ignição com as moléculas de combustível gera o plasma que provoca a explosão liberadora de energia que por sua, faz o motor funcionar.</a:t>
            </a:r>
            <a:br>
              <a:rPr lang="pt-B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entanto, a busca da eficiência referenciada no texto apresenta como o fator limitante: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68792" y="7611092"/>
            <a:ext cx="11431680" cy="1569833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r>
              <a:rPr lang="pt-BR" sz="4800" dirty="0"/>
              <a:t>Reconhecer e aplicar a segunda e primeira Lei da termodinâmica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48693" y="15503333"/>
            <a:ext cx="13096986" cy="3047324"/>
          </a:xfrm>
          <a:prstGeom prst="rect">
            <a:avLst/>
          </a:prstGeom>
        </p:spPr>
        <p:txBody>
          <a:bodyPr wrap="square" lIns="91449" tIns="45725" rIns="91449" bIns="45725">
            <a:spAutoFit/>
          </a:bodyPr>
          <a:lstStyle/>
          <a:p>
            <a:pPr indent="-177818" algn="just">
              <a:buClr>
                <a:srgbClr val="000000"/>
              </a:buClr>
              <a:buSzPct val="100000"/>
            </a:pPr>
            <a:r>
              <a:rPr lang="pt-BR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Sentença Descritora:</a:t>
            </a:r>
          </a:p>
          <a:p>
            <a:pPr indent="-177818">
              <a:buClr>
                <a:srgbClr val="000000"/>
              </a:buClr>
              <a:buSzPct val="100000"/>
            </a:pPr>
            <a:r>
              <a:rPr lang="pt-BR" sz="4800" dirty="0"/>
              <a:t>Reconhecer e aplicar a Primeira Lei da termodinâmica</a:t>
            </a:r>
            <a:endParaRPr lang="pt-BR" sz="4800" b="1" dirty="0">
              <a:solidFill>
                <a:schemeClr val="dk1"/>
              </a:solidFill>
            </a:endParaRPr>
          </a:p>
          <a:p>
            <a:pPr indent="-177818" algn="just">
              <a:buClr>
                <a:srgbClr val="000000"/>
              </a:buClr>
              <a:buSzPct val="100000"/>
            </a:pPr>
            <a:endParaRPr lang="pt-BR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774</Words>
  <Application>Microsoft Office PowerPoint</Application>
  <PresentationFormat>Personalizar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Times New Roman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143</cp:revision>
  <cp:lastPrinted>2019-08-02T12:12:12Z</cp:lastPrinted>
  <dcterms:modified xsi:type="dcterms:W3CDTF">2019-08-11T00:57:43Z</dcterms:modified>
</cp:coreProperties>
</file>