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399288" cy="43200638"/>
  <p:notesSz cx="6797675" cy="9926638"/>
  <p:embeddedFontLst>
    <p:embeddedFont>
      <p:font typeface="Cambria" panose="02040503050406030204" pitchFamily="18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72" y="-227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BCF65-99D4-4623-AAC6-8C811B353685}" type="datetimeFigureOut">
              <a:rPr lang="pt-BR" smtClean="0"/>
              <a:t>10/08/2019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171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6C9F5-3BC3-4D1D-A609-0DFEE353E7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47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5848" y="3216236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 (a): </a:t>
            </a:r>
            <a:r>
              <a:rPr lang="pt-BR" sz="4000" b="1" dirty="0" err="1" smtClean="0">
                <a:solidFill>
                  <a:schemeClr val="dk1"/>
                </a:solidFill>
                <a:latin typeface="+mj-lt"/>
              </a:rPr>
              <a:t>Mislene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: N01 |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: Noturno </a:t>
            </a:r>
            <a:r>
              <a:rPr lang="pt-BR" sz="3600" b="1" dirty="0" smtClean="0">
                <a:solidFill>
                  <a:schemeClr val="dk1"/>
                </a:solidFill>
              </a:rPr>
              <a:t>Valor: </a:t>
            </a:r>
            <a:r>
              <a:rPr lang="pt-BR" sz="3600" dirty="0" smtClean="0">
                <a:solidFill>
                  <a:schemeClr val="dk1"/>
                </a:solidFill>
              </a:rPr>
              <a:t>12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Lucas perobas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5968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88135" y="14348634"/>
            <a:ext cx="127503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conhecer: </a:t>
            </a:r>
            <a:r>
              <a:rPr lang="pt-BR" sz="4800" dirty="0"/>
              <a:t>Raciocínio e Aprender a aprender.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fazer:</a:t>
            </a:r>
            <a:r>
              <a:rPr lang="pt-BR" sz="4800" dirty="0">
                <a:solidFill>
                  <a:srgbClr val="FF0000"/>
                </a:solidFill>
              </a:rPr>
              <a:t> </a:t>
            </a:r>
            <a:r>
              <a:rPr lang="pt-BR" sz="4800" dirty="0"/>
              <a:t> </a:t>
            </a:r>
            <a:r>
              <a:rPr lang="pt-BR" sz="4800" dirty="0" smtClean="0"/>
              <a:t>Interpretação.</a:t>
            </a:r>
          </a:p>
          <a:p>
            <a:r>
              <a:rPr lang="pt-BR" sz="4800" b="1" dirty="0" smtClean="0">
                <a:solidFill>
                  <a:srgbClr val="FF0000"/>
                </a:solidFill>
              </a:rPr>
              <a:t>Aprender a ser: </a:t>
            </a:r>
            <a:r>
              <a:rPr lang="pt-BR" sz="4800" dirty="0" smtClean="0"/>
              <a:t>Atento as questões e interpretações.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8135" y="19005427"/>
            <a:ext cx="14065560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Competências socioemocionais na BNCC: </a:t>
            </a:r>
          </a:p>
          <a:p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800" b="1" dirty="0">
                <a:solidFill>
                  <a:srgbClr val="FF0000"/>
                </a:solidFill>
              </a:rPr>
              <a:t>b) </a:t>
            </a:r>
            <a:r>
              <a:rPr lang="pt-BR" sz="48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5863874"/>
            <a:ext cx="100906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Foi </a:t>
            </a:r>
            <a:r>
              <a:rPr lang="pt-BR" sz="36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36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955000" y="8292943"/>
            <a:ext cx="11000361" cy="994118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indent="-177800" algn="ctr">
              <a:buClr>
                <a:schemeClr val="dk1"/>
              </a:buClr>
              <a:buSzPct val="100000"/>
            </a:pPr>
            <a:r>
              <a:rPr lang="pt-BR" sz="5400" b="1" dirty="0">
                <a:solidFill>
                  <a:schemeClr val="dk1"/>
                </a:solidFill>
              </a:rPr>
              <a:t>Asserções de </a:t>
            </a:r>
            <a:r>
              <a:rPr lang="pt-BR" sz="5400" b="1" dirty="0" smtClean="0">
                <a:solidFill>
                  <a:schemeClr val="dk1"/>
                </a:solidFill>
              </a:rPr>
              <a:t>conhecimento:</a:t>
            </a:r>
            <a:endParaRPr lang="pt-BR" sz="5400" b="1" dirty="0">
              <a:solidFill>
                <a:schemeClr val="dk1"/>
              </a:solidFill>
            </a:endParaRPr>
          </a:p>
          <a:p>
            <a:pPr algn="r"/>
            <a:r>
              <a:rPr lang="pt-BR" sz="4800" dirty="0"/>
              <a:t>A </a:t>
            </a:r>
            <a:r>
              <a:rPr lang="pt-BR" sz="4800" b="1" dirty="0">
                <a:solidFill>
                  <a:srgbClr val="FF0000"/>
                </a:solidFill>
              </a:rPr>
              <a:t>letra </a:t>
            </a:r>
            <a:r>
              <a:rPr lang="pt-BR" sz="4800" b="1" dirty="0" smtClean="0">
                <a:solidFill>
                  <a:srgbClr val="FF0000"/>
                </a:solidFill>
              </a:rPr>
              <a:t>´D’ </a:t>
            </a:r>
            <a:r>
              <a:rPr lang="pt-BR" sz="4800" dirty="0" smtClean="0"/>
              <a:t>está correta pois</a:t>
            </a:r>
            <a:r>
              <a:rPr lang="pt-BR" sz="5400" dirty="0" smtClean="0"/>
              <a:t> </a:t>
            </a:r>
            <a:r>
              <a:rPr lang="pt-BR" sz="3800" dirty="0"/>
              <a:t>a</a:t>
            </a:r>
            <a:r>
              <a:rPr lang="pt-BR" sz="3800" dirty="0" smtClean="0"/>
              <a:t> </a:t>
            </a:r>
            <a:r>
              <a:rPr lang="pt-BR" sz="3800" dirty="0"/>
              <a:t>corrente elétrica sai do gerador e percorre o fio até chegar ao primeiro nó (ponto A), no qual sofre divisão. Parte da corrente (</a:t>
            </a:r>
            <a:r>
              <a:rPr lang="pt-BR" sz="3800" i="1" dirty="0"/>
              <a:t>i</a:t>
            </a:r>
            <a:r>
              <a:rPr lang="pt-BR" sz="3800" dirty="0"/>
              <a:t>1) vai para o resistor de 470 Ω, chegando ao ponto B, seguindo para o resistor </a:t>
            </a:r>
            <a:r>
              <a:rPr lang="pt-BR" sz="3800" dirty="0" err="1"/>
              <a:t>R</a:t>
            </a:r>
            <a:r>
              <a:rPr lang="pt-BR" sz="3800" i="1" dirty="0" err="1"/>
              <a:t>s</a:t>
            </a:r>
            <a:r>
              <a:rPr lang="pt-BR" sz="3800" dirty="0"/>
              <a:t> de 100 Ω até o ponto C, enquanto a outra (</a:t>
            </a:r>
            <a:r>
              <a:rPr lang="pt-BR" sz="3800" i="1" dirty="0"/>
              <a:t>i</a:t>
            </a:r>
            <a:r>
              <a:rPr lang="pt-BR" sz="3800" dirty="0"/>
              <a:t>2) vai para o outro resistor de 470 Ω, chegando ao ponto D, seguindo para o resistor de 120 Ω até o ponto C. A indicação do voltímetro é a diferença de potencial entre B e D. V</a:t>
            </a:r>
            <a:r>
              <a:rPr lang="pt-BR" sz="3800" i="1" dirty="0"/>
              <a:t>B</a:t>
            </a:r>
            <a:r>
              <a:rPr lang="pt-BR" sz="3800" dirty="0"/>
              <a:t> - V</a:t>
            </a:r>
            <a:r>
              <a:rPr lang="pt-BR" sz="3800" i="1" dirty="0"/>
              <a:t>D</a:t>
            </a:r>
            <a:r>
              <a:rPr lang="pt-BR" sz="3800" dirty="0"/>
              <a:t> = 1,75 V - 2,03 V = -0,28V (aproximadamente 0,3V). Como o sinal positivo do voltímetro está para o lado do ponto B e o negativo para o ponto D, a </a:t>
            </a:r>
            <a:r>
              <a:rPr lang="pt-BR" sz="3800" dirty="0" err="1"/>
              <a:t>ddp</a:t>
            </a:r>
            <a:r>
              <a:rPr lang="pt-BR" sz="3800" dirty="0"/>
              <a:t> indicada é de VB – VD = -0,3 V.</a:t>
            </a:r>
          </a:p>
          <a:p>
            <a:endParaRPr lang="pt-BR" sz="38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0356117" y="17111778"/>
            <a:ext cx="108714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r>
              <a:rPr lang="pt-BR" sz="4800" dirty="0" smtClean="0">
                <a:solidFill>
                  <a:schemeClr val="dk1"/>
                </a:solidFill>
              </a:rPr>
              <a:t>a)</a:t>
            </a:r>
            <a:r>
              <a:rPr lang="pt-BR" sz="4400" b="1" dirty="0" smtClean="0">
                <a:solidFill>
                  <a:srgbClr val="FF0000"/>
                </a:solidFill>
              </a:rPr>
              <a:t> Errada</a:t>
            </a:r>
            <a:r>
              <a:rPr lang="pt-BR" sz="5400" b="1" dirty="0" smtClean="0">
                <a:solidFill>
                  <a:srgbClr val="FF0000"/>
                </a:solidFill>
              </a:rPr>
              <a:t>,</a:t>
            </a:r>
            <a:r>
              <a:rPr lang="pt-BR" sz="4400" dirty="0" smtClean="0">
                <a:solidFill>
                  <a:schemeClr val="dk1"/>
                </a:solidFill>
              </a:rPr>
              <a:t> 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 voltímetros ideias possuem resistência infinita e portanto, por ele não passa corrente. No circuito apresentado, pela maneira como o voltímetro foi ligado, ele medirá  a diferença de potencial. Para encontrar o resultado do candidato deve(ria) aplicar a</a:t>
            </a:r>
          </a:p>
          <a:p>
            <a:pPr lvl="0"/>
            <a:endParaRPr lang="pt-BR" sz="3600" dirty="0"/>
          </a:p>
        </p:txBody>
      </p:sp>
      <p:sp>
        <p:nvSpPr>
          <p:cNvPr id="11" name="Retângulo 10"/>
          <p:cNvSpPr/>
          <p:nvPr/>
        </p:nvSpPr>
        <p:spPr>
          <a:xfrm>
            <a:off x="18026649" y="31058766"/>
            <a:ext cx="122396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Transformações: </a:t>
            </a:r>
            <a:r>
              <a:rPr lang="pt-BR" sz="3600" dirty="0" smtClean="0"/>
              <a:t>Observação para os </a:t>
            </a:r>
            <a:r>
              <a:rPr lang="pt-BR" sz="3600" dirty="0"/>
              <a:t>segmento </a:t>
            </a:r>
            <a:r>
              <a:rPr lang="pt-BR" sz="3600" dirty="0" smtClean="0"/>
              <a:t>e transformar utilizando </a:t>
            </a:r>
            <a:r>
              <a:rPr lang="pt-BR" sz="3600" dirty="0"/>
              <a:t>a lei de Ohm</a:t>
            </a:r>
            <a:endParaRPr lang="pt-BR" sz="3600" b="1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891561" y="32516030"/>
            <a:ext cx="1312476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/>
              <a:t>+ 6,2 V</a:t>
            </a:r>
            <a:r>
              <a:rPr lang="pt-BR" sz="4400" dirty="0" smtClean="0"/>
              <a:t>.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 smtClean="0"/>
              <a:t>+ </a:t>
            </a:r>
            <a:r>
              <a:rPr lang="pt-BR" sz="4400" dirty="0"/>
              <a:t>1,7 V</a:t>
            </a:r>
            <a:r>
              <a:rPr lang="pt-BR" sz="4400" dirty="0" smtClean="0"/>
              <a:t>.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 smtClean="0"/>
              <a:t>+ </a:t>
            </a:r>
            <a:r>
              <a:rPr lang="pt-BR" sz="4400" dirty="0"/>
              <a:t>0,3 V</a:t>
            </a:r>
            <a:r>
              <a:rPr lang="pt-BR" sz="4400" dirty="0" smtClean="0"/>
              <a:t>.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 smtClean="0"/>
              <a:t>– </a:t>
            </a:r>
            <a:r>
              <a:rPr lang="pt-BR" sz="4400" dirty="0"/>
              <a:t>0,3 V</a:t>
            </a:r>
            <a:r>
              <a:rPr lang="pt-BR" sz="4400" dirty="0" smtClean="0"/>
              <a:t>.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 smtClean="0"/>
              <a:t>– </a:t>
            </a:r>
            <a:r>
              <a:rPr lang="pt-BR" sz="4400" dirty="0"/>
              <a:t>6,2 V.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10298" y="5978174"/>
            <a:ext cx="115279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5400" dirty="0">
                <a:solidFill>
                  <a:schemeClr val="dk1"/>
                </a:solidFill>
              </a:rPr>
              <a:t>1º lei de Ohm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28981" y="6993837"/>
            <a:ext cx="117946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b="1" dirty="0" smtClean="0">
                <a:solidFill>
                  <a:schemeClr val="dk1"/>
                </a:solidFill>
              </a:rPr>
              <a:t>Princípios/necessidade didática:</a:t>
            </a:r>
            <a:br>
              <a:rPr lang="pt-BR" sz="6000" b="1" dirty="0" smtClean="0">
                <a:solidFill>
                  <a:schemeClr val="dk1"/>
                </a:solidFill>
              </a:rPr>
            </a:br>
            <a:r>
              <a:rPr lang="pt-BR" sz="5400" dirty="0" smtClean="0">
                <a:solidFill>
                  <a:schemeClr val="dk1"/>
                </a:solidFill>
              </a:rPr>
              <a:t>Aprofundar o conhecimento sobre Circuitos elétricos e 1º lei de Ohm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2787680" y="6054374"/>
            <a:ext cx="79030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</a:t>
            </a:r>
            <a:br>
              <a:rPr lang="pt-BR" sz="4800" b="1" dirty="0">
                <a:solidFill>
                  <a:schemeClr val="dk1"/>
                </a:solidFill>
              </a:rPr>
            </a:br>
            <a:r>
              <a:rPr lang="pt-BR" sz="4400" dirty="0"/>
              <a:t>Para um valor de temperatura em que </a:t>
            </a:r>
            <a:r>
              <a:rPr lang="pt-BR" sz="4400" dirty="0" err="1"/>
              <a:t>R</a:t>
            </a:r>
            <a:r>
              <a:rPr lang="pt-BR" sz="4400" baseline="-25000" dirty="0" err="1"/>
              <a:t>s</a:t>
            </a:r>
            <a:r>
              <a:rPr lang="pt-BR" sz="4400" dirty="0"/>
              <a:t> = 100 Ω, a leitura apresentada pelo voltímetro será de</a:t>
            </a:r>
            <a:r>
              <a:rPr lang="pt-BR" sz="4400" dirty="0" smtClean="0"/>
              <a:t>:</a:t>
            </a:r>
            <a:endParaRPr lang="pt-BR" sz="4400" dirty="0">
              <a:solidFill>
                <a:schemeClr val="dk1"/>
              </a:solidFill>
            </a:endParaRPr>
          </a:p>
          <a:p>
            <a:pPr algn="ctr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10493" y="10822830"/>
            <a:ext cx="119525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5400" b="1" dirty="0">
                <a:solidFill>
                  <a:schemeClr val="dk1"/>
                </a:solidFill>
              </a:rPr>
              <a:t>Conceitos</a:t>
            </a:r>
            <a:r>
              <a:rPr lang="pt-BR" sz="5400" b="1" dirty="0" smtClean="0">
                <a:solidFill>
                  <a:schemeClr val="dk1"/>
                </a:solidFill>
              </a:rPr>
              <a:t>:</a:t>
            </a:r>
            <a:br>
              <a:rPr lang="pt-BR" sz="5400" b="1" dirty="0" smtClean="0">
                <a:solidFill>
                  <a:schemeClr val="dk1"/>
                </a:solidFill>
              </a:rPr>
            </a:br>
            <a:r>
              <a:rPr lang="pt-BR" sz="54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Fenômeno elétricos e magnéticos</a:t>
            </a:r>
            <a:endParaRPr lang="pt-BR" sz="3200" dirty="0"/>
          </a:p>
          <a:p>
            <a:pPr indent="-1778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/>
            </a:r>
            <a:br>
              <a:rPr lang="pt-BR" sz="4800" b="1" dirty="0" smtClean="0">
                <a:solidFill>
                  <a:schemeClr val="dk1"/>
                </a:solidFill>
              </a:rPr>
            </a:br>
            <a:endParaRPr lang="pt-BR" sz="44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28981" y="29644318"/>
            <a:ext cx="152177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Competências </a:t>
            </a:r>
            <a:r>
              <a:rPr lang="pt-B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Cognitivas:</a:t>
            </a:r>
            <a:endParaRPr lang="pt-BR" sz="4800" b="1" dirty="0" smtClean="0"/>
          </a:p>
          <a:p>
            <a:pPr fontAlgn="base"/>
            <a:r>
              <a:rPr lang="pt-BR" sz="4800" b="1" dirty="0" smtClean="0"/>
              <a:t>COMPETÊNCIA </a:t>
            </a:r>
            <a:r>
              <a:rPr lang="pt-BR" sz="4800" b="1" dirty="0"/>
              <a:t>DE ÁREA </a:t>
            </a:r>
            <a:r>
              <a:rPr lang="pt-BR" sz="4800" b="1" dirty="0" smtClean="0"/>
              <a:t>2</a:t>
            </a:r>
            <a:r>
              <a:rPr lang="pt-BR" sz="4800" dirty="0" smtClean="0"/>
              <a:t> </a:t>
            </a:r>
            <a:r>
              <a:rPr lang="pt-BR" sz="4800" dirty="0"/>
              <a:t>–  </a:t>
            </a:r>
            <a:r>
              <a:rPr lang="pt-BR" sz="4800" dirty="0" smtClean="0"/>
              <a:t>Identificar a presença e aplicar as tecnologias associadas ás ciências naturais em diferentes contextos</a:t>
            </a:r>
          </a:p>
          <a:p>
            <a:r>
              <a:rPr lang="pt-B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Habilidade</a:t>
            </a: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pt-B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H5</a:t>
            </a: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4800" dirty="0" smtClean="0"/>
              <a:t>– Dimensionar circuitos ou dispositivos elétricos de uso cotidiano.</a:t>
            </a:r>
            <a:endParaRPr lang="pt-BR" sz="4800" dirty="0"/>
          </a:p>
        </p:txBody>
      </p:sp>
      <p:sp>
        <p:nvSpPr>
          <p:cNvPr id="21" name="Retângulo 20"/>
          <p:cNvSpPr/>
          <p:nvPr/>
        </p:nvSpPr>
        <p:spPr>
          <a:xfrm>
            <a:off x="384402" y="36835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ENEM: </a:t>
            </a:r>
            <a:r>
              <a:rPr lang="pt-BR" sz="4000" b="1" cap="all" dirty="0" smtClean="0">
                <a:solidFill>
                  <a:srgbClr val="FF0000"/>
                </a:solidFill>
              </a:rPr>
              <a:t>2013</a:t>
            </a:r>
            <a:r>
              <a:rPr lang="pt-BR" sz="4000" b="1" cap="all" dirty="0">
                <a:solidFill>
                  <a:srgbClr val="FF0000"/>
                </a:solidFill>
              </a:rPr>
              <a:t> </a:t>
            </a:r>
            <a:r>
              <a:rPr lang="pt-BR" sz="4000" b="1" cap="all" dirty="0"/>
              <a:t> 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r>
              <a:rPr lang="pt-BR" sz="4000" b="1" dirty="0"/>
              <a:t>Questão </a:t>
            </a:r>
            <a:r>
              <a:rPr lang="pt-BR" sz="4000" b="1" dirty="0" smtClean="0"/>
              <a:t>89 | CAD. Branco |</a:t>
            </a:r>
            <a:endParaRPr lang="pt-BR" sz="4400" b="1" dirty="0">
              <a:solidFill>
                <a:schemeClr val="dk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9347582" y="21351289"/>
            <a:ext cx="12209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400" b="1" dirty="0" smtClean="0">
                <a:solidFill>
                  <a:srgbClr val="FF0000"/>
                </a:solidFill>
              </a:rPr>
              <a:t>Errada, 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 voltímetros ideias possuem resistência infinita e portanto, por ele não passa corrente. No circuito apresentado, pela maneira como o voltímetro foi ligado, ele medirá  a diferença de potencial. Para encontrar o resultado do candidato deve(ria) aplicar a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8404888" y="27252457"/>
            <a:ext cx="12013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800" b="1" dirty="0" smtClean="0">
                <a:solidFill>
                  <a:srgbClr val="FF0000"/>
                </a:solidFill>
              </a:rPr>
              <a:t>Alternativa</a:t>
            </a:r>
            <a:r>
              <a:rPr lang="pt-BR" sz="4400" b="1" dirty="0" smtClean="0">
                <a:solidFill>
                  <a:srgbClr val="FF0000"/>
                </a:solidFill>
              </a:rPr>
              <a:t> correta</a:t>
            </a:r>
            <a:r>
              <a:rPr lang="pt-BR" sz="4800" b="1" dirty="0" smtClean="0">
                <a:solidFill>
                  <a:srgbClr val="FF0000"/>
                </a:solidFill>
              </a:rPr>
              <a:t>. 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156388" y="28073084"/>
            <a:ext cx="123083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400" b="1" dirty="0" smtClean="0">
                <a:solidFill>
                  <a:srgbClr val="FF0000"/>
                </a:solidFill>
              </a:rPr>
              <a:t>Errada</a:t>
            </a:r>
            <a:r>
              <a:rPr lang="pt-BR" sz="4000" b="1" dirty="0" smtClean="0">
                <a:solidFill>
                  <a:srgbClr val="FF0000"/>
                </a:solidFill>
              </a:rPr>
              <a:t>,</a:t>
            </a:r>
            <a:r>
              <a:rPr lang="pt-BR" sz="4400" b="1" dirty="0" smtClean="0">
                <a:solidFill>
                  <a:srgbClr val="FF0000"/>
                </a:solidFill>
              </a:rPr>
              <a:t> </a:t>
            </a:r>
            <a:r>
              <a:rPr lang="pt-B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 voltímetros ideias possuem resistência infinita e portanto, por ele não passa corrente. No circuito apresentado, pela maneira como o voltímetro foi ligado, ele medirá  a diferença de potencial. Para encontrar o resultado do candidato deve(ria) aplicar a</a:t>
            </a:r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41908" y="12707143"/>
            <a:ext cx="1249657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rgbClr val="000000"/>
              </a:buClr>
              <a:buSzPct val="100000"/>
            </a:pPr>
            <a:r>
              <a:rPr lang="pt-B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Sentença Descritora: </a:t>
            </a: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Interpretação e cálculos relacionados a circuito.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18784038" y="24322077"/>
            <a:ext cx="12209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400" b="1" dirty="0" smtClean="0">
                <a:solidFill>
                  <a:srgbClr val="FF0000"/>
                </a:solidFill>
              </a:rPr>
              <a:t>Errada</a:t>
            </a:r>
            <a:r>
              <a:rPr lang="pt-BR" sz="4800" b="1" dirty="0" smtClean="0">
                <a:solidFill>
                  <a:srgbClr val="FF0000"/>
                </a:solidFill>
              </a:rPr>
              <a:t>, 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 voltímetros ideias possuem resistência infinita e portanto, por ele não passa corrente. No circuito apresentado, pela maneira como o voltímetro foi ligado, ele medirá  a diferença de potencial. Para encontrar o resultado do candidato deve(ria) aplicar a</a:t>
            </a:r>
          </a:p>
        </p:txBody>
      </p:sp>
      <p:pic>
        <p:nvPicPr>
          <p:cNvPr id="1026" name="Picture 2" descr="https://d2q576s0wzfxtl.cloudfront.net/2017/08/08145804/83-figura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76" y="33742824"/>
            <a:ext cx="6135157" cy="417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28981" y="38282166"/>
            <a:ext cx="245577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pt-BR" sz="4400" dirty="0"/>
              <a:t>Medir temperatura é fundamental em muitas aplicações, e apresentar a leitura em mostradores digitais é bastante prático. O seu funcionamento é baseado na correspondência entre valores de temperatura e de diferença de potencial elétrico. Por exemplo, podemos usar o circuito elétrico apresentado, no qual o elemento sensor de temperatura ocupa um dos braços do circuito (</a:t>
            </a:r>
            <a:r>
              <a:rPr lang="pt-BR" sz="4400" dirty="0" err="1"/>
              <a:t>R</a:t>
            </a:r>
            <a:r>
              <a:rPr lang="pt-BR" sz="4400" baseline="-25000" dirty="0" err="1"/>
              <a:t>s</a:t>
            </a:r>
            <a:r>
              <a:rPr lang="pt-BR" sz="4400" dirty="0"/>
              <a:t>) e a dependência da resistência com a temperatura é conhecida.</a:t>
            </a:r>
            <a:endParaRPr lang="pt-BR" sz="5400" b="1" dirty="0">
              <a:solidFill>
                <a:schemeClr val="dk1"/>
              </a:solidFill>
            </a:endParaRPr>
          </a:p>
          <a:p>
            <a:r>
              <a:rPr lang="pt-BR" sz="4400" dirty="0"/>
              <a:t>Para um valor de temperatura em que </a:t>
            </a:r>
            <a:r>
              <a:rPr lang="pt-BR" sz="4400" dirty="0" err="1"/>
              <a:t>R</a:t>
            </a:r>
            <a:r>
              <a:rPr lang="pt-BR" sz="4400" baseline="-25000" dirty="0" err="1"/>
              <a:t>s</a:t>
            </a:r>
            <a:r>
              <a:rPr lang="pt-BR" sz="4400" dirty="0"/>
              <a:t> = 100 Ω, a leitura apresentada pelo voltímetro será </a:t>
            </a:r>
            <a:r>
              <a:rPr lang="pt-BR" sz="4400" dirty="0" smtClean="0"/>
              <a:t>de:</a:t>
            </a:r>
            <a:endParaRPr lang="pt-BR" sz="4400" dirty="0"/>
          </a:p>
          <a:p>
            <a:r>
              <a:rPr lang="pt-BR" sz="1100" dirty="0"/>
              <a:t/>
            </a:r>
            <a:br>
              <a:rPr lang="pt-BR" sz="1100" dirty="0"/>
            </a:br>
            <a:endParaRPr lang="pt-BR" sz="1100" dirty="0">
              <a:solidFill>
                <a:schemeClr val="dk1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651</Words>
  <Application>Microsoft Office PowerPoint</Application>
  <PresentationFormat>Personalizar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</vt:lpstr>
      <vt:lpstr>Arial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156</cp:revision>
  <cp:lastPrinted>2019-08-02T12:16:40Z</cp:lastPrinted>
  <dcterms:modified xsi:type="dcterms:W3CDTF">2019-08-11T00:57:05Z</dcterms:modified>
</cp:coreProperties>
</file>