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797675" cy="9926638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Cambria" pitchFamily="18" charset="0"/>
      <p:regular r:id="rId9"/>
      <p:bold r:id="rId10"/>
      <p:italic r:id="rId11"/>
      <p:boldItalic r:id="rId12"/>
    </p:embeddedFont>
    <p:embeddedFont>
      <p:font typeface="Tahoma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618" y="23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CF65-99D4-4623-AAC6-8C811B35368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6C9F5-3BC3-4D1D-A609-0DFEE353E7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1235" y="3236913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Matheus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Supelette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 </a:t>
            </a:r>
            <a:r>
              <a:rPr lang="pt-BR" sz="3600" b="1" dirty="0" smtClean="0">
                <a:solidFill>
                  <a:schemeClr val="dk1"/>
                </a:solidFill>
              </a:rPr>
              <a:t>Valor</a:t>
            </a:r>
            <a:r>
              <a:rPr lang="pt-BR" sz="3600" b="1" dirty="0">
                <a:solidFill>
                  <a:schemeClr val="dk1"/>
                </a:solidFill>
              </a:rPr>
              <a:t>: </a:t>
            </a:r>
            <a:r>
              <a:rPr lang="pt-BR" sz="3600" dirty="0" smtClean="0">
                <a:solidFill>
                  <a:schemeClr val="dk1"/>
                </a:solidFill>
              </a:rPr>
              <a:t>10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0602" y="15079465"/>
            <a:ext cx="127503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conhecer: </a:t>
            </a:r>
            <a:r>
              <a:rPr lang="pt-BR" sz="4800" dirty="0"/>
              <a:t>Raciocínio e Aprender a aprender.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fazer:</a:t>
            </a:r>
            <a:r>
              <a:rPr lang="pt-BR" sz="4800" dirty="0">
                <a:solidFill>
                  <a:srgbClr val="FF0000"/>
                </a:solidFill>
              </a:rPr>
              <a:t> </a:t>
            </a:r>
            <a:r>
              <a:rPr lang="pt-BR" sz="4800" dirty="0"/>
              <a:t> </a:t>
            </a:r>
            <a:r>
              <a:rPr lang="pt-BR" sz="4800" dirty="0" smtClean="0"/>
              <a:t>Interpretação.</a:t>
            </a:r>
          </a:p>
          <a:p>
            <a:r>
              <a:rPr lang="pt-BR" sz="4800" b="1" dirty="0" smtClean="0">
                <a:solidFill>
                  <a:srgbClr val="FF0000"/>
                </a:solidFill>
              </a:rPr>
              <a:t>Aprender a ser: </a:t>
            </a:r>
            <a:r>
              <a:rPr lang="pt-BR" sz="4800" dirty="0" smtClean="0"/>
              <a:t>Aprender como funciona </a:t>
            </a:r>
            <a:r>
              <a:rPr lang="pt-BR" sz="4800" dirty="0"/>
              <a:t>Oscilações, ondas, óptica e radiação.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602" y="29390618"/>
            <a:ext cx="90717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pt-BR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229" y="19714508"/>
            <a:ext cx="1406556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Competências socioemocionais na BNCC: </a:t>
            </a:r>
          </a:p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800" b="1" dirty="0">
                <a:solidFill>
                  <a:srgbClr val="FF0000"/>
                </a:solidFill>
              </a:rPr>
              <a:t>b) </a:t>
            </a:r>
            <a:r>
              <a:rPr lang="pt-BR" sz="48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221700" y="8654772"/>
            <a:ext cx="11005047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ctr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Asserções de </a:t>
            </a:r>
            <a:r>
              <a:rPr lang="pt-BR" sz="5400" b="1" dirty="0" smtClean="0">
                <a:solidFill>
                  <a:schemeClr val="dk1"/>
                </a:solidFill>
              </a:rPr>
              <a:t>conhecimento:</a:t>
            </a:r>
            <a:endParaRPr lang="pt-BR" sz="5400" b="1" dirty="0">
              <a:solidFill>
                <a:schemeClr val="dk1"/>
              </a:solidFill>
            </a:endParaRPr>
          </a:p>
          <a:p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letra </a:t>
            </a:r>
            <a:r>
              <a:rPr lang="pt-BR" sz="4800" b="1" dirty="0" smtClean="0">
                <a:solidFill>
                  <a:srgbClr val="FF0000"/>
                </a:solidFill>
              </a:rPr>
              <a:t>´A’ </a:t>
            </a:r>
            <a:r>
              <a:rPr lang="pt-BR" sz="4800" dirty="0" smtClean="0"/>
              <a:t>está correta. </a:t>
            </a:r>
            <a:r>
              <a:rPr lang="pt-BR" sz="4800" dirty="0"/>
              <a:t>A frequência é definida como a razão entre o número de ciclos efetuados por uma onda e o tempo de execução desses ciclos.</a:t>
            </a:r>
          </a:p>
          <a:p>
            <a:r>
              <a:rPr lang="pt-BR" sz="4800" dirty="0"/>
              <a:t>f=n/</a:t>
            </a:r>
            <a:r>
              <a:rPr lang="pt-BR" sz="4800" dirty="0" err="1"/>
              <a:t>Δt</a:t>
            </a:r>
            <a:endParaRPr lang="pt-BR" sz="4800" dirty="0"/>
          </a:p>
          <a:p>
            <a:r>
              <a:rPr lang="pt-BR" sz="4800" dirty="0"/>
              <a:t>De acordo com a figura, percebe-se que para o mesmo tempo T, a onda sonora do Dó central faz 1 ciclo, enquanto no Dó maior são 2 ciclos.</a:t>
            </a:r>
          </a:p>
          <a:p>
            <a:r>
              <a:rPr lang="pt-BR" sz="4800" dirty="0"/>
              <a:t>Logo, ao fazer a relação entre elas, encontraremos o valor de 1/2, já que o intervalo de tempo é o mesmo.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50031" y="18955901"/>
            <a:ext cx="108714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Interpretações: </a:t>
            </a:r>
          </a:p>
          <a:p>
            <a:pPr lvl="0"/>
            <a:r>
              <a:rPr lang="pt-BR" sz="4800" dirty="0">
                <a:solidFill>
                  <a:schemeClr val="dk1"/>
                </a:solidFill>
              </a:rPr>
              <a:t>a</a:t>
            </a:r>
            <a:r>
              <a:rPr lang="pt-BR" sz="4800" dirty="0" smtClean="0">
                <a:solidFill>
                  <a:schemeClr val="dk1"/>
                </a:solidFill>
              </a:rPr>
              <a:t>)</a:t>
            </a:r>
            <a:r>
              <a:rPr lang="pt-BR" sz="4400" b="1" dirty="0">
                <a:solidFill>
                  <a:srgbClr val="FF0000"/>
                </a:solidFill>
              </a:rPr>
              <a:t> </a:t>
            </a:r>
            <a:r>
              <a:rPr lang="pt-BR" sz="4800" b="1" dirty="0">
                <a:solidFill>
                  <a:srgbClr val="FF0000"/>
                </a:solidFill>
              </a:rPr>
              <a:t>Alternativa correta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169727" y="26484964"/>
            <a:ext cx="122396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  <a:br>
              <a:rPr lang="pt-BR" sz="4800" b="1" dirty="0" smtClean="0">
                <a:solidFill>
                  <a:schemeClr val="dk1"/>
                </a:solidFill>
              </a:rPr>
            </a:br>
            <a:r>
              <a:rPr lang="pt-BR" sz="4800" dirty="0"/>
              <a:t>Considerando que a frequência de uma onda é definida pela razão entre o número de ciclos verificados e o intervalo de tempo.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28158" y="29630919"/>
            <a:ext cx="131247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  <a:endParaRPr lang="pt-BR" sz="4000" b="1" dirty="0">
              <a:solidFill>
                <a:srgbClr val="FF0000"/>
              </a:solidFill>
            </a:endParaRPr>
          </a:p>
          <a:p>
            <a:pPr marL="914400" lvl="0" indent="-914400">
              <a:buFont typeface="+mj-lt"/>
              <a:buAutoNum type="alphaLcParenR"/>
            </a:pPr>
            <a:r>
              <a:rPr lang="pt-BR" sz="4800" b="1" dirty="0"/>
              <a:t>1/2.</a:t>
            </a:r>
          </a:p>
          <a:p>
            <a:pPr marL="914400" lvl="0" indent="-914400">
              <a:buFont typeface="+mj-lt"/>
              <a:buAutoNum type="alphaLcParenR"/>
            </a:pPr>
            <a:r>
              <a:rPr lang="pt-BR" sz="4800" dirty="0"/>
              <a:t>2.</a:t>
            </a:r>
          </a:p>
          <a:p>
            <a:pPr marL="914400" lvl="0" indent="-914400">
              <a:buFont typeface="+mj-lt"/>
              <a:buAutoNum type="alphaLcParenR"/>
            </a:pPr>
            <a:r>
              <a:rPr lang="pt-BR" sz="4800" dirty="0"/>
              <a:t>1.</a:t>
            </a:r>
          </a:p>
          <a:p>
            <a:pPr marL="914400" lvl="0" indent="-914400">
              <a:buFont typeface="+mj-lt"/>
              <a:buAutoNum type="alphaLcParenR"/>
            </a:pPr>
            <a:r>
              <a:rPr lang="pt-BR" sz="4800" dirty="0"/>
              <a:t>1/4.</a:t>
            </a:r>
          </a:p>
          <a:p>
            <a:pPr marL="914400" lvl="0" indent="-914400">
              <a:buFont typeface="+mj-lt"/>
              <a:buAutoNum type="alphaLcParenR"/>
            </a:pPr>
            <a:r>
              <a:rPr lang="pt-BR" sz="4800" dirty="0"/>
              <a:t>4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28981" y="6016273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/>
              <a:t>Ondas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0602" y="6755445"/>
            <a:ext cx="1208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5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>
              <a:buSzPct val="25000"/>
            </a:pPr>
            <a:r>
              <a:rPr lang="pt-BR" sz="4000" dirty="0"/>
              <a:t>A razão entre as frequências do Dó central e do Dó maior é de:</a:t>
            </a:r>
            <a:endParaRPr lang="pt-BR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16710" y="8985489"/>
            <a:ext cx="11952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r>
              <a:rPr lang="pt-BR" sz="4800" dirty="0"/>
              <a:t> a </a:t>
            </a:r>
            <a:r>
              <a:rPr lang="pt-BR" sz="4800" b="1" dirty="0"/>
              <a:t>onda</a:t>
            </a:r>
            <a:r>
              <a:rPr lang="pt-BR" sz="4800" dirty="0"/>
              <a:t> é uma perturbação que se propaga no espaço ou em qualquer outro meio. Elas são classificadas em relação à natureza, direção e energia de propagação</a:t>
            </a:r>
            <a:endParaRPr lang="pt-BR" sz="48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9229" y="30241250"/>
            <a:ext cx="1521777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5400" b="1" dirty="0"/>
              <a:t>COMPETÊNCIA DE ÁREA </a:t>
            </a:r>
            <a:r>
              <a:rPr lang="pt-BR" sz="5400" b="1" dirty="0" smtClean="0"/>
              <a:t>1</a:t>
            </a:r>
            <a:r>
              <a:rPr lang="pt-BR" sz="5400" dirty="0" smtClean="0"/>
              <a:t> </a:t>
            </a:r>
            <a:r>
              <a:rPr lang="pt-BR" sz="4800" dirty="0"/>
              <a:t>– </a:t>
            </a:r>
            <a:r>
              <a:rPr lang="pt-BR" sz="4800" dirty="0"/>
              <a:t> </a:t>
            </a:r>
            <a:r>
              <a:rPr lang="pt-BR" sz="4800" dirty="0" smtClean="0"/>
              <a:t>C</a:t>
            </a:r>
            <a:r>
              <a:rPr lang="pt-BR" sz="4400" dirty="0" smtClean="0"/>
              <a:t>ompreender as ciências naturais e as tecnologias a elas associadas como construções humanas, percebendo seus papeis nos processos de produção e no desenvolvimento econômico e social da humanidade.</a:t>
            </a:r>
            <a:endParaRPr lang="pt-BR" sz="6000" dirty="0" smtClean="0"/>
          </a:p>
          <a:p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Habilidade</a:t>
            </a:r>
            <a:r>
              <a:rPr lang="pt-BR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H1</a:t>
            </a:r>
            <a:r>
              <a:rPr lang="pt-B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5400" dirty="0" smtClean="0"/>
              <a:t>– </a:t>
            </a:r>
            <a:r>
              <a:rPr lang="pt-BR" sz="4400" dirty="0" smtClean="0"/>
              <a:t>Reconhecer características ou propriedades de fenômenos ondulatórios ou oscilatórios</a:t>
            </a:r>
            <a:r>
              <a:rPr lang="pt-BR" sz="4400" dirty="0" smtClean="0"/>
              <a:t>, relacionando-os  a seus usos em diferentes contextos.</a:t>
            </a:r>
            <a:endParaRPr lang="pt-BR" sz="4000" dirty="0"/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ENEM: </a:t>
            </a:r>
            <a:r>
              <a:rPr lang="pt-BR" sz="4000" b="1" cap="all" dirty="0" smtClean="0">
                <a:solidFill>
                  <a:srgbClr val="FF0000"/>
                </a:solidFill>
              </a:rPr>
              <a:t>2013</a:t>
            </a:r>
            <a:r>
              <a:rPr lang="pt-BR" sz="4000" b="1" cap="all" dirty="0">
                <a:solidFill>
                  <a:srgbClr val="FF0000"/>
                </a:solidFill>
              </a:rPr>
              <a:t> </a:t>
            </a:r>
            <a:r>
              <a:rPr lang="pt-BR" sz="4000" b="1" cap="all" dirty="0"/>
              <a:t> 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/>
              <a:t>Questão </a:t>
            </a:r>
            <a:r>
              <a:rPr lang="pt-BR" sz="4000" b="1" dirty="0" smtClean="0"/>
              <a:t>88</a:t>
            </a:r>
            <a:r>
              <a:rPr lang="pt-BR" sz="4000" b="1" dirty="0" smtClean="0"/>
              <a:t> </a:t>
            </a:r>
            <a:r>
              <a:rPr lang="pt-BR" sz="4000" b="1" dirty="0" smtClean="0"/>
              <a:t>| CAD. Branco 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864841" y="20658710"/>
            <a:ext cx="122099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800" b="1" dirty="0" smtClean="0">
                <a:solidFill>
                  <a:srgbClr val="FF0000"/>
                </a:solidFill>
              </a:rPr>
              <a:t>Errada, </a:t>
            </a:r>
            <a:r>
              <a:rPr lang="pt-BR" sz="4400" dirty="0">
                <a:solidFill>
                  <a:schemeClr val="dk1"/>
                </a:solidFill>
              </a:rPr>
              <a:t> </a:t>
            </a:r>
            <a:r>
              <a:rPr lang="pt-BR" sz="4400" dirty="0" smtClean="0">
                <a:solidFill>
                  <a:schemeClr val="dk1"/>
                </a:solidFill>
              </a:rPr>
              <a:t>a análise da figura é incompatível com esse resultado.</a:t>
            </a:r>
            <a:endParaRPr lang="pt-BR" sz="4400" dirty="0"/>
          </a:p>
        </p:txBody>
      </p:sp>
      <p:sp>
        <p:nvSpPr>
          <p:cNvPr id="26" name="Retângulo 25"/>
          <p:cNvSpPr/>
          <p:nvPr/>
        </p:nvSpPr>
        <p:spPr>
          <a:xfrm>
            <a:off x="19598001" y="23428358"/>
            <a:ext cx="120138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400" dirty="0">
                <a:solidFill>
                  <a:schemeClr val="dk1"/>
                </a:solidFill>
              </a:rPr>
              <a:t>a análise da figura é incompatível com esse resultado</a:t>
            </a:r>
            <a:endParaRPr lang="pt-BR" sz="4400" dirty="0"/>
          </a:p>
        </p:txBody>
      </p:sp>
      <p:sp>
        <p:nvSpPr>
          <p:cNvPr id="29" name="Retângulo 28"/>
          <p:cNvSpPr/>
          <p:nvPr/>
        </p:nvSpPr>
        <p:spPr>
          <a:xfrm>
            <a:off x="19476106" y="24910926"/>
            <a:ext cx="123083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400" dirty="0">
                <a:solidFill>
                  <a:schemeClr val="dk1"/>
                </a:solidFill>
              </a:rPr>
              <a:t>a análise da figura é incompatível com esse resultado</a:t>
            </a:r>
            <a:endParaRPr lang="pt-BR" sz="4400" dirty="0"/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000" b="1" dirty="0"/>
              <a:t>Em um piano, o Dó central e a próxima nota Dó (Dó maior) apresentam sons parecidos, mas não idênticos. É possível utilizar programas computacionais para expressar o formato dessas ondas sonoras em cada uma das situações como apresentado nas figuras, em que estão indicados intervalos de tempo idênticos (T</a:t>
            </a:r>
            <a:r>
              <a:rPr lang="pt-BR" sz="4000" b="1" dirty="0" smtClean="0"/>
              <a:t>).</a:t>
            </a:r>
          </a:p>
          <a:p>
            <a:pPr algn="ctr">
              <a:buSzPct val="25000"/>
            </a:pPr>
            <a:endParaRPr lang="pt-BR" sz="4000" b="1" dirty="0" smtClean="0"/>
          </a:p>
          <a:p>
            <a:pPr algn="ctr">
              <a:buSzPct val="25000"/>
            </a:pPr>
            <a:endParaRPr lang="pt-BR" sz="4400" b="1" i="1" dirty="0"/>
          </a:p>
          <a:p>
            <a:pPr algn="ctr">
              <a:buSzPct val="25000"/>
            </a:pPr>
            <a:r>
              <a:rPr lang="pt-BR" sz="4000" b="1" i="1" dirty="0"/>
              <a:t/>
            </a:r>
            <a:br>
              <a:rPr lang="pt-BR" sz="4000" b="1" i="1" dirty="0"/>
            </a:br>
            <a:r>
              <a:rPr lang="pt-BR" sz="4000" b="1" dirty="0"/>
              <a:t>A razão entre as frequências do Dó central e do Dó maior é de:</a:t>
            </a:r>
            <a:endParaRPr lang="pt-BR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60602" y="7623917"/>
            <a:ext cx="1143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/>
              <a:t>Física -  Oscilações, ondas, </a:t>
            </a:r>
            <a:r>
              <a:rPr lang="pt-BR" sz="4800" dirty="0"/>
              <a:t>ó</a:t>
            </a:r>
            <a:r>
              <a:rPr lang="pt-BR" sz="4800" dirty="0" smtClean="0"/>
              <a:t>ptica e radiação</a:t>
            </a:r>
            <a:r>
              <a:rPr lang="pt-BR" sz="4800" dirty="0" smtClean="0"/>
              <a:t>.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0602" y="12771141"/>
            <a:ext cx="13095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rgbClr val="000000"/>
              </a:buClr>
              <a:buSzPct val="100000"/>
            </a:pPr>
            <a:r>
              <a:rPr lang="pt-B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Sentença Descritora: </a:t>
            </a:r>
            <a:endParaRPr lang="pt-BR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indent="-177800">
              <a:buClr>
                <a:srgbClr val="000000"/>
              </a:buClr>
              <a:buSzPct val="100000"/>
            </a:pP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Diferenciar propriedades das ondas como período e frequências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s://d2q576s0wzfxtl.cloudfront.net/2017/08/08145523/82-figura1-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4966" r="680" b="11416"/>
          <a:stretch/>
        </p:blipFill>
        <p:spPr bwMode="auto">
          <a:xfrm>
            <a:off x="12725399" y="39598600"/>
            <a:ext cx="8168227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/>
          <p:cNvSpPr/>
          <p:nvPr/>
        </p:nvSpPr>
        <p:spPr>
          <a:xfrm>
            <a:off x="19827058" y="22003407"/>
            <a:ext cx="122099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800" b="1" dirty="0" smtClean="0">
                <a:solidFill>
                  <a:srgbClr val="FF0000"/>
                </a:solidFill>
              </a:rPr>
              <a:t>Errada, </a:t>
            </a:r>
            <a:r>
              <a:rPr lang="pt-BR" sz="4400" dirty="0">
                <a:solidFill>
                  <a:schemeClr val="dk1"/>
                </a:solidFill>
              </a:rPr>
              <a:t> </a:t>
            </a:r>
            <a:r>
              <a:rPr lang="pt-BR" sz="4400" dirty="0" smtClean="0">
                <a:solidFill>
                  <a:schemeClr val="dk1"/>
                </a:solidFill>
              </a:rPr>
              <a:t>a análise da figura é incompatível com esse resultado.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555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Cambria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Icaro Alvarenga do Amaral</cp:lastModifiedBy>
  <cp:revision>142</cp:revision>
  <cp:lastPrinted>2019-07-31T12:42:17Z</cp:lastPrinted>
  <dcterms:modified xsi:type="dcterms:W3CDTF">2019-07-31T12:45:09Z</dcterms:modified>
</cp:coreProperties>
</file>