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6797675" cy="9926638"/>
  <p:embeddedFontLst>
    <p:embeddedFont>
      <p:font typeface="Cambria" panose="02040503050406030204" pitchFamily="18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-12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CF65-99D4-4623-AAC6-8C811B353685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6C9F5-3BC3-4D1D-A609-0DFEE353E7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47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0897" y="326915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Larissa Taylor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 </a:t>
            </a:r>
            <a:r>
              <a:rPr lang="pt-BR" sz="3600" b="1" dirty="0" smtClean="0">
                <a:solidFill>
                  <a:schemeClr val="dk1"/>
                </a:solidFill>
              </a:rPr>
              <a:t>Valor</a:t>
            </a:r>
            <a:r>
              <a:rPr lang="pt-BR" sz="3600" b="1" dirty="0">
                <a:solidFill>
                  <a:schemeClr val="dk1"/>
                </a:solidFill>
              </a:rPr>
              <a:t>: </a:t>
            </a:r>
            <a:r>
              <a:rPr lang="pt-BR" sz="3600" dirty="0" smtClean="0">
                <a:solidFill>
                  <a:schemeClr val="dk1"/>
                </a:solidFill>
              </a:rPr>
              <a:t>10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Lucas perobas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0602" y="15231865"/>
            <a:ext cx="1275034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conhecer: </a:t>
            </a:r>
            <a:r>
              <a:rPr lang="pt-BR" sz="4800" dirty="0"/>
              <a:t>Raciocínio e Aprender a aprender.</a:t>
            </a:r>
          </a:p>
          <a:p>
            <a:pPr algn="just"/>
            <a:r>
              <a:rPr lang="pt-BR" sz="4800" b="1" dirty="0">
                <a:solidFill>
                  <a:srgbClr val="FF0000"/>
                </a:solidFill>
              </a:rPr>
              <a:t>Aprender a fazer:</a:t>
            </a:r>
            <a:r>
              <a:rPr lang="pt-BR" sz="4800" dirty="0">
                <a:solidFill>
                  <a:srgbClr val="FF0000"/>
                </a:solidFill>
              </a:rPr>
              <a:t> </a:t>
            </a:r>
            <a:r>
              <a:rPr lang="pt-BR" sz="4800" dirty="0"/>
              <a:t> </a:t>
            </a:r>
            <a:r>
              <a:rPr lang="pt-BR" sz="4800" dirty="0" smtClean="0"/>
              <a:t>Interpretação.</a:t>
            </a:r>
          </a:p>
          <a:p>
            <a:r>
              <a:rPr lang="pt-BR" sz="4800" b="1" dirty="0" smtClean="0">
                <a:solidFill>
                  <a:srgbClr val="FF0000"/>
                </a:solidFill>
              </a:rPr>
              <a:t>Aprender a ser: </a:t>
            </a:r>
            <a:r>
              <a:rPr lang="pt-BR" sz="4800" dirty="0" smtClean="0"/>
              <a:t>Atento as questões logicas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9229" y="19143008"/>
            <a:ext cx="1406556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Competências socioemocionais na BNCC: </a:t>
            </a:r>
          </a:p>
          <a:p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800" b="1" dirty="0">
                <a:solidFill>
                  <a:srgbClr val="FF0000"/>
                </a:solidFill>
              </a:rPr>
              <a:t>b) </a:t>
            </a:r>
            <a:r>
              <a:rPr lang="pt-BR" sz="48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221700" y="8654772"/>
            <a:ext cx="11005047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ctr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Asserções de </a:t>
            </a:r>
            <a:r>
              <a:rPr lang="pt-BR" sz="5400" b="1" dirty="0" smtClean="0">
                <a:solidFill>
                  <a:schemeClr val="dk1"/>
                </a:solidFill>
              </a:rPr>
              <a:t>conhecimento:</a:t>
            </a:r>
            <a:endParaRPr lang="pt-BR" sz="5400" b="1" dirty="0">
              <a:solidFill>
                <a:schemeClr val="dk1"/>
              </a:solidFill>
            </a:endParaRPr>
          </a:p>
          <a:p>
            <a:r>
              <a:rPr lang="pt-BR" sz="4800" dirty="0"/>
              <a:t>A </a:t>
            </a:r>
            <a:r>
              <a:rPr lang="pt-BR" sz="4800" b="1" dirty="0">
                <a:solidFill>
                  <a:srgbClr val="FF0000"/>
                </a:solidFill>
              </a:rPr>
              <a:t>letra </a:t>
            </a:r>
            <a:r>
              <a:rPr lang="pt-BR" sz="4800" b="1" dirty="0" smtClean="0">
                <a:solidFill>
                  <a:srgbClr val="FF0000"/>
                </a:solidFill>
              </a:rPr>
              <a:t>´D’ </a:t>
            </a:r>
            <a:r>
              <a:rPr lang="pt-BR" sz="4800" dirty="0" smtClean="0"/>
              <a:t>está correta. </a:t>
            </a:r>
            <a:r>
              <a:rPr lang="pt-BR" sz="4800" dirty="0"/>
              <a:t>De acordo com o modelo clássico de corrente, o fato de a lâmpada acender quase instantaneamente está relacionado a alta velocidade que os elétrons se movem em todos os pontos do circuito. Ao se fechar um circuito, o fluxo de elétrons formam um campo elétrico em todos os pontos, gerando assim, a corrente elétrica.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150031" y="17484190"/>
            <a:ext cx="108714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Interpretações: </a:t>
            </a:r>
          </a:p>
          <a:p>
            <a:pPr lvl="0"/>
            <a:r>
              <a:rPr lang="pt-BR" sz="4800" dirty="0">
                <a:solidFill>
                  <a:schemeClr val="dk1"/>
                </a:solidFill>
              </a:rPr>
              <a:t>a</a:t>
            </a:r>
            <a:r>
              <a:rPr lang="pt-BR" sz="4800" dirty="0" smtClean="0">
                <a:solidFill>
                  <a:schemeClr val="dk1"/>
                </a:solidFill>
              </a:rPr>
              <a:t>)</a:t>
            </a:r>
            <a:r>
              <a:rPr lang="pt-BR" sz="4400" b="1" dirty="0">
                <a:solidFill>
                  <a:srgbClr val="FF0000"/>
                </a:solidFill>
              </a:rPr>
              <a:t> </a:t>
            </a:r>
            <a:r>
              <a:rPr lang="pt-BR" sz="5400" b="1" dirty="0">
                <a:solidFill>
                  <a:srgbClr val="FF0000"/>
                </a:solidFill>
              </a:rPr>
              <a:t>Errada</a:t>
            </a:r>
            <a:r>
              <a:rPr lang="pt-BR" sz="5400" b="1" dirty="0" smtClean="0">
                <a:solidFill>
                  <a:srgbClr val="FF0000"/>
                </a:solidFill>
              </a:rPr>
              <a:t>,</a:t>
            </a:r>
            <a:r>
              <a:rPr lang="pt-BR" sz="4800" dirty="0" smtClean="0">
                <a:solidFill>
                  <a:schemeClr val="dk1"/>
                </a:solidFill>
              </a:rPr>
              <a:t> O conceito de fluido remete a conceitos em desuso.</a:t>
            </a:r>
            <a:endParaRPr lang="pt-BR" sz="4800" dirty="0"/>
          </a:p>
        </p:txBody>
      </p:sp>
      <p:sp>
        <p:nvSpPr>
          <p:cNvPr id="11" name="Retângulo 10"/>
          <p:cNvSpPr/>
          <p:nvPr/>
        </p:nvSpPr>
        <p:spPr>
          <a:xfrm>
            <a:off x="19169727" y="26066631"/>
            <a:ext cx="1223962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</a:t>
            </a:r>
            <a:r>
              <a:rPr lang="pt-BR" sz="4800" dirty="0"/>
              <a:t> </a:t>
            </a:r>
            <a:r>
              <a:rPr lang="pt-BR" sz="4000" dirty="0"/>
              <a:t>O deslocamento dos elétrons está associado apenas à contribuição da força elétrica, já que o tempo de deslocamento das cargas elétricas possui ordem de grandeza muito maior que o tempo de colisão entre os elétrons.</a:t>
            </a:r>
            <a:r>
              <a:rPr lang="pt-BR" sz="4000" b="1" dirty="0" smtClean="0">
                <a:solidFill>
                  <a:schemeClr val="dk1"/>
                </a:solidFill>
              </a:rPr>
              <a:t/>
            </a:r>
            <a:br>
              <a:rPr lang="pt-BR" sz="4000" b="1" dirty="0" smtClean="0">
                <a:solidFill>
                  <a:schemeClr val="dk1"/>
                </a:solidFill>
              </a:rPr>
            </a:br>
            <a:endParaRPr lang="pt-BR" sz="4000" b="1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528158" y="29390618"/>
            <a:ext cx="1312476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  <a:endParaRPr lang="pt-BR" sz="4000" b="1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lphaLcParenR"/>
            </a:pPr>
            <a:r>
              <a:rPr lang="pt-BR" sz="4400" dirty="0"/>
              <a:t>o fluido elétrico se desloca no </a:t>
            </a:r>
            <a:r>
              <a:rPr lang="pt-BR" sz="4400" dirty="0" smtClean="0"/>
              <a:t>circuito.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as </a:t>
            </a:r>
            <a:r>
              <a:rPr lang="pt-BR" sz="4400" dirty="0"/>
              <a:t>cargas negativas móveis atravessam o </a:t>
            </a:r>
            <a:r>
              <a:rPr lang="pt-BR" sz="4400" dirty="0" smtClean="0"/>
              <a:t>circuito.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a </a:t>
            </a:r>
            <a:r>
              <a:rPr lang="pt-BR" sz="4400" dirty="0"/>
              <a:t>bateria libera cargas móveis para o filamento da </a:t>
            </a:r>
            <a:r>
              <a:rPr lang="pt-BR" sz="4400" dirty="0" smtClean="0"/>
              <a:t>lâmpada.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o </a:t>
            </a:r>
            <a:r>
              <a:rPr lang="pt-BR" sz="4400" dirty="0"/>
              <a:t>campo elétrico se estabelece em todos os pontos do </a:t>
            </a:r>
            <a:r>
              <a:rPr lang="pt-BR" sz="4400" dirty="0" smtClean="0"/>
              <a:t>circuito.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as </a:t>
            </a:r>
            <a:r>
              <a:rPr lang="pt-BR" sz="4400" dirty="0"/>
              <a:t>cargas positivas e negativas se chocam no filamento da lâmpada</a:t>
            </a:r>
            <a:r>
              <a:rPr lang="pt-BR" sz="4800" dirty="0"/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28981" y="6016273"/>
            <a:ext cx="115279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</a:t>
            </a: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mbria"/>
              </a:rPr>
              <a:t> </a:t>
            </a:r>
            <a:r>
              <a:rPr lang="pt-BR" sz="4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mbria"/>
              </a:rPr>
              <a:t>Fenômenos elétricos e magnéticos</a:t>
            </a:r>
            <a:endParaRPr lang="pt-BR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203200">
              <a:buClr>
                <a:schemeClr val="dk1"/>
              </a:buClr>
              <a:buSzPct val="100000"/>
            </a:pPr>
            <a:r>
              <a:rPr lang="pt-BR" sz="44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endParaRPr lang="pt-BR" sz="36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53114" y="7133631"/>
            <a:ext cx="120831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r>
              <a:rPr lang="pt-BR" sz="4000" dirty="0" smtClean="0">
                <a:solidFill>
                  <a:schemeClr val="dk1"/>
                </a:solidFill>
                <a:sym typeface="Wingdings" panose="05000000000000000000" pitchFamily="2" charset="2"/>
              </a:rPr>
              <a:t>Aprofundar o conhecimento acerca das relações entre grandezas elétricas: tensão, corrente , potencias, energia. Circuito elétricos simples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>
              <a:buSzPct val="25000"/>
            </a:pPr>
            <a:r>
              <a:rPr lang="pt-BR" sz="4000" dirty="0"/>
              <a:t>De acordo com o modelo mencionado, o fato de a lâmpada acender quase instantaneamente está relacionado à rapidez com que</a:t>
            </a:r>
            <a:endParaRPr lang="pt-BR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87829" y="10330980"/>
            <a:ext cx="1195251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br>
              <a:rPr lang="pt-BR" sz="4800" b="1" dirty="0" smtClean="0">
                <a:solidFill>
                  <a:schemeClr val="dk1"/>
                </a:solidFill>
              </a:rPr>
            </a:br>
            <a:r>
              <a:rPr lang="pt-BR" sz="4400" dirty="0">
                <a:solidFill>
                  <a:schemeClr val="dk1"/>
                </a:solidFill>
                <a:sym typeface="Wingdings" panose="05000000000000000000" pitchFamily="2" charset="2"/>
              </a:rPr>
              <a:t>grandezas elétricas: tensão, </a:t>
            </a:r>
            <a:r>
              <a:rPr lang="pt-BR" sz="4400" dirty="0" smtClean="0">
                <a:solidFill>
                  <a:schemeClr val="dk1"/>
                </a:solidFill>
                <a:sym typeface="Wingdings" panose="05000000000000000000" pitchFamily="2" charset="2"/>
              </a:rPr>
              <a:t>corrente, potências</a:t>
            </a:r>
            <a:r>
              <a:rPr lang="pt-BR" sz="4400" dirty="0">
                <a:solidFill>
                  <a:schemeClr val="dk1"/>
                </a:solidFill>
                <a:sym typeface="Wingdings" panose="05000000000000000000" pitchFamily="2" charset="2"/>
              </a:rPr>
              <a:t>, energia. Circuito elétricos simples</a:t>
            </a:r>
            <a:r>
              <a:rPr lang="pt-BR" sz="4400" b="1" dirty="0" smtClean="0">
                <a:solidFill>
                  <a:schemeClr val="dk1"/>
                </a:solidFill>
              </a:rPr>
              <a:t> </a:t>
            </a:r>
            <a:endParaRPr lang="pt-BR" sz="44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9229" y="28831550"/>
            <a:ext cx="1521777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Competências </a:t>
            </a:r>
            <a:r>
              <a:rPr lang="pt-B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Cognitivas:</a:t>
            </a:r>
            <a:endParaRPr lang="pt-BR" sz="5400" b="1" dirty="0" smtClean="0"/>
          </a:p>
          <a:p>
            <a:pPr fontAlgn="base"/>
            <a:r>
              <a:rPr lang="pt-BR" sz="5400" b="1" dirty="0" smtClean="0"/>
              <a:t>COMPETÊNCIA </a:t>
            </a:r>
            <a:r>
              <a:rPr lang="pt-BR" sz="5400" b="1" dirty="0"/>
              <a:t>DE ÁREA </a:t>
            </a:r>
            <a:r>
              <a:rPr lang="pt-BR" sz="5400" b="1" dirty="0" smtClean="0"/>
              <a:t>1</a:t>
            </a:r>
            <a:r>
              <a:rPr lang="pt-BR" sz="5400" dirty="0" smtClean="0"/>
              <a:t> </a:t>
            </a:r>
            <a:r>
              <a:rPr lang="pt-BR" sz="4800" dirty="0"/>
              <a:t>–  </a:t>
            </a:r>
            <a:r>
              <a:rPr lang="pt-BR" sz="4800" dirty="0" smtClean="0"/>
              <a:t>C</a:t>
            </a:r>
            <a:r>
              <a:rPr lang="pt-BR" sz="4400" dirty="0" smtClean="0"/>
              <a:t>ompreender as ciências naturais e as tecnologias a elas associadas como construções humanas, percebendo seus papeis nos processos de produção e no desenvolvimento econômico e social da humanidade.</a:t>
            </a:r>
          </a:p>
          <a:p>
            <a:pPr fontAlgn="base"/>
            <a:endParaRPr lang="pt-BR" sz="6000" dirty="0" smtClean="0"/>
          </a:p>
          <a:p>
            <a:r>
              <a:rPr lang="pt-B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Habilidade</a:t>
            </a:r>
            <a:r>
              <a:rPr lang="pt-BR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pt-BR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H3</a:t>
            </a:r>
            <a:r>
              <a:rPr lang="pt-BR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5400" dirty="0" smtClean="0"/>
              <a:t>– </a:t>
            </a:r>
            <a:r>
              <a:rPr lang="pt-BR" sz="4400" dirty="0" smtClean="0"/>
              <a:t>Confrontar interpretações cientificas com interpretações baseadas em senso comum, ao longo do tempo ou em diferentes culturas.</a:t>
            </a:r>
            <a:endParaRPr lang="pt-BR" sz="4000" dirty="0"/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ENEM: </a:t>
            </a:r>
            <a:r>
              <a:rPr lang="pt-BR" sz="4000" b="1" cap="all" dirty="0" smtClean="0">
                <a:solidFill>
                  <a:srgbClr val="FF0000"/>
                </a:solidFill>
              </a:rPr>
              <a:t>2013</a:t>
            </a:r>
            <a:r>
              <a:rPr lang="pt-BR" sz="4000" b="1" cap="all" dirty="0">
                <a:solidFill>
                  <a:srgbClr val="FF0000"/>
                </a:solidFill>
              </a:rPr>
              <a:t> </a:t>
            </a:r>
            <a:r>
              <a:rPr lang="pt-BR" sz="4000" b="1" cap="all" dirty="0"/>
              <a:t> 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b="1" dirty="0"/>
              <a:t>Questão </a:t>
            </a:r>
            <a:r>
              <a:rPr lang="pt-BR" sz="4000" b="1" dirty="0" smtClean="0"/>
              <a:t>85 | CAD. Branco 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0055658" y="20025197"/>
            <a:ext cx="122099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800" b="1" dirty="0" smtClean="0">
                <a:solidFill>
                  <a:srgbClr val="FF0000"/>
                </a:solidFill>
              </a:rPr>
              <a:t>Errada, </a:t>
            </a:r>
            <a:r>
              <a:rPr lang="pt-BR" sz="4400" dirty="0">
                <a:solidFill>
                  <a:schemeClr val="dk1"/>
                </a:solidFill>
              </a:rPr>
              <a:t>O conceito de fluido remete a conceitos em desuso</a:t>
            </a:r>
            <a:endParaRPr lang="pt-BR" sz="4400" dirty="0"/>
          </a:p>
        </p:txBody>
      </p:sp>
      <p:sp>
        <p:nvSpPr>
          <p:cNvPr id="26" name="Retângulo 25"/>
          <p:cNvSpPr/>
          <p:nvPr/>
        </p:nvSpPr>
        <p:spPr>
          <a:xfrm>
            <a:off x="19770643" y="23327252"/>
            <a:ext cx="12013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800" b="1" dirty="0">
                <a:solidFill>
                  <a:srgbClr val="FF0000"/>
                </a:solidFill>
              </a:rPr>
              <a:t>Alternativa correta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724886" y="24417099"/>
            <a:ext cx="123083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400" dirty="0">
                <a:solidFill>
                  <a:schemeClr val="dk1"/>
                </a:solidFill>
              </a:rPr>
              <a:t>O conceito de fluido remete a conceitos em desuso</a:t>
            </a:r>
            <a:endParaRPr lang="pt-BR" sz="4400" dirty="0"/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400" b="1" dirty="0"/>
              <a:t>Um circuito em série é formado por uma pilha, uma lâmpada incandescente e uma chave interruptora. Ao se ligar a chave, a lâmpada acende quase instantaneamente, irradiando calor e luz. Popularmente, associa-se o fenômeno da irradiação de energia a um desgaste da corrente elétrica, ao atravessar o filamento da lâmpada, e à rapidez com que a lâmpada começa a brilhar. Essa explicação está em desacordo com o modelo clássico de corrente</a:t>
            </a:r>
            <a:r>
              <a:rPr lang="pt-BR" sz="4400" b="1" dirty="0" smtClean="0"/>
              <a:t>.</a:t>
            </a:r>
          </a:p>
          <a:p>
            <a:pPr algn="ctr">
              <a:buSzPct val="25000"/>
            </a:pPr>
            <a:r>
              <a:rPr lang="pt-BR" sz="4400" b="1" i="1" dirty="0"/>
              <a:t/>
            </a:r>
            <a:br>
              <a:rPr lang="pt-BR" sz="4400" b="1" i="1" dirty="0"/>
            </a:br>
            <a:r>
              <a:rPr lang="pt-BR" sz="4400" b="1" dirty="0"/>
              <a:t>De acordo com o modelo mencionado, o fato de a lâmpada acender quase instantaneamente está relacionado à rapidez com que</a:t>
            </a:r>
            <a:endParaRPr lang="pt-BR" sz="4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0602" y="12771141"/>
            <a:ext cx="13095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rgbClr val="000000"/>
              </a:buClr>
              <a:buSzPct val="100000"/>
            </a:pPr>
            <a:r>
              <a:rPr lang="pt-B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Sentença Descritora: </a:t>
            </a:r>
          </a:p>
          <a:p>
            <a:pPr lvl="0" indent="-177800">
              <a:buClr>
                <a:srgbClr val="000000"/>
              </a:buClr>
              <a:buSzPct val="100000"/>
            </a:pPr>
            <a:r>
              <a:rPr lang="pt-B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Compreensão das grandezas elétricas, especialmente da corrente.</a:t>
            </a:r>
            <a:endParaRPr lang="pt-BR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9899182" y="21746089"/>
            <a:ext cx="122099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800" b="1" dirty="0" smtClean="0">
                <a:solidFill>
                  <a:srgbClr val="FF0000"/>
                </a:solidFill>
              </a:rPr>
              <a:t>Errada, </a:t>
            </a:r>
            <a:r>
              <a:rPr lang="pt-BR" sz="4400" dirty="0">
                <a:solidFill>
                  <a:schemeClr val="dk1"/>
                </a:solidFill>
              </a:rPr>
              <a:t>O conceito de fluido remete a conceitos em desuso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649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145</cp:revision>
  <cp:lastPrinted>2019-07-31T13:45:17Z</cp:lastPrinted>
  <dcterms:modified xsi:type="dcterms:W3CDTF">2019-08-05T11:08:54Z</dcterms:modified>
</cp:coreProperties>
</file>