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-12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PE coelho" userId="7d3758fcfee578c1" providerId="LiveId" clId="{213C4B2C-641D-E349-A598-4C2F787A84F7}"/>
    <pc:docChg chg="modSld">
      <pc:chgData name="FELIPE coelho" userId="7d3758fcfee578c1" providerId="LiveId" clId="{213C4B2C-641D-E349-A598-4C2F787A84F7}" dt="2019-08-03T21:13:21.005" v="27" actId="20577"/>
      <pc:docMkLst>
        <pc:docMk/>
      </pc:docMkLst>
      <pc:sldChg chg="modSp">
        <pc:chgData name="FELIPE coelho" userId="7d3758fcfee578c1" providerId="LiveId" clId="{213C4B2C-641D-E349-A598-4C2F787A84F7}" dt="2019-08-03T21:13:21.005" v="27" actId="20577"/>
        <pc:sldMkLst>
          <pc:docMk/>
          <pc:sldMk cId="0" sldId="256"/>
        </pc:sldMkLst>
        <pc:spChg chg="mod">
          <ac:chgData name="FELIPE coelho" userId="7d3758fcfee578c1" providerId="LiveId" clId="{213C4B2C-641D-E349-A598-4C2F787A84F7}" dt="2019-08-03T21:13:21.005" v="27" actId="20577"/>
          <ac:spMkLst>
            <pc:docMk/>
            <pc:sldMk cId="0" sldId="256"/>
            <ac:spMk id="5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3875" y="3168133"/>
            <a:ext cx="28869790" cy="2567778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>
                <a:solidFill>
                  <a:schemeClr val="dk1"/>
                </a:solidFill>
                <a:latin typeface="+mj-lt"/>
              </a:rPr>
              <a:t>Vitória Bastos.  </a:t>
            </a: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3M03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3,0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Lucas Perobas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290675" y="1237026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533685"/>
            <a:ext cx="135527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conhecer: </a:t>
            </a:r>
            <a:r>
              <a:rPr lang="pt-BR" sz="4800" dirty="0"/>
              <a:t>Raciocínio e Aprender a aprender.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fazer:</a:t>
            </a:r>
            <a:r>
              <a:rPr lang="pt-BR" sz="4800" dirty="0">
                <a:solidFill>
                  <a:srgbClr val="FF0000"/>
                </a:solidFill>
              </a:rPr>
              <a:t> </a:t>
            </a:r>
            <a:r>
              <a:rPr lang="pt-BR" sz="4800" dirty="0"/>
              <a:t>Protagonismo.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ser: </a:t>
            </a:r>
            <a:r>
              <a:rPr lang="pt-BR" sz="4800" dirty="0"/>
              <a:t>Construção e </a:t>
            </a:r>
            <a:r>
              <a:rPr lang="pt-BR" sz="48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4239" y="21995101"/>
            <a:ext cx="147320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´C </a:t>
            </a:r>
            <a:r>
              <a:rPr lang="pt-BR" sz="4000" dirty="0"/>
              <a:t>está correta. </a:t>
            </a:r>
            <a:r>
              <a:rPr lang="pt-BR" sz="4200" dirty="0">
                <a:solidFill>
                  <a:schemeClr val="tx1"/>
                </a:solidFill>
                <a:latin typeface="ArialMT"/>
              </a:rPr>
              <a:t>o comprimento de onda é calculado através da distância entre o primeiro e o último torcedor de cada período de oscilação. Como são 16 torcedores, são 15 espaços de distância, sendo </a:t>
            </a:r>
            <a:r>
              <a:rPr lang="el-GR" sz="4200" dirty="0">
                <a:solidFill>
                  <a:schemeClr val="tx1"/>
                </a:solidFill>
                <a:latin typeface="ArialMT"/>
              </a:rPr>
              <a:t>λ = 15 </a:t>
            </a:r>
            <a:r>
              <a:rPr lang="pt-BR" sz="4200" dirty="0">
                <a:solidFill>
                  <a:schemeClr val="tx1"/>
                </a:solidFill>
                <a:latin typeface="ArialMT"/>
              </a:rPr>
              <a:t>x 0,8 m = 12 metros. Convertendo a unidade da velocidade para o SI, tem-se que 45 km/h : 3,6 = 12,5 m/s. Sendo v = </a:t>
            </a:r>
            <a:r>
              <a:rPr lang="el-GR" sz="4200" dirty="0">
                <a:solidFill>
                  <a:schemeClr val="tx1"/>
                </a:solidFill>
                <a:latin typeface="ArialMT"/>
              </a:rPr>
              <a:t>λ</a:t>
            </a:r>
            <a:r>
              <a:rPr lang="pt-BR" sz="4200" dirty="0">
                <a:solidFill>
                  <a:schemeClr val="tx1"/>
                </a:solidFill>
                <a:latin typeface="ArialMT"/>
              </a:rPr>
              <a:t>f, f =</a:t>
            </a:r>
            <a:r>
              <a:rPr lang="pt-BR" sz="4200" baseline="30000" dirty="0">
                <a:solidFill>
                  <a:schemeClr val="tx1"/>
                </a:solidFill>
                <a:latin typeface="STIXGeneral-Regular"/>
              </a:rPr>
              <a:t>12,512=1,04</a:t>
            </a:r>
            <a:r>
              <a:rPr lang="pt-BR" sz="4200" i="1" baseline="30000" dirty="0">
                <a:solidFill>
                  <a:schemeClr val="tx1"/>
                </a:solidFill>
                <a:latin typeface="STIXGeneral-Italic"/>
              </a:rPr>
              <a:t>Hz</a:t>
            </a:r>
            <a:r>
              <a:rPr lang="pt-BR" sz="4200" i="0" baseline="30000" dirty="0">
                <a:solidFill>
                  <a:schemeClr val="tx1"/>
                </a:solidFill>
                <a:latin typeface="ArialMT"/>
              </a:rPr>
              <a:t>. Assim, seu valor mais próximo é 1,0 Hz.</a:t>
            </a:r>
            <a:endParaRPr lang="pt-BR" sz="4200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847411" y="15589933"/>
            <a:ext cx="11983558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3200" b="1" dirty="0">
                <a:solidFill>
                  <a:schemeClr val="dk1"/>
                </a:solidFill>
              </a:rPr>
              <a:t>Interpretações: </a:t>
            </a:r>
          </a:p>
          <a:p>
            <a:pPr marL="742950" indent="-742950" algn="just" fontAlgn="base">
              <a:buAutoNum type="alphaLcParenR"/>
            </a:pPr>
            <a:r>
              <a:rPr lang="pt-BR" sz="3200" b="1" dirty="0">
                <a:solidFill>
                  <a:srgbClr val="FF0000"/>
                </a:solidFill>
              </a:rPr>
              <a:t>Errada, </a:t>
            </a:r>
            <a:r>
              <a:rPr lang="pt-BR" sz="3200" dirty="0">
                <a:solidFill>
                  <a:schemeClr val="tx1"/>
                </a:solidFill>
              </a:rPr>
              <a:t>como a velocidade média é calculada pelo comprimento da onda (?) em relação ao tempo(período=t) e a frequência de uma onda é numericamente o inverso do tempo (t) que ela demora para completar um ciclo, temos que a frequência será da pela velocidade/comp.</a:t>
            </a:r>
          </a:p>
          <a:p>
            <a:pPr algn="just" fontAlgn="base"/>
            <a:r>
              <a:rPr lang="pt-BR" sz="3200" b="1" dirty="0">
                <a:solidFill>
                  <a:srgbClr val="FF0000"/>
                </a:solidFill>
              </a:rPr>
              <a:t>B) Errada, </a:t>
            </a:r>
            <a:r>
              <a:rPr lang="pt-BR" sz="3200" dirty="0">
                <a:solidFill>
                  <a:schemeClr val="tx1"/>
                </a:solidFill>
              </a:rPr>
              <a:t>como a velocidade média é calculada pelo comprimento da onda (?) em relação ao tempo(período=t) e a frequência de uma onda é numericamente o inverso do tempo (t) que ela demora para completar um ciclo, temos que a frequência será da pela velocidade/comp.</a:t>
            </a:r>
          </a:p>
          <a:p>
            <a:pPr algn="just" fontAlgn="base"/>
            <a:endParaRPr lang="pt-BR" sz="3200" dirty="0">
              <a:solidFill>
                <a:schemeClr val="tx1"/>
              </a:solidFill>
            </a:endParaRPr>
          </a:p>
          <a:p>
            <a:pPr algn="just" fontAlgn="base"/>
            <a:r>
              <a:rPr lang="pt-BR" sz="3200" b="1" dirty="0">
                <a:solidFill>
                  <a:srgbClr val="FF0000"/>
                </a:solidFill>
              </a:rPr>
              <a:t>C) Certa, </a:t>
            </a:r>
            <a:r>
              <a:rPr lang="pt-BR" sz="3200" dirty="0">
                <a:solidFill>
                  <a:schemeClr val="tx1"/>
                </a:solidFill>
                <a:latin typeface="ArialMT"/>
              </a:rPr>
              <a:t>o comprimento de onda é calculado através da distância entre o primeiro e o último torcedor de cada período de oscilação. Como são 16 torcedores, são 15 espaços de distância, sendo </a:t>
            </a:r>
            <a:r>
              <a:rPr lang="el-GR" sz="3200" dirty="0">
                <a:solidFill>
                  <a:schemeClr val="tx1"/>
                </a:solidFill>
                <a:latin typeface="ArialMT"/>
              </a:rPr>
              <a:t>λ = 15 </a:t>
            </a:r>
            <a:r>
              <a:rPr lang="pt-BR" sz="3200" dirty="0">
                <a:solidFill>
                  <a:schemeClr val="tx1"/>
                </a:solidFill>
                <a:latin typeface="ArialMT"/>
              </a:rPr>
              <a:t>x 0,8 m = 12 metros. Convertendo a unidade da velocidade para o SI, tem-se que 45 km/h : 3,6 = 12,5 m/s. Sendo v = </a:t>
            </a:r>
            <a:r>
              <a:rPr lang="el-GR" sz="3200" dirty="0">
                <a:solidFill>
                  <a:schemeClr val="tx1"/>
                </a:solidFill>
                <a:latin typeface="ArialMT"/>
              </a:rPr>
              <a:t>λ</a:t>
            </a:r>
            <a:r>
              <a:rPr lang="pt-BR" sz="3200" dirty="0">
                <a:solidFill>
                  <a:schemeClr val="tx1"/>
                </a:solidFill>
                <a:latin typeface="ArialMT"/>
              </a:rPr>
              <a:t>f, f =</a:t>
            </a:r>
            <a:r>
              <a:rPr lang="pt-BR" sz="3200" baseline="30000" dirty="0">
                <a:solidFill>
                  <a:schemeClr val="tx1"/>
                </a:solidFill>
                <a:latin typeface="STIXGeneral-Regular"/>
              </a:rPr>
              <a:t>12,512=1,04</a:t>
            </a:r>
            <a:r>
              <a:rPr lang="pt-BR" sz="3200" i="1" baseline="30000" dirty="0">
                <a:solidFill>
                  <a:schemeClr val="tx1"/>
                </a:solidFill>
                <a:latin typeface="STIXGeneral-Italic"/>
              </a:rPr>
              <a:t>Hz</a:t>
            </a:r>
            <a:r>
              <a:rPr lang="pt-BR" sz="3200" i="0" baseline="30000" dirty="0">
                <a:solidFill>
                  <a:schemeClr val="tx1"/>
                </a:solidFill>
                <a:latin typeface="ArialMT"/>
              </a:rPr>
              <a:t>. Assim, seu valor mais próximo é 1,0 Hz.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778096" y="28239727"/>
            <a:ext cx="1223962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  <a:p>
            <a:pPr lvl="0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Transformações: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Ondas e cinemática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805874" y="28889559"/>
            <a:ext cx="13124767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  <a:p>
            <a:r>
              <a:rPr lang="pt-BR" sz="4000" b="1" dirty="0"/>
              <a:t>Nessa </a:t>
            </a:r>
            <a:r>
              <a:rPr lang="pt-BR" sz="4000" b="1" i="1" dirty="0" err="1"/>
              <a:t>ola</a:t>
            </a:r>
            <a:r>
              <a:rPr lang="pt-BR" sz="4000" b="1" dirty="0"/>
              <a:t> mexicana, a frequência da onda, em hertz, é um valor mais próximo de</a:t>
            </a:r>
            <a:br>
              <a:rPr lang="pt-BR" sz="4000" b="1" dirty="0"/>
            </a:br>
            <a:r>
              <a:rPr lang="pt-BR" sz="4000" dirty="0"/>
              <a:t>(A) 0,3.</a:t>
            </a:r>
          </a:p>
          <a:p>
            <a:pPr fontAlgn="ctr"/>
            <a:r>
              <a:rPr lang="pt-BR" sz="4000" dirty="0"/>
              <a:t>(B)0,5.</a:t>
            </a:r>
          </a:p>
          <a:p>
            <a:pPr fontAlgn="ctr"/>
            <a:r>
              <a:rPr lang="pt-BR" sz="4000" dirty="0"/>
              <a:t>(C)1,0.</a:t>
            </a:r>
            <a:br>
              <a:rPr lang="pt-BR" sz="4000" dirty="0"/>
            </a:br>
            <a:r>
              <a:rPr lang="pt-BR" sz="4000" dirty="0"/>
              <a:t>(D)1,9.</a:t>
            </a:r>
          </a:p>
          <a:p>
            <a:pPr fontAlgn="ctr"/>
            <a:r>
              <a:rPr lang="pt-BR" sz="4000" dirty="0"/>
              <a:t>(E) 3,7.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História contemporânea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Nessa </a:t>
            </a:r>
            <a:r>
              <a:rPr lang="pt-BR" sz="4000" dirty="0" err="1">
                <a:solidFill>
                  <a:schemeClr val="dk1"/>
                </a:solidFill>
              </a:rPr>
              <a:t>ola</a:t>
            </a:r>
            <a:r>
              <a:rPr lang="pt-BR" sz="4000" dirty="0">
                <a:solidFill>
                  <a:schemeClr val="dk1"/>
                </a:solidFill>
              </a:rPr>
              <a:t> mexicana, a frequência da onda, em </a:t>
            </a:r>
            <a:r>
              <a:rPr lang="pt-BR" sz="4000" dirty="0" err="1">
                <a:solidFill>
                  <a:schemeClr val="dk1"/>
                </a:solidFill>
              </a:rPr>
              <a:t>hertz</a:t>
            </a:r>
            <a:r>
              <a:rPr lang="pt-BR" sz="4000" dirty="0">
                <a:solidFill>
                  <a:schemeClr val="dk1"/>
                </a:solidFill>
              </a:rPr>
              <a:t>, é um valor mais próximo de: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0725243"/>
            <a:ext cx="128338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/>
              <a:t>Reconhecer características ou propriedades de fenômenos ondulatórios ou oscilatórios, relacionando-os a seus usos em diferentes contextos.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2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Compreender as transformações dos espaços geográficos como produto das relações socioeconômicas e culturais de poder..</a:t>
            </a:r>
          </a:p>
          <a:p>
            <a:pPr algn="just" fontAlgn="base"/>
            <a:endParaRPr lang="pt-BR" sz="4000" dirty="0"/>
          </a:p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pt-BR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</a:t>
            </a:r>
            <a:r>
              <a:rPr lang="pt-BR" sz="4000" dirty="0">
                <a:solidFill>
                  <a:schemeClr val="tx1"/>
                </a:solidFill>
              </a:rPr>
              <a:t>Avaliar criticamente conflitos culturais, sociais, políticos, econômicos ou ambientais ao longo da história.</a:t>
            </a:r>
          </a:p>
          <a:p>
            <a:pPr algn="just" fontAlgn="base"/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-257699" y="36029975"/>
            <a:ext cx="31938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2015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72, caderno branco| Ondas e cinemática</a:t>
            </a:r>
          </a:p>
          <a:p>
            <a:pPr algn="ctr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9676043" y="20074038"/>
            <a:ext cx="13372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/>
              <a:t>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9797486" y="18855971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sz="4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851754" y="23926378"/>
            <a:ext cx="114263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D)Errada, </a:t>
            </a:r>
            <a:r>
              <a:rPr lang="pt-BR" sz="3200" dirty="0">
                <a:solidFill>
                  <a:schemeClr val="tx1"/>
                </a:solidFill>
              </a:rPr>
              <a:t>como a velocidade média é calculada pelo comprimento da onda (?) em relação ao tempo(período=t) e a frequência de uma onda é numericamente o inverso do tempo (t) que ela demora para completar um ciclo, temos que a frequência será da pela velocidade/comp.</a:t>
            </a:r>
          </a:p>
          <a:p>
            <a:pPr algn="just" fontAlgn="base"/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E)Errada, </a:t>
            </a:r>
            <a:r>
              <a:rPr lang="pt-BR" sz="3200" dirty="0">
                <a:solidFill>
                  <a:schemeClr val="tx1"/>
                </a:solidFill>
              </a:rPr>
              <a:t>como a velocidade média é calculada pelo comprimento da onda (?) em relação ao tempo(período=t) e a frequência de uma onda é numericamente o inverso do tempo (t) que ela demora para completar um ciclo, temos que a frequência será da pela velocidade/comp.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8059854" y="30276222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/>
          </a:p>
          <a:p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dk1"/>
                </a:solidFill>
              </a:rPr>
              <a:t>Compreender as ciências naturais e as tecnologias a elas associadas como construções humanas, percebendo seus papéis nos processos de produção e no </a:t>
            </a:r>
            <a:r>
              <a:rPr lang="pt-BR" sz="4000" dirty="0" err="1">
                <a:solidFill>
                  <a:schemeClr val="dk1"/>
                </a:solidFill>
              </a:rPr>
              <a:t>desenvolvimeto</a:t>
            </a:r>
            <a:r>
              <a:rPr lang="pt-BR" sz="4000" dirty="0">
                <a:solidFill>
                  <a:schemeClr val="dk1"/>
                </a:solidFill>
              </a:rPr>
              <a:t> econômico social da humanidade.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2346" y="13558765"/>
            <a:ext cx="130950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7800" algn="just">
              <a:buClr>
                <a:srgbClr val="000000"/>
              </a:buClr>
              <a:buSzPct val="100000"/>
            </a:pPr>
            <a:r>
              <a:rPr lang="pt-BR" sz="4800" b="1" dirty="0">
                <a:solidFill>
                  <a:schemeClr val="accent6"/>
                </a:solidFill>
              </a:rPr>
              <a:t>Sentença Descritora:</a:t>
            </a:r>
          </a:p>
          <a:p>
            <a:pPr indent="-177800" algn="just">
              <a:buClr>
                <a:srgbClr val="000000"/>
              </a:buClr>
              <a:buSzPct val="100000"/>
            </a:pPr>
            <a:r>
              <a:rPr lang="pt-BR" sz="4800" dirty="0">
                <a:solidFill>
                  <a:schemeClr val="tx1"/>
                </a:solidFill>
              </a:rPr>
              <a:t>Relacionar as grandezas em diferentes sistemas de medidas conhecer os principais conceitos relativos a propagação das ondas e cinemática.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904050" y="37941854"/>
            <a:ext cx="31024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>
                <a:solidFill>
                  <a:srgbClr val="666666"/>
                </a:solidFill>
                <a:latin typeface="arial" panose="020B0604020202020204" pitchFamily="34" charset="0"/>
              </a:rPr>
              <a:t>Uma manifestação comum das torcidas em estádios de futebol é a </a:t>
            </a:r>
            <a:r>
              <a:rPr lang="pt-BR" sz="4000" i="1">
                <a:solidFill>
                  <a:srgbClr val="666666"/>
                </a:solidFill>
                <a:latin typeface="arial" panose="020B0604020202020204" pitchFamily="34" charset="0"/>
              </a:rPr>
              <a:t>ola</a:t>
            </a:r>
            <a:r>
              <a:rPr lang="pt-BR" sz="4000">
                <a:solidFill>
                  <a:srgbClr val="666666"/>
                </a:solidFill>
                <a:latin typeface="arial" panose="020B0604020202020204" pitchFamily="34" charset="0"/>
              </a:rPr>
              <a:t>mexicana. Os espectadores de uma linha, sem sair do lugar e sem se deslocarem lateralmente, ficam de pé e se sentam, sincronizados com os da linha adjacente. O efeito coletivo se propaga pelos espectadores do estádio, formando uma onda progressiva, conforme ilustração.</a:t>
            </a:r>
            <a:endParaRPr lang="pt-BR" sz="4000" dirty="0"/>
          </a:p>
        </p:txBody>
      </p:sp>
      <p:sp>
        <p:nvSpPr>
          <p:cNvPr id="19" name="Retângulo 18"/>
          <p:cNvSpPr/>
          <p:nvPr/>
        </p:nvSpPr>
        <p:spPr>
          <a:xfrm>
            <a:off x="684892" y="40229064"/>
            <a:ext cx="30996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666666"/>
                </a:solidFill>
                <a:latin typeface="arial" panose="020B0604020202020204" pitchFamily="34" charset="0"/>
              </a:rPr>
              <a:t>Calcula-se que a velocidade de propagação dessa “onda humana” é 45km/h e que cada período de oscilação contém 16 pessoas, que se levantam e sentam organizadamente distanciadas entre si por 80cm.</a:t>
            </a:r>
            <a:br>
              <a:rPr lang="pt-BR" sz="28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endParaRPr lang="pt-BR" sz="28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r>
              <a:rPr lang="pt-BR" sz="2800" dirty="0">
                <a:solidFill>
                  <a:srgbClr val="666666"/>
                </a:solidFill>
                <a:latin typeface="arial" panose="020B0604020202020204" pitchFamily="34" charset="0"/>
              </a:rPr>
              <a:t>Disponível em: www.ufsm.br. Acesso em 7 dez. 2012 (adaptado)</a:t>
            </a:r>
            <a:br>
              <a:rPr lang="pt-BR" sz="28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endParaRPr lang="pt-BR" sz="28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r>
              <a:rPr lang="pt-BR" sz="2800" b="1" dirty="0">
                <a:solidFill>
                  <a:srgbClr val="444444"/>
                </a:solidFill>
                <a:latin typeface="arial" panose="020B0604020202020204" pitchFamily="34" charset="0"/>
              </a:rPr>
              <a:t>Nessa </a:t>
            </a:r>
            <a:r>
              <a:rPr lang="pt-BR" sz="2800" b="1" i="1" dirty="0" err="1">
                <a:solidFill>
                  <a:srgbClr val="444444"/>
                </a:solidFill>
                <a:latin typeface="arial" panose="020B0604020202020204" pitchFamily="34" charset="0"/>
              </a:rPr>
              <a:t>ola</a:t>
            </a:r>
            <a:r>
              <a:rPr lang="pt-BR" sz="2800" b="1" dirty="0">
                <a:solidFill>
                  <a:srgbClr val="444444"/>
                </a:solidFill>
                <a:latin typeface="arial" panose="020B0604020202020204" pitchFamily="34" charset="0"/>
              </a:rPr>
              <a:t> mexicana, a frequência da onda, em hertz, é um valor mais próximo 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819</Words>
  <Application>Microsoft Office PowerPoint</Application>
  <PresentationFormat>Personalizar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2" baseType="lpstr">
      <vt:lpstr>STIXGeneral-Italic</vt:lpstr>
      <vt:lpstr>Calibri</vt:lpstr>
      <vt:lpstr>Cambria</vt:lpstr>
      <vt:lpstr>Times New Roman</vt:lpstr>
      <vt:lpstr>Arial</vt:lpstr>
      <vt:lpstr>Arial</vt:lpstr>
      <vt:lpstr>Tahoma</vt:lpstr>
      <vt:lpstr>ArialMT</vt:lpstr>
      <vt:lpstr>STIXGeneral-Regular</vt:lpstr>
      <vt:lpstr>Wingdings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160</cp:revision>
  <dcterms:modified xsi:type="dcterms:W3CDTF">2019-08-05T11:42:29Z</dcterms:modified>
</cp:coreProperties>
</file>