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itchFamily="34" charset="0"/>
      <p:regular r:id="rId4"/>
      <p:bold r:id="rId5"/>
    </p:embeddedFont>
    <p:embeddedFont>
      <p:font typeface="Cambria" pitchFamily="18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-1380" y="234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732547"/>
            <a:ext cx="24280708" cy="26435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644" y="2383972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536184" y="2665501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):Sarah Maria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M03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</a:t>
            </a:r>
            <a:r>
              <a:rPr lang="pt-BR" sz="3600" b="1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: </a:t>
            </a:r>
            <a:r>
              <a:rPr lang="pt-BR" sz="3600" b="1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Lucas</a:t>
            </a:r>
            <a:r>
              <a:rPr lang="pt-BR" sz="360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20479674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2095306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37218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549937" y="8662736"/>
            <a:ext cx="1161734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400" b="1" dirty="0">
                <a:solidFill>
                  <a:schemeClr val="dk1"/>
                </a:solidFill>
              </a:rPr>
              <a:t>Asserções de </a:t>
            </a:r>
            <a:r>
              <a:rPr lang="pt-BR" sz="4400" b="1" dirty="0" smtClean="0">
                <a:solidFill>
                  <a:schemeClr val="dk1"/>
                </a:solidFill>
              </a:rPr>
              <a:t>conhecimento:</a:t>
            </a:r>
            <a:r>
              <a:rPr lang="pt-BR" sz="4400" b="1" dirty="0" smtClean="0">
                <a:solidFill>
                  <a:srgbClr val="FF0000"/>
                </a:solidFill>
              </a:rPr>
              <a:t>Alternativa </a:t>
            </a:r>
            <a:r>
              <a:rPr lang="pt-BR" sz="4400" b="1" dirty="0" smtClean="0">
                <a:solidFill>
                  <a:srgbClr val="FF0000"/>
                </a:solidFill>
              </a:rPr>
              <a:t>E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400" b="1" dirty="0" smtClean="0">
                <a:solidFill>
                  <a:schemeClr val="dk1"/>
                </a:solidFill>
              </a:rPr>
              <a:t>A </a:t>
            </a:r>
            <a:r>
              <a:rPr lang="pt-BR" sz="4400" b="1" dirty="0" smtClean="0">
                <a:solidFill>
                  <a:schemeClr val="dk1"/>
                </a:solidFill>
              </a:rPr>
              <a:t>taxa de variação da temperatura da garrafa preta, em comparação à da branca, durante o experimento foi maior no aquecimento e maior no resfriamento.Isso ocorre pois a garrafa preta absorve mais rapidamente a energia radiante. E também, a garrafa preta possui maior rapidez da emissão de </a:t>
            </a:r>
            <a:r>
              <a:rPr lang="pt-BR" sz="4400" b="1" dirty="0" smtClean="0">
                <a:solidFill>
                  <a:schemeClr val="dk1"/>
                </a:solidFill>
              </a:rPr>
              <a:t>radiação.</a:t>
            </a:r>
            <a:endParaRPr lang="pt-BR" sz="4400" b="1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742067" y="15207916"/>
            <a:ext cx="12657221" cy="1732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b="1" spc="-1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Interpretações: </a:t>
            </a:r>
          </a:p>
          <a:p>
            <a:pPr marL="742950" indent="-742950" algn="just" fontAlgn="base">
              <a:buAutoNum type="alphaLcParenR"/>
            </a:pPr>
            <a:r>
              <a:rPr lang="pt-BR" sz="4000" b="1" spc="-150" dirty="0" smtClean="0">
                <a:solidFill>
                  <a:srgbClr val="FF0000"/>
                </a:solidFill>
              </a:rPr>
              <a:t>Errada </a:t>
            </a:r>
            <a:r>
              <a:rPr lang="pt-BR" sz="4000" b="1" spc="-15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 garrafa pintada de branco absorve e perde calor mais lentamente, enquanto que a garrafa pintada de preto absorve e perde calor mais rapidamente, como o tempo de exposição a fonte de calor foi o mesmo, a garrafa preta sofrerá uma maior variação de tempo.</a:t>
            </a:r>
            <a:endParaRPr lang="pt-BR" sz="4000" b="1" spc="-1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indent="-742950" algn="just" fontAlgn="base">
              <a:buAutoNum type="alphaLcParenR"/>
            </a:pPr>
            <a:r>
              <a:rPr lang="pt-BR" sz="4000" b="1" spc="-150" dirty="0" smtClean="0">
                <a:solidFill>
                  <a:srgbClr val="FF0000"/>
                </a:solidFill>
              </a:rPr>
              <a:t>Errada</a:t>
            </a:r>
            <a:r>
              <a:rPr lang="pt-BR" sz="40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40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garrafa pintada de branco absorve e perder calor mais lentamente, enquanto que a garrafa pintada de preto absorve e perde calor mais rapidamente, como o tempo de exposição a fonte de calor foi o mesmo, a garrafa preta sofrerá uma maior variação de tempo.</a:t>
            </a:r>
            <a:endParaRPr lang="pt-BR" sz="4000" b="1" spc="-1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indent="-742950" algn="just" fontAlgn="base">
              <a:buAutoNum type="alphaLcParenR"/>
            </a:pPr>
            <a:r>
              <a:rPr lang="pt-BR" sz="4000" b="1" spc="-150" dirty="0" smtClean="0">
                <a:solidFill>
                  <a:srgbClr val="FF0000"/>
                </a:solidFill>
              </a:rPr>
              <a:t>Errada </a:t>
            </a:r>
            <a:r>
              <a:rPr lang="pt-BR" sz="4000" b="1" spc="-15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 garrafa pintada de branco absorve e perde calor mais lentamente, enquanto que  a garrafa pintada de preto absorve e perde calor mais rapidamente. Como o tempo de exposição a fonte de calor foi o mesmo, a garrafa preta sofrera uma maior variação de tempo.</a:t>
            </a:r>
            <a:endParaRPr lang="pt-BR" sz="4000" b="1" spc="-1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indent="-742950" algn="just" fontAlgn="base">
              <a:buAutoNum type="alphaLcParenR"/>
            </a:pPr>
            <a:r>
              <a:rPr lang="pt-BR" sz="4000" b="1" spc="-150" dirty="0" smtClean="0">
                <a:solidFill>
                  <a:srgbClr val="FF0000"/>
                </a:solidFill>
              </a:rPr>
              <a:t>Errada  </a:t>
            </a:r>
            <a:r>
              <a:rPr lang="pt-BR" sz="4000" b="1" spc="-15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 garrafa pintada de branco absorve e perder calor mais lentamente, enquanto que a garrafa pintada de preto absorve e perde calor mais rapidamente. Como o tempo de exposição a fonte de calor foi mesmo, a garrafa preta sofrera uma maior variação de tempo.</a:t>
            </a:r>
          </a:p>
          <a:p>
            <a:pPr marL="742950" indent="-742950" algn="just" fontAlgn="base">
              <a:buAutoNum type="alphaLcParenR"/>
            </a:pPr>
            <a:r>
              <a:rPr lang="pt-BR" sz="4000" b="1" spc="-150" dirty="0" smtClean="0">
                <a:solidFill>
                  <a:srgbClr val="FF0000"/>
                </a:solidFill>
              </a:rPr>
              <a:t>CERTA</a:t>
            </a:r>
            <a:endParaRPr lang="pt-BR" sz="4000" b="1" spc="-150" dirty="0" smtClean="0">
              <a:solidFill>
                <a:srgbClr val="FF0000"/>
              </a:solidFill>
            </a:endParaRPr>
          </a:p>
          <a:p>
            <a:pPr marL="742950" indent="-742950" algn="just" fontAlgn="base">
              <a:buAutoNum type="alphaLcParenR"/>
            </a:pPr>
            <a:endParaRPr lang="pt-BR" sz="4000" spc="-1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fontAlgn="base"/>
            <a:endParaRPr lang="pt-BR" sz="4000" spc="-1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885731" y="31789151"/>
            <a:ext cx="12239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590103" y="32718600"/>
            <a:ext cx="141251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000" b="1" spc="-150" dirty="0">
                <a:solidFill>
                  <a:schemeClr val="dk1"/>
                </a:solidFill>
              </a:rPr>
              <a:t>Registros / Dados: </a:t>
            </a:r>
            <a:r>
              <a:rPr lang="pt-BR" sz="4000" b="1" spc="-150" dirty="0">
                <a:solidFill>
                  <a:srgbClr val="FF0000"/>
                </a:solidFill>
              </a:rPr>
              <a:t>Opções</a:t>
            </a:r>
            <a:r>
              <a:rPr lang="pt-BR" sz="4000" b="1" spc="-150" dirty="0" smtClean="0">
                <a:solidFill>
                  <a:srgbClr val="FF0000"/>
                </a:solidFill>
              </a:rPr>
              <a:t>:</a:t>
            </a:r>
          </a:p>
          <a:p>
            <a:pPr fontAlgn="ctr"/>
            <a:r>
              <a:rPr lang="pt-BR" sz="4000" dirty="0" smtClean="0"/>
              <a:t>A) </a:t>
            </a:r>
            <a:r>
              <a:rPr lang="pt-BR" sz="4000" dirty="0" smtClean="0"/>
              <a:t>igual no aquecimento e igual no resfriamento</a:t>
            </a:r>
            <a:r>
              <a:rPr lang="pt-BR" sz="4000" dirty="0" smtClean="0"/>
              <a:t>.</a:t>
            </a:r>
          </a:p>
          <a:p>
            <a:pPr fontAlgn="ctr"/>
            <a:r>
              <a:rPr lang="pt-BR" sz="4000" dirty="0" smtClean="0"/>
              <a:t> B) </a:t>
            </a:r>
            <a:r>
              <a:rPr lang="pt-BR" sz="4000" dirty="0" smtClean="0"/>
              <a:t>maior no aquecimento e igual no resfriamento</a:t>
            </a:r>
            <a:r>
              <a:rPr lang="pt-BR" sz="4000" dirty="0" smtClean="0"/>
              <a:t>.</a:t>
            </a:r>
          </a:p>
          <a:p>
            <a:pPr fontAlgn="ctr"/>
            <a:r>
              <a:rPr lang="pt-BR" sz="4000" dirty="0" smtClean="0"/>
              <a:t> </a:t>
            </a:r>
            <a:r>
              <a:rPr lang="pt-BR" sz="4000" dirty="0" smtClean="0"/>
              <a:t>C </a:t>
            </a:r>
            <a:r>
              <a:rPr lang="pt-BR" sz="4000" dirty="0" smtClean="0"/>
              <a:t>)menor </a:t>
            </a:r>
            <a:r>
              <a:rPr lang="pt-BR" sz="4000" dirty="0" smtClean="0"/>
              <a:t>no aquecimento e igual no resfriamento. </a:t>
            </a:r>
            <a:endParaRPr lang="pt-BR" sz="4000" dirty="0" smtClean="0"/>
          </a:p>
          <a:p>
            <a:pPr fontAlgn="ctr"/>
            <a:r>
              <a:rPr lang="pt-BR" sz="4000" dirty="0" smtClean="0"/>
              <a:t>D )maior </a:t>
            </a:r>
            <a:r>
              <a:rPr lang="pt-BR" sz="4000" dirty="0" smtClean="0"/>
              <a:t>no aquecimento e menor no resfriamento</a:t>
            </a:r>
            <a:r>
              <a:rPr lang="pt-BR" sz="4000" dirty="0" smtClean="0"/>
              <a:t>.</a:t>
            </a:r>
          </a:p>
          <a:p>
            <a:pPr fontAlgn="ctr"/>
            <a:r>
              <a:rPr lang="pt-BR" sz="4000" dirty="0" smtClean="0"/>
              <a:t> </a:t>
            </a:r>
            <a:r>
              <a:rPr lang="pt-BR" sz="4000" dirty="0" smtClean="0"/>
              <a:t>E </a:t>
            </a:r>
            <a:r>
              <a:rPr lang="pt-BR" sz="4000" dirty="0" smtClean="0"/>
              <a:t>)maior </a:t>
            </a:r>
            <a:r>
              <a:rPr lang="pt-BR" sz="4000" dirty="0" smtClean="0"/>
              <a:t>no aquecimento e maior no resfriamento.</a:t>
            </a:r>
            <a:r>
              <a:rPr lang="pt-BR" sz="4000" spc="-150" dirty="0" smtClean="0"/>
              <a:t/>
            </a:r>
            <a:br>
              <a:rPr lang="pt-BR" sz="4000" spc="-150" dirty="0" smtClean="0"/>
            </a:br>
            <a:endParaRPr lang="pt-BR" sz="4000" spc="-150" dirty="0" smtClean="0"/>
          </a:p>
          <a:p>
            <a:r>
              <a:rPr lang="pt-BR" sz="4000" spc="-150" dirty="0" smtClean="0"/>
              <a:t/>
            </a:r>
            <a:br>
              <a:rPr lang="pt-BR" sz="4000" spc="-150" dirty="0" smtClean="0"/>
            </a:br>
            <a:endParaRPr lang="pt-BR" sz="4000" b="1" spc="-150" dirty="0" smtClean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física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127831" y="4427621"/>
            <a:ext cx="7988969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</a:rPr>
              <a:t>Questão básica </a:t>
            </a:r>
            <a:r>
              <a:rPr lang="pt-BR" sz="3600" dirty="0" smtClean="0"/>
              <a:t>Em um experimento foram utilizadas duas garrafas PET, uma pintada de branco e a outra de preto, acopladas cada uma a um termômetro. No ponto médio da distância entre as garrafas, foi mantida acesa, durante alguns minutos, uma lâmpada incandescente. Em seguida a lâmpada foi desligada. Durante o experimento, foram monitoradas as temperaturas das garrafas: a) enquanto a lâmpada permaneceu acesa e b) após a lâmpada ser desligada e atingirem equilíbrio térmico com o ambiente.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16902184"/>
            <a:ext cx="128338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r>
              <a:rPr lang="pt-BR" sz="4800" b="1" dirty="0" smtClean="0">
                <a:solidFill>
                  <a:schemeClr val="dk1"/>
                </a:solidFill>
              </a:rPr>
              <a:t>física – </a:t>
            </a:r>
            <a:r>
              <a:rPr lang="pt-BR" sz="4400" dirty="0" smtClean="0">
                <a:solidFill>
                  <a:schemeClr val="dk1"/>
                </a:solidFill>
              </a:rPr>
              <a:t>o calor e os fenômenos térmicos.</a:t>
            </a:r>
            <a:endParaRPr lang="pt-BR" sz="4400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3134577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2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Compreender as transformações dos espaços geográficos como produto das relações socioeconômicas e culturais de poder.</a:t>
            </a:r>
            <a:r>
              <a:rPr lang="pt-BR" sz="4000" dirty="0" smtClean="0"/>
              <a:t>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Analisar a ação dos estados nacionais no que se refere à dinâmica dos fluxos populacionais e no enfrentamento de problemas de ordem econômico-social.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37709911"/>
            <a:ext cx="31938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2013 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58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  </a:t>
            </a:r>
            <a:r>
              <a:rPr lang="pt-BR" sz="4000" dirty="0" smtClean="0"/>
              <a:t>A taxa de variação da temperatura da garrafa preta, em comparação à da branca, durante todo experimento, </a:t>
            </a:r>
            <a:r>
              <a:rPr lang="pt-BR" sz="4000" dirty="0" smtClean="0"/>
              <a:t>foi.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7829536" y="35303142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860159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-1" y="7555834"/>
            <a:ext cx="11742821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COMPETÊNCIA COMPETÊNCIA DE ÁREA </a:t>
            </a:r>
            <a:r>
              <a:rPr lang="pt-BR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6- Apropriar- se de conhecimentos da física para, em situações problema, interpretar, avaliar ou planejar intervenções científico-tecnológicas.</a:t>
            </a:r>
            <a:endParaRPr lang="pt-BR" sz="4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Habilidade </a:t>
            </a:r>
            <a:r>
              <a:rPr lang="pt-BR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H22- compreender fenômenos decorrentes da interação entre a radiação e a matéria em suas manifestações em processos naturais ou tecnológicos, ou em suas implicações biológicas, sociais, econômicas ou ambientais.</a:t>
            </a:r>
            <a:endParaRPr lang="pt-BR" sz="4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NECESSIDADES </a:t>
            </a:r>
            <a:r>
              <a:rPr lang="pt-BR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DIDÁTICAS Aprofundar o conhecimento sobre o domínio dos conceitos de calor, energia e temperatura.</a:t>
            </a:r>
            <a:endParaRPr lang="pt-BR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818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Tahoma</vt:lpstr>
      <vt:lpstr>Times New Roman</vt:lpstr>
      <vt:lpstr>Cambria</vt:lpstr>
      <vt:lpstr>Calibri</vt:lpstr>
      <vt:lpstr>Wingdings</vt:lpstr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7</cp:lastModifiedBy>
  <cp:revision>154</cp:revision>
  <dcterms:modified xsi:type="dcterms:W3CDTF">2019-08-01T22:50:36Z</dcterms:modified>
</cp:coreProperties>
</file>