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
      <p:font typeface="Cambria" panose="02040503050406030204"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892" y="-688"/>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pPr marL="0" marR="0" lvl="0" indent="0" algn="r" rtl="0">
                <a:spcBef>
                  <a:spcPts val="0"/>
                </a:spcBef>
                <a:spcAft>
                  <a:spcPts val="0"/>
                </a:spcAft>
                <a:buSzPct val="25000"/>
                <a:buNone/>
              </a:p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smtClean="0">
                <a:solidFill>
                  <a:srgbClr val="000099"/>
                </a:solidFill>
                <a:latin typeface="+mj-lt"/>
                <a:ea typeface="Cambria"/>
                <a:cs typeface="Cambria"/>
                <a:sym typeface="Cambria"/>
              </a:rPr>
              <a:t>1º 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495656" y="3105866"/>
            <a:ext cx="28869790" cy="32918401"/>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098638"/>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a:t>
            </a:r>
            <a:r>
              <a:rPr lang="pt-BR" sz="4000" dirty="0" smtClean="0">
                <a:solidFill>
                  <a:schemeClr val="dk1"/>
                </a:solidFill>
                <a:latin typeface="+mj-lt"/>
              </a:rPr>
              <a:t>Bianca  </a:t>
            </a:r>
            <a:r>
              <a:rPr lang="pt-BR" sz="4000" dirty="0" err="1" smtClean="0">
                <a:solidFill>
                  <a:schemeClr val="dk1"/>
                </a:solidFill>
                <a:latin typeface="+mj-lt"/>
              </a:rPr>
              <a:t>Marchiori</a:t>
            </a:r>
            <a:r>
              <a:rPr lang="pt-BR" sz="4000" dirty="0" smtClean="0">
                <a:solidFill>
                  <a:schemeClr val="dk1"/>
                </a:solidFill>
                <a:latin typeface="+mj-lt"/>
              </a:rPr>
              <a:t> </a:t>
            </a:r>
            <a:r>
              <a:rPr lang="pt-BR" sz="3600" b="1" dirty="0" smtClean="0">
                <a:solidFill>
                  <a:schemeClr val="dk1"/>
                </a:solidFill>
                <a:latin typeface="+mj-lt"/>
              </a:rPr>
              <a:t>Série</a:t>
            </a:r>
            <a:r>
              <a:rPr lang="pt-BR" sz="3600" b="1" dirty="0">
                <a:solidFill>
                  <a:schemeClr val="dk1"/>
                </a:solidFill>
                <a:latin typeface="+mj-lt"/>
              </a:rPr>
              <a:t>: </a:t>
            </a:r>
            <a:r>
              <a:rPr lang="pt-BR" sz="3600" dirty="0">
                <a:solidFill>
                  <a:schemeClr val="dk1"/>
                </a:solidFill>
                <a:latin typeface="+mj-lt"/>
              </a:rPr>
              <a:t>3</a:t>
            </a:r>
            <a:r>
              <a:rPr lang="pt-BR" sz="3600" dirty="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a:t>
            </a:r>
            <a:r>
              <a:rPr lang="pt-BR" sz="3600" dirty="0" smtClean="0">
                <a:solidFill>
                  <a:schemeClr val="dk1"/>
                </a:solidFill>
                <a:latin typeface="+mj-lt"/>
              </a:rPr>
              <a:t>M03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Matutino. </a:t>
            </a:r>
            <a:endParaRPr lang="pt-BR" sz="3600" dirty="0">
              <a:solidFill>
                <a:schemeClr val="dk1"/>
              </a:solidFill>
            </a:endParaRPr>
          </a:p>
          <a:p>
            <a:pPr lvl="0" algn="ctr">
              <a:buSzPct val="25000"/>
            </a:pPr>
            <a:r>
              <a:rPr lang="pt-BR" sz="3600" b="1" dirty="0" smtClean="0">
                <a:solidFill>
                  <a:schemeClr val="dk1"/>
                </a:solidFill>
                <a:latin typeface="+mj-lt"/>
                <a:ea typeface="Cambria"/>
                <a:cs typeface="Cambria"/>
                <a:sym typeface="Cambria"/>
              </a:rPr>
              <a:t>Professor: </a:t>
            </a:r>
            <a:r>
              <a:rPr lang="pt-BR" sz="3600" dirty="0" err="1" smtClean="0">
                <a:solidFill>
                  <a:schemeClr val="dk1"/>
                </a:solidFill>
                <a:ea typeface="Cambria"/>
                <a:cs typeface="Cambria"/>
                <a:sym typeface="Cambria"/>
              </a:rPr>
              <a:t>lucas</a:t>
            </a:r>
            <a:r>
              <a:rPr lang="pt-BR" sz="3600" dirty="0" smtClean="0">
                <a:solidFill>
                  <a:schemeClr val="dk1"/>
                </a:solidFill>
                <a:ea typeface="Cambria"/>
                <a:cs typeface="Cambria"/>
                <a:sym typeface="Cambria"/>
              </a:rPr>
              <a:t>   </a:t>
            </a:r>
            <a:r>
              <a:rPr lang="pt-BR" sz="3600" dirty="0" smtClean="0">
                <a:solidFill>
                  <a:schemeClr val="dk1"/>
                </a:solidFill>
                <a:latin typeface="+mj-lt"/>
                <a:ea typeface="Cambria"/>
                <a:cs typeface="Cambria"/>
                <a:sym typeface="Cambria"/>
              </a:rPr>
              <a:t>-  </a:t>
            </a:r>
            <a:r>
              <a:rPr lang="pt-BR" sz="3600" dirty="0" smtClean="0">
                <a:solidFill>
                  <a:srgbClr val="FF0000"/>
                </a:solidFill>
                <a:latin typeface="+mj-lt"/>
                <a:ea typeface="Cambria"/>
                <a:cs typeface="Cambria"/>
                <a:sym typeface="Cambria"/>
              </a:rPr>
              <a:t>lucas.perobas@gmail.com</a:t>
            </a:r>
            <a:endParaRPr lang="pt-BR" sz="3600" dirty="0">
              <a:solidFill>
                <a:srgbClr val="FF0000"/>
              </a:solidFill>
              <a:latin typeface="+mj-lt"/>
              <a:ea typeface="Cambria"/>
              <a:cs typeface="Cambria"/>
              <a:sym typeface="Cambria"/>
            </a:endParaRP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787374" y="125578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0" y="18602747"/>
            <a:ext cx="13552714" cy="3170099"/>
          </a:xfrm>
          <a:prstGeom prst="rect">
            <a:avLst/>
          </a:prstGeom>
        </p:spPr>
        <p:txBody>
          <a:bodyPr wrap="square">
            <a:spAutoFit/>
          </a:bodyPr>
          <a:lstStyle/>
          <a:p>
            <a:pPr algn="just"/>
            <a:r>
              <a:rPr lang="pt-BR" sz="4000" b="1" dirty="0">
                <a:solidFill>
                  <a:schemeClr val="accent2"/>
                </a:solidFill>
                <a:latin typeface="Arial" panose="020B0604020202020204" pitchFamily="34" charset="0"/>
                <a:cs typeface="Arial" panose="020B0604020202020204" pitchFamily="34" charset="0"/>
              </a:rPr>
              <a:t>Competências socioemocionais: </a:t>
            </a:r>
          </a:p>
          <a:p>
            <a:pPr algn="just"/>
            <a:r>
              <a:rPr lang="pt-BR" sz="4000" b="1" dirty="0">
                <a:solidFill>
                  <a:srgbClr val="FF0000"/>
                </a:solidFill>
              </a:rPr>
              <a:t>Aprender a conhecer: </a:t>
            </a:r>
            <a:r>
              <a:rPr lang="pt-BR" sz="4000" dirty="0"/>
              <a:t>Raciocínio e Aprender a aprender.</a:t>
            </a:r>
          </a:p>
          <a:p>
            <a:pPr algn="just"/>
            <a:r>
              <a:rPr lang="pt-BR" sz="4000" b="1" dirty="0">
                <a:solidFill>
                  <a:srgbClr val="FF0000"/>
                </a:solidFill>
              </a:rPr>
              <a:t>Aprender a fazer:</a:t>
            </a:r>
            <a:r>
              <a:rPr lang="pt-BR" sz="4000" dirty="0">
                <a:solidFill>
                  <a:srgbClr val="FF0000"/>
                </a:solidFill>
              </a:rPr>
              <a:t> </a:t>
            </a:r>
            <a:r>
              <a:rPr lang="pt-BR" sz="4000" dirty="0"/>
              <a:t>Protagonismo.</a:t>
            </a:r>
          </a:p>
          <a:p>
            <a:pPr algn="just"/>
            <a:r>
              <a:rPr lang="pt-BR" sz="4000" b="1" dirty="0">
                <a:solidFill>
                  <a:srgbClr val="FF0000"/>
                </a:solidFill>
              </a:rPr>
              <a:t>Aprender a ser: </a:t>
            </a:r>
            <a:r>
              <a:rPr lang="pt-BR" sz="4000" dirty="0"/>
              <a:t>Construção e </a:t>
            </a:r>
            <a:r>
              <a:rPr lang="pt-BR" sz="4000" dirty="0">
                <a:solidFill>
                  <a:schemeClr val="tx1"/>
                </a:solidFill>
              </a:rPr>
              <a:t>Execução do Projeto de Vida.</a:t>
            </a:r>
          </a:p>
        </p:txBody>
      </p:sp>
      <p:sp>
        <p:nvSpPr>
          <p:cNvPr id="7" name="Retângulo 6"/>
          <p:cNvSpPr/>
          <p:nvPr/>
        </p:nvSpPr>
        <p:spPr>
          <a:xfrm>
            <a:off x="0" y="30459011"/>
            <a:ext cx="7430239" cy="769441"/>
          </a:xfrm>
          <a:prstGeom prst="rect">
            <a:avLst/>
          </a:prstGeom>
        </p:spPr>
        <p:txBody>
          <a:bodyPr wrap="none">
            <a:spAutoFit/>
          </a:bodyPr>
          <a:lstStyle/>
          <a:p>
            <a:r>
              <a:rPr lang="pt-BR" sz="4400" b="1" dirty="0">
                <a:solidFill>
                  <a:schemeClr val="accent2"/>
                </a:solidFill>
                <a:cs typeface="Times New Roman" panose="02020603050405020304" pitchFamily="18" charset="0"/>
              </a:rPr>
              <a:t>Competências Cognitivas</a:t>
            </a:r>
            <a:r>
              <a:rPr lang="pt-BR" sz="4400" b="1" dirty="0" smtClean="0"/>
              <a:t>: </a:t>
            </a:r>
            <a:endParaRPr lang="pt-BR" sz="4400" b="1" dirty="0"/>
          </a:p>
        </p:txBody>
      </p:sp>
      <p:sp>
        <p:nvSpPr>
          <p:cNvPr id="3" name="Retângulo 2"/>
          <p:cNvSpPr/>
          <p:nvPr/>
        </p:nvSpPr>
        <p:spPr>
          <a:xfrm>
            <a:off x="0" y="21893086"/>
            <a:ext cx="14499318" cy="8217634"/>
          </a:xfrm>
          <a:prstGeom prst="rect">
            <a:avLst/>
          </a:prstGeom>
        </p:spPr>
        <p:txBody>
          <a:bodyPr wrap="square">
            <a:spAutoFit/>
          </a:bodyPr>
          <a:lstStyle/>
          <a:p>
            <a:pPr algn="just"/>
            <a:r>
              <a:rPr lang="pt-BR" sz="4400" b="1" dirty="0">
                <a:solidFill>
                  <a:schemeClr val="accent2"/>
                </a:solidFill>
              </a:rPr>
              <a:t>Competências socioemocionais na BNCC: </a:t>
            </a:r>
          </a:p>
          <a:p>
            <a:pPr algn="just"/>
            <a:r>
              <a:rPr lang="pt-BR" sz="4400" b="1" dirty="0">
                <a:solidFill>
                  <a:srgbClr val="FF0000"/>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pPr algn="just"/>
            <a:r>
              <a:rPr lang="pt-BR" sz="4400" b="1" dirty="0">
                <a:solidFill>
                  <a:srgbClr val="FF0000"/>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1978710" y="6054374"/>
            <a:ext cx="10090604" cy="3293209"/>
          </a:xfrm>
          <a:prstGeom prst="rect">
            <a:avLst/>
          </a:prstGeom>
        </p:spPr>
        <p:txBody>
          <a:bodyPr wrap="square">
            <a:spAutoFit/>
          </a:bodyPr>
          <a:lstStyle/>
          <a:p>
            <a:pPr algn="just">
              <a:buSzPct val="25000"/>
            </a:pPr>
            <a:r>
              <a:rPr lang="pt-BR" sz="4800" b="1" dirty="0">
                <a:solidFill>
                  <a:schemeClr val="dk1"/>
                </a:solidFill>
              </a:rPr>
              <a:t>Asserções de </a:t>
            </a:r>
            <a:r>
              <a:rPr lang="pt-BR" sz="4800" b="1" dirty="0" smtClean="0">
                <a:solidFill>
                  <a:schemeClr val="dk1"/>
                </a:solidFill>
              </a:rPr>
              <a:t>valor: </a:t>
            </a:r>
            <a:r>
              <a:rPr lang="pt-BR" sz="4000" b="1" dirty="0">
                <a:solidFill>
                  <a:schemeClr val="dk1"/>
                </a:solidFill>
              </a:rPr>
              <a:t> </a:t>
            </a:r>
            <a:endParaRPr lang="pt-BR" sz="4000" b="1" dirty="0" smtClean="0">
              <a:solidFill>
                <a:schemeClr val="dk1"/>
              </a:solidFill>
            </a:endParaRPr>
          </a:p>
          <a:p>
            <a:pPr algn="just">
              <a:buSzPct val="25000"/>
            </a:pPr>
            <a:r>
              <a:rPr lang="pt-BR" sz="4000" dirty="0" smtClean="0">
                <a:solidFill>
                  <a:schemeClr val="dk1"/>
                </a:solidFill>
              </a:rPr>
              <a:t>Foi </a:t>
            </a:r>
            <a:r>
              <a:rPr lang="pt-BR" sz="4000" dirty="0">
                <a:solidFill>
                  <a:schemeClr val="dk1"/>
                </a:solidFill>
              </a:rPr>
              <a:t>consenso que os desafios são grandes na preparação para o Enem, pois requer dedicação e resiliência.</a:t>
            </a:r>
          </a:p>
          <a:p>
            <a:pPr lvl="0" algn="just">
              <a:buSzPct val="25000"/>
            </a:pPr>
            <a:endParaRPr lang="pt-BR" sz="4000" dirty="0">
              <a:solidFill>
                <a:schemeClr val="dk1"/>
              </a:solidFill>
            </a:endParaRPr>
          </a:p>
        </p:txBody>
      </p:sp>
      <p:sp>
        <p:nvSpPr>
          <p:cNvPr id="9" name="Retângulo 8"/>
          <p:cNvSpPr/>
          <p:nvPr/>
        </p:nvSpPr>
        <p:spPr>
          <a:xfrm>
            <a:off x="21455742" y="8735664"/>
            <a:ext cx="10711544" cy="2677656"/>
          </a:xfrm>
          <a:prstGeom prst="rect">
            <a:avLst/>
          </a:prstGeom>
        </p:spPr>
        <p:txBody>
          <a:bodyPr wrap="square">
            <a:spAutoFit/>
          </a:bodyPr>
          <a:lstStyle/>
          <a:p>
            <a:pPr lvl="0" indent="-177800" algn="just">
              <a:buClr>
                <a:schemeClr val="dk1"/>
              </a:buClr>
              <a:buSzPct val="100000"/>
            </a:pPr>
            <a:r>
              <a:rPr lang="pt-BR" sz="4800" b="1" dirty="0">
                <a:solidFill>
                  <a:schemeClr val="dk1"/>
                </a:solidFill>
              </a:rPr>
              <a:t>Asserções de </a:t>
            </a:r>
            <a:r>
              <a:rPr lang="pt-BR" sz="4800" b="1" dirty="0" smtClean="0">
                <a:solidFill>
                  <a:schemeClr val="dk1"/>
                </a:solidFill>
              </a:rPr>
              <a:t>conhecimento:</a:t>
            </a:r>
            <a:endParaRPr lang="pt-BR" sz="4800" b="1" dirty="0">
              <a:solidFill>
                <a:schemeClr val="dk1"/>
              </a:solidFill>
            </a:endParaRPr>
          </a:p>
          <a:p>
            <a:pPr lvl="0" algn="just">
              <a:buClr>
                <a:schemeClr val="dk1"/>
              </a:buClr>
              <a:buSzPct val="100000"/>
            </a:pPr>
            <a:r>
              <a:rPr lang="pt-BR" sz="4000" dirty="0" smtClean="0"/>
              <a:t>A </a:t>
            </a:r>
            <a:r>
              <a:rPr lang="pt-BR" sz="4000" dirty="0" smtClean="0">
                <a:solidFill>
                  <a:srgbClr val="FF0000"/>
                </a:solidFill>
              </a:rPr>
              <a:t> letra </a:t>
            </a:r>
            <a:r>
              <a:rPr lang="pt-BR" sz="4000" dirty="0">
                <a:solidFill>
                  <a:srgbClr val="FF0000"/>
                </a:solidFill>
              </a:rPr>
              <a:t>c. </a:t>
            </a:r>
            <a:r>
              <a:rPr lang="pt-BR" sz="4000" dirty="0">
                <a:solidFill>
                  <a:schemeClr val="tx1"/>
                </a:solidFill>
              </a:rPr>
              <a:t>A radiação eletromagnética emitida por uma pessoa está na faixa do infravermelho.  </a:t>
            </a:r>
            <a:endParaRPr lang="pt-BR" sz="4000" dirty="0">
              <a:solidFill>
                <a:schemeClr val="tx1"/>
              </a:solidFill>
            </a:endParaRPr>
          </a:p>
        </p:txBody>
      </p:sp>
      <p:sp>
        <p:nvSpPr>
          <p:cNvPr id="10" name="Retângulo 9"/>
          <p:cNvSpPr/>
          <p:nvPr/>
        </p:nvSpPr>
        <p:spPr>
          <a:xfrm>
            <a:off x="20185517" y="17380057"/>
            <a:ext cx="10871427" cy="3293209"/>
          </a:xfrm>
          <a:prstGeom prst="rect">
            <a:avLst/>
          </a:prstGeom>
        </p:spPr>
        <p:txBody>
          <a:bodyPr wrap="square">
            <a:spAutoFit/>
          </a:bodyPr>
          <a:lstStyle/>
          <a:p>
            <a:pPr lvl="0" indent="-177800" algn="just">
              <a:buClr>
                <a:schemeClr val="dk1"/>
              </a:buClr>
              <a:buSzPct val="100000"/>
            </a:pPr>
            <a:r>
              <a:rPr lang="pt-BR" sz="4800" b="1" dirty="0">
                <a:solidFill>
                  <a:schemeClr val="dk1"/>
                </a:solidFill>
              </a:rPr>
              <a:t>Interpretações: </a:t>
            </a:r>
          </a:p>
          <a:p>
            <a:pPr algn="just" fontAlgn="base"/>
            <a:r>
              <a:rPr lang="pt-BR" sz="4000" dirty="0">
                <a:solidFill>
                  <a:schemeClr val="dk1"/>
                </a:solidFill>
              </a:rPr>
              <a:t>a) </a:t>
            </a:r>
            <a:r>
              <a:rPr lang="pt-BR" sz="4000" b="1" dirty="0" smtClean="0">
                <a:solidFill>
                  <a:srgbClr val="FF0000"/>
                </a:solidFill>
              </a:rPr>
              <a:t>Errada, </a:t>
            </a:r>
            <a:r>
              <a:rPr lang="pt-BR" sz="4000" b="1" dirty="0" smtClean="0">
                <a:solidFill>
                  <a:schemeClr val="tx1">
                    <a:lumMod val="85000"/>
                    <a:lumOff val="15000"/>
                  </a:schemeClr>
                </a:solidFill>
              </a:rPr>
              <a:t>na temperatura normal do cotidiano, o corpo humano é emissor de calor e apenas reflete a faixa referente á luz visível.</a:t>
            </a:r>
            <a:endParaRPr lang="pt-BR" sz="4000" dirty="0"/>
          </a:p>
        </p:txBody>
      </p:sp>
      <p:sp>
        <p:nvSpPr>
          <p:cNvPr id="12" name="Retângulo 11"/>
          <p:cNvSpPr/>
          <p:nvPr/>
        </p:nvSpPr>
        <p:spPr>
          <a:xfrm>
            <a:off x="18360121" y="28387234"/>
            <a:ext cx="13124767" cy="2062103"/>
          </a:xfrm>
          <a:prstGeom prst="rect">
            <a:avLst/>
          </a:prstGeom>
        </p:spPr>
        <p:txBody>
          <a:bodyPr wrap="square">
            <a:spAutoFit/>
          </a:bodyPr>
          <a:lstStyle/>
          <a:p>
            <a:pPr lvl="0" algn="just">
              <a:buSzPct val="25000"/>
            </a:pPr>
            <a:r>
              <a:rPr lang="pt-BR" sz="4800" b="1" dirty="0">
                <a:solidFill>
                  <a:schemeClr val="dk1"/>
                </a:solidFill>
              </a:rPr>
              <a:t>Registros / Dados:</a:t>
            </a:r>
            <a:r>
              <a:rPr lang="pt-BR" sz="4000" b="1" dirty="0">
                <a:solidFill>
                  <a:schemeClr val="dk1"/>
                </a:solidFill>
              </a:rPr>
              <a:t> </a:t>
            </a:r>
            <a:r>
              <a:rPr lang="pt-BR" sz="4000" b="1" dirty="0">
                <a:solidFill>
                  <a:srgbClr val="FF0000"/>
                </a:solidFill>
              </a:rPr>
              <a:t>Opções</a:t>
            </a:r>
            <a:r>
              <a:rPr lang="pt-BR" sz="4000" b="1" dirty="0" smtClean="0">
                <a:solidFill>
                  <a:srgbClr val="FF0000"/>
                </a:solidFill>
              </a:rPr>
              <a:t>:</a:t>
            </a:r>
          </a:p>
          <a:p>
            <a:pPr lvl="0" algn="just">
              <a:buSzPct val="25000"/>
            </a:pPr>
            <a:r>
              <a:rPr lang="pt-BR" sz="4000" dirty="0">
                <a:solidFill>
                  <a:schemeClr val="dk1"/>
                </a:solidFill>
              </a:rPr>
              <a:t>A atuação desses movimentos juvenis caracterizava-se:</a:t>
            </a:r>
          </a:p>
          <a:p>
            <a:pPr lvl="0" algn="just">
              <a:buSzPct val="25000"/>
            </a:pPr>
            <a:r>
              <a:rPr lang="pt-BR" sz="4000" dirty="0" smtClean="0">
                <a:solidFill>
                  <a:schemeClr val="dk1"/>
                </a:solidFill>
              </a:rPr>
              <a:t>.</a:t>
            </a:r>
            <a:endParaRPr lang="pt-BR" sz="4000" dirty="0">
              <a:solidFill>
                <a:schemeClr val="dk1"/>
              </a:solidFill>
            </a:endParaRPr>
          </a:p>
        </p:txBody>
      </p:sp>
      <p:sp>
        <p:nvSpPr>
          <p:cNvPr id="13" name="Retângulo 12"/>
          <p:cNvSpPr/>
          <p:nvPr/>
        </p:nvSpPr>
        <p:spPr>
          <a:xfrm>
            <a:off x="23137903" y="5084408"/>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4953779"/>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0" y="5943599"/>
            <a:ext cx="11527972" cy="830997"/>
          </a:xfrm>
          <a:prstGeom prst="rect">
            <a:avLst/>
          </a:prstGeom>
        </p:spPr>
        <p:txBody>
          <a:bodyPr wrap="square">
            <a:spAutoFit/>
          </a:bodyPr>
          <a:lstStyle/>
          <a:p>
            <a:pPr indent="-203200">
              <a:buClr>
                <a:schemeClr val="dk1"/>
              </a:buClr>
              <a:buSzPct val="100000"/>
            </a:pPr>
            <a:r>
              <a:rPr lang="pt-BR" sz="4800" b="1" dirty="0" smtClean="0">
                <a:solidFill>
                  <a:schemeClr val="dk1"/>
                </a:solidFill>
                <a:latin typeface="+mn-lt"/>
                <a:ea typeface="Cambria"/>
                <a:cs typeface="Cambria"/>
                <a:sym typeface="Cambria"/>
              </a:rPr>
              <a:t>Teoria: </a:t>
            </a:r>
            <a:r>
              <a:rPr lang="pt-BR" sz="4800" dirty="0" smtClean="0">
                <a:solidFill>
                  <a:schemeClr val="dk1"/>
                </a:solidFill>
                <a:latin typeface="+mn-lt"/>
                <a:ea typeface="Cambria"/>
                <a:cs typeface="Cambria"/>
                <a:sym typeface="Cambria"/>
              </a:rPr>
              <a:t>eletromagnetismo/ondulatória</a:t>
            </a:r>
            <a:r>
              <a:rPr lang="pt-BR" sz="4800" dirty="0" smtClean="0">
                <a:solidFill>
                  <a:schemeClr val="dk1"/>
                </a:solidFill>
                <a:latin typeface="+mn-lt"/>
                <a:ea typeface="Cambria"/>
                <a:cs typeface="Cambria"/>
                <a:sym typeface="Cambria"/>
              </a:rPr>
              <a:t> </a:t>
            </a:r>
            <a:endParaRPr lang="pt-BR" sz="4000" dirty="0">
              <a:latin typeface="+mn-lt"/>
            </a:endParaRPr>
          </a:p>
        </p:txBody>
      </p:sp>
      <p:sp>
        <p:nvSpPr>
          <p:cNvPr id="16" name="Retângulo 15"/>
          <p:cNvSpPr/>
          <p:nvPr/>
        </p:nvSpPr>
        <p:spPr>
          <a:xfrm>
            <a:off x="0" y="6727371"/>
            <a:ext cx="12083144" cy="830997"/>
          </a:xfrm>
          <a:prstGeom prst="rect">
            <a:avLst/>
          </a:prstGeom>
        </p:spPr>
        <p:txBody>
          <a:bodyPr wrap="square">
            <a:spAutoFit/>
          </a:bodyPr>
          <a:lstStyle/>
          <a:p>
            <a:r>
              <a:rPr lang="pt-BR" sz="4800" b="1" dirty="0" smtClean="0">
                <a:solidFill>
                  <a:schemeClr val="dk1"/>
                </a:solidFill>
              </a:rPr>
              <a:t>Princípios/necessidade didática:</a:t>
            </a:r>
            <a:endParaRPr lang="pt-BR" sz="4000" dirty="0">
              <a:solidFill>
                <a:srgbClr val="FF0000"/>
              </a:solidFill>
              <a:sym typeface="Wingdings" panose="05000000000000000000" pitchFamily="2" charset="2"/>
            </a:endParaRPr>
          </a:p>
        </p:txBody>
      </p:sp>
      <p:sp>
        <p:nvSpPr>
          <p:cNvPr id="17" name="Retângulo 16"/>
          <p:cNvSpPr/>
          <p:nvPr/>
        </p:nvSpPr>
        <p:spPr>
          <a:xfrm>
            <a:off x="12932229" y="6772830"/>
            <a:ext cx="7521455" cy="3046988"/>
          </a:xfrm>
          <a:prstGeom prst="rect">
            <a:avLst/>
          </a:prstGeom>
        </p:spPr>
        <p:txBody>
          <a:bodyPr wrap="square">
            <a:spAutoFit/>
          </a:bodyPr>
          <a:lstStyle/>
          <a:p>
            <a:pPr algn="ctr">
              <a:buSzPct val="25000"/>
            </a:pPr>
            <a:r>
              <a:rPr lang="pt-BR" sz="4800" b="1" dirty="0">
                <a:solidFill>
                  <a:schemeClr val="dk1"/>
                </a:solidFill>
              </a:rPr>
              <a:t>Questão básica </a:t>
            </a:r>
            <a:endParaRPr lang="pt-BR" sz="4800" b="1" dirty="0" smtClean="0">
              <a:solidFill>
                <a:schemeClr val="dk1"/>
              </a:solidFill>
            </a:endParaRPr>
          </a:p>
          <a:p>
            <a:pPr algn="ctr">
              <a:buSzPct val="25000"/>
            </a:pPr>
            <a:r>
              <a:rPr lang="pt-BR" sz="4800" dirty="0" smtClean="0"/>
              <a:t>A radiação captada por esse detector encontra-se na região de </a:t>
            </a:r>
            <a:r>
              <a:rPr lang="pt-BR" sz="4800" dirty="0" smtClean="0"/>
              <a:t>frequência?</a:t>
            </a:r>
            <a:endParaRPr lang="pt-BR" sz="4800" dirty="0" smtClean="0"/>
          </a:p>
        </p:txBody>
      </p:sp>
      <p:sp>
        <p:nvSpPr>
          <p:cNvPr id="18" name="Retângulo 17"/>
          <p:cNvSpPr/>
          <p:nvPr/>
        </p:nvSpPr>
        <p:spPr>
          <a:xfrm>
            <a:off x="0" y="13244583"/>
            <a:ext cx="12833802" cy="1569660"/>
          </a:xfrm>
          <a:prstGeom prst="rect">
            <a:avLst/>
          </a:prstGeom>
        </p:spPr>
        <p:txBody>
          <a:bodyPr wrap="square">
            <a:spAutoFit/>
          </a:bodyPr>
          <a:lstStyle/>
          <a:p>
            <a:pPr lvl="0" indent="-177800" algn="just">
              <a:buClr>
                <a:schemeClr val="dk1"/>
              </a:buClr>
              <a:buSzPct val="100000"/>
            </a:pPr>
            <a:r>
              <a:rPr lang="pt-BR" sz="4800" b="1" dirty="0">
                <a:solidFill>
                  <a:schemeClr val="dk1"/>
                </a:solidFill>
              </a:rPr>
              <a:t>Conceitos</a:t>
            </a:r>
            <a:r>
              <a:rPr lang="pt-BR" sz="4800" b="1" dirty="0" smtClean="0">
                <a:solidFill>
                  <a:schemeClr val="dk1"/>
                </a:solidFill>
              </a:rPr>
              <a:t>:</a:t>
            </a:r>
          </a:p>
          <a:p>
            <a:pPr lvl="0" indent="-177800" algn="just">
              <a:buClr>
                <a:schemeClr val="dk1"/>
              </a:buClr>
              <a:buSzPct val="100000"/>
            </a:pPr>
            <a:r>
              <a:rPr lang="pt-BR" sz="4800" dirty="0" smtClean="0">
                <a:solidFill>
                  <a:schemeClr val="dk1"/>
                </a:solidFill>
              </a:rPr>
              <a:t>Radiação, ondas, frequência</a:t>
            </a:r>
            <a:r>
              <a:rPr lang="pt-BR" sz="4800" dirty="0" smtClean="0">
                <a:solidFill>
                  <a:schemeClr val="dk1"/>
                </a:solidFill>
              </a:rPr>
              <a:t> </a:t>
            </a:r>
            <a:endParaRPr lang="pt-BR" sz="4000" dirty="0" smtClean="0">
              <a:solidFill>
                <a:srgbClr val="FF0000"/>
              </a:solidFill>
            </a:endParaRPr>
          </a:p>
        </p:txBody>
      </p:sp>
      <p:sp>
        <p:nvSpPr>
          <p:cNvPr id="20" name="Retângulo 19"/>
          <p:cNvSpPr/>
          <p:nvPr/>
        </p:nvSpPr>
        <p:spPr>
          <a:xfrm>
            <a:off x="0" y="31353904"/>
            <a:ext cx="15217774" cy="5016758"/>
          </a:xfrm>
          <a:prstGeom prst="rect">
            <a:avLst/>
          </a:prstGeom>
        </p:spPr>
        <p:txBody>
          <a:bodyPr wrap="square">
            <a:spAutoFit/>
          </a:bodyPr>
          <a:lstStyle/>
          <a:p>
            <a:pPr algn="just" fontAlgn="base"/>
            <a:r>
              <a:rPr lang="pt-BR" sz="4000" b="1" dirty="0" smtClean="0">
                <a:solidFill>
                  <a:schemeClr val="accent2"/>
                </a:solidFill>
                <a:latin typeface="+mj-lt"/>
              </a:rPr>
              <a:t>Competência</a:t>
            </a:r>
            <a:r>
              <a:rPr lang="pt-BR" sz="4000" dirty="0" smtClean="0">
                <a:solidFill>
                  <a:schemeClr val="accent2"/>
                </a:solidFill>
                <a:latin typeface="+mj-lt"/>
              </a:rPr>
              <a:t> </a:t>
            </a:r>
            <a:r>
              <a:rPr lang="pt-BR" sz="4000" b="1" dirty="0" smtClean="0">
                <a:solidFill>
                  <a:srgbClr val="FF0000"/>
                </a:solidFill>
                <a:latin typeface="+mj-lt"/>
              </a:rPr>
              <a:t>de ÁREA 6- </a:t>
            </a:r>
            <a:r>
              <a:rPr lang="pt-BR" sz="4000" b="1" dirty="0" smtClean="0">
                <a:solidFill>
                  <a:schemeClr val="tx1">
                    <a:lumMod val="85000"/>
                    <a:lumOff val="15000"/>
                  </a:schemeClr>
                </a:solidFill>
                <a:latin typeface="+mj-lt"/>
              </a:rPr>
              <a:t> apropriar-se de conhecimentos da física para, em situação problema, interpretar, avaliar ou planejar intervenções científico-tecnológicas.</a:t>
            </a:r>
            <a:endParaRPr lang="pt-BR" sz="4000" dirty="0" smtClean="0"/>
          </a:p>
          <a:p>
            <a:pPr algn="just" fontAlgn="base"/>
            <a:endParaRPr lang="pt-BR" sz="4000" dirty="0" smtClean="0"/>
          </a:p>
          <a:p>
            <a:pPr algn="just" fontAlgn="base"/>
            <a:r>
              <a:rPr lang="pt-BR" sz="4000" b="1" dirty="0" smtClean="0">
                <a:solidFill>
                  <a:schemeClr val="accent2"/>
                </a:solidFill>
                <a:latin typeface="+mj-lt"/>
              </a:rPr>
              <a:t>Habilidade</a:t>
            </a:r>
            <a:r>
              <a:rPr lang="pt-BR" sz="4000" dirty="0" smtClean="0">
                <a:solidFill>
                  <a:srgbClr val="333333"/>
                </a:solidFill>
                <a:latin typeface="+mj-lt"/>
              </a:rPr>
              <a:t> </a:t>
            </a:r>
            <a:r>
              <a:rPr lang="pt-BR" sz="4000" b="1" dirty="0" smtClean="0">
                <a:solidFill>
                  <a:srgbClr val="FF0000"/>
                </a:solidFill>
                <a:latin typeface="+mj-lt"/>
              </a:rPr>
              <a:t>H22- </a:t>
            </a:r>
            <a:r>
              <a:rPr lang="pt-BR" sz="4000" b="1" dirty="0" smtClean="0">
                <a:solidFill>
                  <a:schemeClr val="tx1">
                    <a:lumMod val="85000"/>
                    <a:lumOff val="15000"/>
                  </a:schemeClr>
                </a:solidFill>
                <a:latin typeface="+mj-lt"/>
              </a:rPr>
              <a:t> compreender fenômenos decorrentes da interação entre a radiação e a matéria em suas manifestações em processos naturais ou tecnológicos, ou em suas implicações biológicas, sociais, econômicas ou ambientais.</a:t>
            </a:r>
            <a:endParaRPr lang="pt-BR" sz="4000" dirty="0">
              <a:solidFill>
                <a:srgbClr val="333333"/>
              </a:solidFill>
              <a:latin typeface="+mj-lt"/>
            </a:endParaRPr>
          </a:p>
        </p:txBody>
      </p:sp>
      <p:sp>
        <p:nvSpPr>
          <p:cNvPr id="21" name="Retângulo 20"/>
          <p:cNvSpPr/>
          <p:nvPr/>
        </p:nvSpPr>
        <p:spPr>
          <a:xfrm>
            <a:off x="460602" y="36073616"/>
            <a:ext cx="31938686" cy="1446550"/>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rgbClr val="FF0000"/>
                </a:solidFill>
              </a:rPr>
              <a:t>ENEM</a:t>
            </a:r>
            <a:r>
              <a:rPr lang="pt-BR" sz="4000" b="1" dirty="0">
                <a:solidFill>
                  <a:srgbClr val="FF0000"/>
                </a:solidFill>
              </a:rPr>
              <a:t>: </a:t>
            </a:r>
            <a:r>
              <a:rPr lang="pt-BR" sz="4000" dirty="0" smtClean="0">
                <a:solidFill>
                  <a:schemeClr val="dk1"/>
                </a:solidFill>
              </a:rPr>
              <a:t>2014 </a:t>
            </a:r>
            <a:r>
              <a:rPr lang="pt-BR" sz="4000" dirty="0">
                <a:solidFill>
                  <a:schemeClr val="dk1"/>
                </a:solidFill>
              </a:rPr>
              <a:t>| </a:t>
            </a:r>
            <a:r>
              <a:rPr lang="pt-BR" sz="4000" b="1" dirty="0">
                <a:solidFill>
                  <a:srgbClr val="FF0000"/>
                </a:solidFill>
              </a:rPr>
              <a:t>Questão:</a:t>
            </a:r>
            <a:r>
              <a:rPr lang="pt-BR" sz="4000" dirty="0">
                <a:solidFill>
                  <a:srgbClr val="FF0000"/>
                </a:solidFill>
              </a:rPr>
              <a:t> </a:t>
            </a:r>
            <a:r>
              <a:rPr lang="pt-BR" sz="4000" dirty="0" smtClean="0">
                <a:solidFill>
                  <a:schemeClr val="dk1"/>
                </a:solidFill>
              </a:rPr>
              <a:t>52, </a:t>
            </a:r>
            <a:r>
              <a:rPr lang="pt-BR" sz="4000" dirty="0">
                <a:solidFill>
                  <a:schemeClr val="dk1"/>
                </a:solidFill>
              </a:rPr>
              <a:t>caderno branco</a:t>
            </a:r>
            <a:r>
              <a:rPr lang="pt-BR" sz="4000" dirty="0" smtClean="0">
                <a:solidFill>
                  <a:schemeClr val="dk1"/>
                </a:solidFill>
              </a:rPr>
              <a:t>| </a:t>
            </a:r>
            <a:endParaRPr lang="pt-BR" sz="4000" dirty="0">
              <a:solidFill>
                <a:schemeClr val="dk1"/>
              </a:solidFill>
            </a:endParaRPr>
          </a:p>
        </p:txBody>
      </p:sp>
      <p:sp>
        <p:nvSpPr>
          <p:cNvPr id="22" name="Retângulo 21"/>
          <p:cNvSpPr/>
          <p:nvPr/>
        </p:nvSpPr>
        <p:spPr>
          <a:xfrm>
            <a:off x="19627917" y="20747807"/>
            <a:ext cx="13372985" cy="1323439"/>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b</a:t>
            </a:r>
            <a:r>
              <a:rPr lang="pt-BR" sz="4000" dirty="0" smtClean="0">
                <a:solidFill>
                  <a:srgbClr val="333333"/>
                </a:solidFill>
                <a:latin typeface="Arial" panose="020B0604020202020204" pitchFamily="34" charset="0"/>
                <a:cs typeface="Arial" panose="020B0604020202020204" pitchFamily="34" charset="0"/>
              </a:rPr>
              <a:t>) </a:t>
            </a:r>
            <a:r>
              <a:rPr lang="pt-BR" sz="4000" dirty="0" smtClean="0">
                <a:solidFill>
                  <a:srgbClr val="FF0000"/>
                </a:solidFill>
                <a:latin typeface="Arial" panose="020B0604020202020204" pitchFamily="34" charset="0"/>
                <a:cs typeface="Arial" panose="020B0604020202020204" pitchFamily="34" charset="0"/>
              </a:rPr>
              <a:t>Errada,</a:t>
            </a:r>
            <a:r>
              <a:rPr lang="pt-BR" sz="4000" dirty="0" smtClean="0">
                <a:solidFill>
                  <a:schemeClr val="tx1">
                    <a:lumMod val="85000"/>
                    <a:lumOff val="15000"/>
                  </a:schemeClr>
                </a:solidFill>
                <a:latin typeface="Arial" panose="020B0604020202020204" pitchFamily="34" charset="0"/>
                <a:cs typeface="Arial" panose="020B0604020202020204" pitchFamily="34" charset="0"/>
              </a:rPr>
              <a:t> a radiação emitida pelo corpo  humano é irrelevante na faixa do ultravioleta.</a:t>
            </a:r>
            <a:endParaRPr lang="pt-BR" sz="4000" dirty="0"/>
          </a:p>
        </p:txBody>
      </p:sp>
      <p:sp>
        <p:nvSpPr>
          <p:cNvPr id="26" name="Retângulo 25"/>
          <p:cNvSpPr/>
          <p:nvPr/>
        </p:nvSpPr>
        <p:spPr>
          <a:xfrm>
            <a:off x="19096425" y="22397850"/>
            <a:ext cx="12013803" cy="1323439"/>
          </a:xfrm>
          <a:prstGeom prst="rect">
            <a:avLst/>
          </a:prstGeom>
        </p:spPr>
        <p:txBody>
          <a:bodyPr wrap="square">
            <a:spAutoFit/>
          </a:bodyPr>
          <a:lstStyle/>
          <a:p>
            <a:pPr fontAlgn="base"/>
            <a:r>
              <a:rPr lang="pt-BR" sz="4000" dirty="0" smtClean="0">
                <a:solidFill>
                  <a:srgbClr val="333333"/>
                </a:solidFill>
                <a:latin typeface="Arial" panose="020B0604020202020204" pitchFamily="34" charset="0"/>
                <a:cs typeface="Arial" panose="020B0604020202020204" pitchFamily="34" charset="0"/>
              </a:rPr>
              <a:t>d) </a:t>
            </a:r>
            <a:r>
              <a:rPr lang="pt-BR" sz="4000" b="1" dirty="0" smtClean="0">
                <a:solidFill>
                  <a:srgbClr val="FF0000"/>
                </a:solidFill>
                <a:latin typeface="Arial" panose="020B0604020202020204" pitchFamily="34" charset="0"/>
                <a:cs typeface="Arial" panose="020B0604020202020204" pitchFamily="34" charset="0"/>
              </a:rPr>
              <a:t>Errada, </a:t>
            </a:r>
            <a:r>
              <a:rPr lang="pt-BR" sz="4000" dirty="0" smtClean="0">
                <a:solidFill>
                  <a:schemeClr val="dk1"/>
                </a:solidFill>
              </a:rPr>
              <a:t> o corpo humano não é emissor de radiação nessa faixa de </a:t>
            </a:r>
            <a:r>
              <a:rPr lang="pt-BR" sz="4000" dirty="0" err="1" smtClean="0">
                <a:solidFill>
                  <a:schemeClr val="dk1"/>
                </a:solidFill>
              </a:rPr>
              <a:t>frequencia</a:t>
            </a:r>
            <a:r>
              <a:rPr lang="pt-BR" sz="4000" dirty="0" smtClean="0">
                <a:solidFill>
                  <a:schemeClr val="dk1"/>
                </a:solidFill>
              </a:rPr>
              <a:t>.</a:t>
            </a:r>
            <a:r>
              <a:rPr lang="pt-BR" sz="4000" dirty="0" smtClean="0">
                <a:solidFill>
                  <a:srgbClr val="FF0000"/>
                </a:solidFill>
                <a:latin typeface="Arial" panose="020B0604020202020204" pitchFamily="34" charset="0"/>
                <a:cs typeface="Arial" panose="020B0604020202020204" pitchFamily="34" charset="0"/>
              </a:rPr>
              <a:t> </a:t>
            </a:r>
            <a:endParaRPr lang="pt-BR" dirty="0">
              <a:solidFill>
                <a:srgbClr val="333333"/>
              </a:solidFill>
              <a:latin typeface="Open Sans"/>
            </a:endParaRPr>
          </a:p>
        </p:txBody>
      </p:sp>
      <p:sp>
        <p:nvSpPr>
          <p:cNvPr id="29" name="Retângulo 28"/>
          <p:cNvSpPr/>
          <p:nvPr/>
        </p:nvSpPr>
        <p:spPr>
          <a:xfrm>
            <a:off x="19042518" y="24989796"/>
            <a:ext cx="12308340" cy="1323439"/>
          </a:xfrm>
          <a:prstGeom prst="rect">
            <a:avLst/>
          </a:prstGeom>
        </p:spPr>
        <p:txBody>
          <a:bodyPr wrap="square">
            <a:spAutoFit/>
          </a:bodyPr>
          <a:lstStyle/>
          <a:p>
            <a:r>
              <a:rPr lang="pt-BR" sz="4000" dirty="0" smtClean="0">
                <a:solidFill>
                  <a:srgbClr val="333333"/>
                </a:solidFill>
                <a:latin typeface="Arial" panose="020B0604020202020204" pitchFamily="34" charset="0"/>
                <a:cs typeface="Arial" panose="020B0604020202020204" pitchFamily="34" charset="0"/>
              </a:rPr>
              <a:t>e) </a:t>
            </a:r>
            <a:r>
              <a:rPr lang="pt-BR" sz="4000" b="1" dirty="0">
                <a:solidFill>
                  <a:srgbClr val="FF0000"/>
                </a:solidFill>
                <a:latin typeface="Arial" panose="020B0604020202020204" pitchFamily="34" charset="0"/>
                <a:cs typeface="Arial" panose="020B0604020202020204" pitchFamily="34" charset="0"/>
              </a:rPr>
              <a:t>Errada, </a:t>
            </a:r>
            <a:r>
              <a:rPr lang="pt-BR" sz="4000" dirty="0" smtClean="0">
                <a:solidFill>
                  <a:schemeClr val="tx1"/>
                </a:solidFill>
                <a:latin typeface="Arial" panose="020B0604020202020204" pitchFamily="34" charset="0"/>
                <a:cs typeface="Arial" panose="020B0604020202020204" pitchFamily="34" charset="0"/>
              </a:rPr>
              <a:t>o corpo humano não é emissor de radiação nessa faixa de </a:t>
            </a:r>
            <a:r>
              <a:rPr lang="pt-BR" sz="4000" dirty="0" err="1" smtClean="0">
                <a:solidFill>
                  <a:schemeClr val="tx1"/>
                </a:solidFill>
                <a:latin typeface="Arial" panose="020B0604020202020204" pitchFamily="34" charset="0"/>
                <a:cs typeface="Arial" panose="020B0604020202020204" pitchFamily="34" charset="0"/>
              </a:rPr>
              <a:t>frequencia</a:t>
            </a:r>
            <a:r>
              <a:rPr lang="pt-BR" sz="4000" dirty="0" smtClean="0">
                <a:solidFill>
                  <a:schemeClr val="tx1"/>
                </a:solidFill>
                <a:latin typeface="Arial" panose="020B0604020202020204" pitchFamily="34" charset="0"/>
                <a:cs typeface="Arial" panose="020B0604020202020204" pitchFamily="34" charset="0"/>
              </a:rPr>
              <a:t>.</a:t>
            </a:r>
            <a:endParaRPr lang="pt-BR" sz="4000" dirty="0"/>
          </a:p>
        </p:txBody>
      </p:sp>
      <p:sp>
        <p:nvSpPr>
          <p:cNvPr id="34" name="Retângulo 33"/>
          <p:cNvSpPr/>
          <p:nvPr/>
        </p:nvSpPr>
        <p:spPr>
          <a:xfrm>
            <a:off x="18322441" y="30347287"/>
            <a:ext cx="14076847" cy="7478970"/>
          </a:xfrm>
          <a:prstGeom prst="rect">
            <a:avLst/>
          </a:prstGeom>
        </p:spPr>
        <p:txBody>
          <a:bodyPr wrap="square">
            <a:spAutoFit/>
          </a:bodyPr>
          <a:lstStyle/>
          <a:p>
            <a:r>
              <a:rPr lang="pt-BR" sz="4000" dirty="0" smtClean="0"/>
              <a:t>a) da luz visível. </a:t>
            </a:r>
            <a:br>
              <a:rPr lang="pt-BR" sz="4000" dirty="0" smtClean="0"/>
            </a:br>
            <a:r>
              <a:rPr lang="pt-BR" sz="4000" dirty="0" smtClean="0"/>
              <a:t/>
            </a:r>
            <a:br>
              <a:rPr lang="pt-BR" sz="4000" dirty="0" smtClean="0"/>
            </a:br>
            <a:r>
              <a:rPr lang="pt-BR" sz="4000" dirty="0" smtClean="0"/>
              <a:t>b) do ultravioleta. </a:t>
            </a:r>
            <a:br>
              <a:rPr lang="pt-BR" sz="4000" dirty="0" smtClean="0"/>
            </a:br>
            <a:r>
              <a:rPr lang="pt-BR" sz="4000" dirty="0" smtClean="0"/>
              <a:t/>
            </a:r>
            <a:br>
              <a:rPr lang="pt-BR" sz="4000" dirty="0" smtClean="0"/>
            </a:br>
            <a:r>
              <a:rPr lang="pt-BR" sz="4000" dirty="0" smtClean="0"/>
              <a:t>c) do infravermelho. </a:t>
            </a:r>
            <a:br>
              <a:rPr lang="pt-BR" sz="4000" dirty="0" smtClean="0"/>
            </a:br>
            <a:r>
              <a:rPr lang="pt-BR" sz="4000" dirty="0" smtClean="0"/>
              <a:t/>
            </a:r>
            <a:br>
              <a:rPr lang="pt-BR" sz="4000" dirty="0" smtClean="0"/>
            </a:br>
            <a:r>
              <a:rPr lang="pt-BR" sz="4000" dirty="0" smtClean="0"/>
              <a:t>d) das micro-ondas. </a:t>
            </a:r>
            <a:br>
              <a:rPr lang="pt-BR" sz="4000" dirty="0" smtClean="0"/>
            </a:br>
            <a:r>
              <a:rPr lang="pt-BR" sz="4000" dirty="0" smtClean="0"/>
              <a:t/>
            </a:r>
            <a:br>
              <a:rPr lang="pt-BR" sz="4000" dirty="0" smtClean="0"/>
            </a:br>
            <a:r>
              <a:rPr lang="pt-BR" sz="4000" dirty="0" smtClean="0"/>
              <a:t>e) das ondas longas de rádio. </a:t>
            </a:r>
            <a:br>
              <a:rPr lang="pt-BR" sz="4000" dirty="0" smtClean="0"/>
            </a:br>
            <a:endParaRPr lang="pt-BR" sz="4000" dirty="0" smtClean="0"/>
          </a:p>
          <a:p>
            <a:r>
              <a:rPr lang="pt-BR" sz="4000" dirty="0" smtClean="0"/>
              <a:t/>
            </a:r>
            <a:br>
              <a:rPr lang="pt-BR" sz="4000" dirty="0" smtClean="0"/>
            </a:br>
            <a:endParaRPr lang="pt-BR" sz="4000" dirty="0">
              <a:solidFill>
                <a:schemeClr val="dk1"/>
              </a:solidFill>
            </a:endParaRPr>
          </a:p>
        </p:txBody>
      </p:sp>
      <p:sp>
        <p:nvSpPr>
          <p:cNvPr id="35" name="Retângulo 34"/>
          <p:cNvSpPr/>
          <p:nvPr/>
        </p:nvSpPr>
        <p:spPr>
          <a:xfrm>
            <a:off x="359229" y="37591118"/>
            <a:ext cx="31742742" cy="1938992"/>
          </a:xfrm>
          <a:prstGeom prst="rect">
            <a:avLst/>
          </a:prstGeom>
        </p:spPr>
        <p:txBody>
          <a:bodyPr wrap="square">
            <a:spAutoFit/>
          </a:bodyPr>
          <a:lstStyle/>
          <a:p>
            <a:r>
              <a:rPr lang="pt-BR" sz="4000" dirty="0" smtClean="0"/>
              <a:t>Alguns sistemas de segurança incluem detectores de movimento. Nesses sensores, existe uma substância que se polariza na presença de radiação eletromagnética de certa região de frequência,s gerando uma tensão que pode ser amplificada e empregada para efeito de controle. Quando uma pessoa se aproxima do sistema, a radiação emitida por seu corpo é detectada por esse tipo de sensor. </a:t>
            </a:r>
            <a:endParaRPr lang="pt-BR" sz="4000" dirty="0"/>
          </a:p>
        </p:txBody>
      </p:sp>
      <p:sp>
        <p:nvSpPr>
          <p:cNvPr id="37" name="Retângulo 36"/>
          <p:cNvSpPr/>
          <p:nvPr/>
        </p:nvSpPr>
        <p:spPr>
          <a:xfrm>
            <a:off x="0" y="7491288"/>
            <a:ext cx="11430000" cy="3170099"/>
          </a:xfrm>
          <a:prstGeom prst="rect">
            <a:avLst/>
          </a:prstGeom>
        </p:spPr>
        <p:txBody>
          <a:bodyPr wrap="square">
            <a:spAutoFit/>
          </a:bodyPr>
          <a:lstStyle/>
          <a:p>
            <a:r>
              <a:rPr lang="pt-BR" sz="4000" dirty="0" smtClean="0"/>
              <a:t>.conhecimento dos espectros de radiação emitidos pelo corpo humano, ou seja, saber que os seres vivos emitem ondas de calor e que essas ondas de calor e que essas ondas estão na espectral do infravermelho.</a:t>
            </a:r>
            <a:endParaRPr lang="pt-BR" sz="3600" b="1" dirty="0">
              <a:solidFill>
                <a:schemeClr val="dk1"/>
              </a:solidFill>
            </a:endParaRPr>
          </a:p>
        </p:txBody>
      </p:sp>
      <p:sp>
        <p:nvSpPr>
          <p:cNvPr id="8" name="Retângulo 7"/>
          <p:cNvSpPr/>
          <p:nvPr/>
        </p:nvSpPr>
        <p:spPr>
          <a:xfrm>
            <a:off x="0" y="16243402"/>
            <a:ext cx="13095061" cy="1323439"/>
          </a:xfrm>
          <a:prstGeom prst="rect">
            <a:avLst/>
          </a:prstGeom>
        </p:spPr>
        <p:txBody>
          <a:bodyPr wrap="square">
            <a:spAutoFit/>
          </a:bodyPr>
          <a:lstStyle/>
          <a:p>
            <a:pPr lvl="0" indent="-177800" algn="just">
              <a:buClr>
                <a:srgbClr val="000000"/>
              </a:buClr>
              <a:buSzPct val="100000"/>
            </a:pPr>
            <a:r>
              <a:rPr lang="pt-BR" sz="4000" b="1" dirty="0" smtClean="0">
                <a:solidFill>
                  <a:schemeClr val="accent6"/>
                </a:solidFill>
              </a:rPr>
              <a:t>Sentença Descritora: </a:t>
            </a:r>
            <a:endParaRPr lang="pt-BR" sz="4000" b="1" dirty="0">
              <a:solidFill>
                <a:schemeClr val="accent6"/>
              </a:solidFill>
            </a:endParaRPr>
          </a:p>
          <a:p>
            <a:pPr lvl="0" indent="-177800" algn="just">
              <a:buClr>
                <a:srgbClr val="000000"/>
              </a:buClr>
              <a:buSzPct val="100000"/>
            </a:pPr>
            <a:r>
              <a:rPr lang="pt-BR" sz="4000" dirty="0"/>
              <a:t>Identificar </a:t>
            </a:r>
            <a:r>
              <a:rPr lang="pt-BR" sz="4000" dirty="0" smtClean="0"/>
              <a:t>tipos de tecnologia.</a:t>
            </a:r>
            <a:endParaRPr lang="pt-BR" sz="40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540</Words>
  <Application>Microsoft Office PowerPoint</Application>
  <PresentationFormat>Personalizar</PresentationFormat>
  <Paragraphs>53</Paragraphs>
  <Slides>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Tahoma</vt:lpstr>
      <vt:lpstr>Calibri</vt:lpstr>
      <vt:lpstr>Open Sans</vt:lpstr>
      <vt:lpstr>Times New Roman</vt:lpstr>
      <vt:lpstr>Arial</vt:lpstr>
      <vt:lpstr>Wingdings</vt:lpstr>
      <vt:lpstr>Cambria</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lucas xavier</cp:lastModifiedBy>
  <cp:revision>137</cp:revision>
  <dcterms:modified xsi:type="dcterms:W3CDTF">2019-08-08T11:11:44Z</dcterms:modified>
</cp:coreProperties>
</file>