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itchFamily="18" charset="0"/>
      <p:regular r:id="rId4"/>
      <p:bold r:id="rId5"/>
      <p:italic r:id="rId6"/>
      <p:boldItalic r:id="rId7"/>
    </p:embeddedFont>
    <p:embeddedFont>
      <p:font typeface="Tahoma" pitchFamily="34" charset="0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996" y="-7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4259" y="2589213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Vitoria Maciel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3°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Perobas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9683" y="16276083"/>
            <a:ext cx="127031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socioemocionais: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/>
              <a:t>Pensamento criativo e Aprender a aprender (</a:t>
            </a:r>
            <a:r>
              <a:rPr lang="pt-BR" sz="4400" dirty="0"/>
              <a:t>Metacognição</a:t>
            </a:r>
            <a:r>
              <a:rPr lang="pt-BR" sz="4400" dirty="0"/>
              <a:t>).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 (</a:t>
            </a:r>
            <a:r>
              <a:rPr lang="pt-BR" sz="4400" dirty="0"/>
              <a:t>autodeterminação, perseverança,  autoconfiança, </a:t>
            </a:r>
            <a:r>
              <a:rPr lang="pt-BR" sz="4400" dirty="0"/>
              <a:t>autoproposição</a:t>
            </a:r>
            <a:r>
              <a:rPr lang="pt-BR" sz="4400" dirty="0"/>
              <a:t>).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8331" y="26769350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326571" y="21775738"/>
            <a:ext cx="127362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</a:t>
            </a:r>
            <a:r>
              <a:rPr lang="pt-BR" sz="4400" b="1" dirty="0" smtClean="0">
                <a:solidFill>
                  <a:schemeClr val="accent2"/>
                </a:solidFill>
              </a:rPr>
              <a:t>socioemocionais na BNCC</a:t>
            </a:r>
            <a:r>
              <a:rPr lang="pt-BR" sz="4400" b="1" dirty="0">
                <a:solidFill>
                  <a:schemeClr val="accent2"/>
                </a:solidFill>
              </a:rPr>
              <a:t>: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 Valorizar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46053" y="6936117"/>
            <a:ext cx="10090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449363" y="24980289"/>
            <a:ext cx="1136468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</a:t>
            </a:r>
            <a:r>
              <a:rPr lang="pt-BR" sz="4000" dirty="0" smtClean="0">
                <a:solidFill>
                  <a:schemeClr val="dk1"/>
                </a:solidFill>
              </a:rPr>
              <a:t>pois, considera que a fórmula de energia cinética é ec= </a:t>
            </a:r>
            <a:r>
              <a:rPr lang="pt-BR" sz="4000" dirty="0" err="1" smtClean="0">
                <a:solidFill>
                  <a:schemeClr val="dk1"/>
                </a:solidFill>
              </a:rPr>
              <a:t>m.v</a:t>
            </a:r>
            <a:r>
              <a:rPr lang="pt-BR" sz="4000" dirty="0" smtClean="0">
                <a:solidFill>
                  <a:schemeClr val="dk1"/>
                </a:solidFill>
              </a:rPr>
              <a:t>/2, ao invés de m.v2/2</a:t>
            </a:r>
            <a:endParaRPr lang="pt-BR" sz="4000" dirty="0"/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/>
              <a:t> </a:t>
            </a:r>
            <a:r>
              <a:rPr lang="pt-BR" sz="4000" dirty="0" smtClean="0"/>
              <a:t>pois, considera que a fórmula da energia cinética é </a:t>
            </a:r>
            <a:r>
              <a:rPr lang="pt-BR" sz="4000" dirty="0" err="1" smtClean="0"/>
              <a:t>m.v</a:t>
            </a:r>
            <a:r>
              <a:rPr lang="pt-BR" sz="4000" dirty="0" smtClean="0"/>
              <a:t>/2, ao invés de ec= m.v2/, e utiliza a unidade km/h, ao invés de m/s.</a:t>
            </a:r>
            <a:endParaRPr lang="pt-BR" sz="4000" b="1" dirty="0">
              <a:solidFill>
                <a:schemeClr val="dk1"/>
              </a:solidFill>
            </a:endParaRP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c)</a:t>
            </a:r>
            <a:r>
              <a:rPr lang="pt-BR" sz="4000" dirty="0"/>
              <a:t>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/>
              <a:t> </a:t>
            </a:r>
            <a:r>
              <a:rPr lang="pt-BR" sz="4000" dirty="0" smtClean="0"/>
              <a:t>pois, considera rendimento de 100%.</a:t>
            </a:r>
            <a:endParaRPr lang="pt-BR" sz="4000" b="1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d)</a:t>
            </a:r>
            <a:r>
              <a:rPr lang="pt-BR" sz="4000" dirty="0"/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CORRETA.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endParaRPr lang="pt-BR" sz="4000" b="1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e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pois, desconsidera a área de 9m2 do painel, realizado por cálculos com potência de 1000w.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097701" y="31861851"/>
            <a:ext cx="5355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589126" y="33837413"/>
            <a:ext cx="8508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rgbClr val="FF0000"/>
                </a:solidFill>
              </a:rPr>
              <a:t>Opções:</a:t>
            </a:r>
          </a:p>
          <a:p>
            <a:r>
              <a:rPr lang="pt-BR" sz="4000" dirty="0" smtClean="0"/>
              <a:t>A- 1,0 s.      B- 4,0 s.      C- 10 </a:t>
            </a:r>
            <a:r>
              <a:rPr lang="pt-BR" sz="4000" dirty="0"/>
              <a:t>s.</a:t>
            </a:r>
          </a:p>
          <a:p>
            <a:r>
              <a:rPr lang="pt-BR" sz="4000" dirty="0" smtClean="0"/>
              <a:t>D- 33 s.       E- 300 </a:t>
            </a:r>
            <a:r>
              <a:rPr lang="pt-BR" sz="4000" dirty="0"/>
              <a:t>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pt-BR" sz="4000" dirty="0" smtClean="0">
                <a:solidFill>
                  <a:srgbClr val="FF0000"/>
                </a:solidFill>
                <a:latin typeface="+mn-lt"/>
                <a:ea typeface="Cambria"/>
                <a:cs typeface="Arial" panose="020B0604020202020204" pitchFamily="34" charset="0"/>
                <a:sym typeface="Cambria"/>
              </a:rPr>
              <a:t>Energia Cinética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6571" y="8392886"/>
            <a:ext cx="120831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000" dirty="0"/>
              <a:t>Energia cinética é um tipo de energia que está relacionada com o movimento dos corpos.</a:t>
            </a:r>
          </a:p>
          <a:p>
            <a:r>
              <a:rPr lang="pt-BR" sz="4000" dirty="0"/>
              <a:t>O resultado da energia cinética está intrinsecamente ligado ao valor da massa do objeto e a sua velocidade de movimento.</a:t>
            </a:r>
          </a:p>
          <a:p>
            <a:r>
              <a:rPr lang="pt-BR" sz="4000" dirty="0"/>
              <a:t> 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Desprezando as forças de resistência do ar, o tempo que esse carro solar levaria, a partir do repouso, para atingir a velocidade de 108 km/h é um valor mais próximo </a:t>
            </a:r>
            <a:r>
              <a:rPr lang="pt-BR" sz="4000" dirty="0" smtClean="0"/>
              <a:t>de: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359683" y="12421496"/>
            <a:ext cx="12050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Física- Energia, trabalho e potência.</a:t>
            </a:r>
            <a:endParaRPr lang="pt-BR" sz="4000" dirty="0"/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rgbClr val="FF0000"/>
                </a:solidFill>
              </a:rPr>
              <a:t>Sentença Descritora: </a:t>
            </a:r>
            <a:r>
              <a:rPr lang="pt-BR" sz="4000" dirty="0"/>
              <a:t>Identificar e discriminar características físicas das ondas sonoras.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38331" y="27882288"/>
            <a:ext cx="152177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6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Apropriar-se de conhecimentos da física para, em situações problema, interpretar, avaliar ou planejar intervenções científico-tecnológicas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H20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Caracterizar causas ou efeitos dos movimentos de partículas, substâncias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, objetos ou corpos celestes.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829663"/>
            <a:ext cx="319386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2009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83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Um carro solar é um veículo que utiliza apenas a energia solar para a sua locomoção. Tipicamente, o carro contém um painel fotovoltaico que converte a energia do Sol em energia elétrica que, por sua vez, alimenta um motor elétrico. A imagem mostra o carro solar </a:t>
            </a:r>
            <a:r>
              <a:rPr lang="pt-BR" sz="4000" dirty="0"/>
              <a:t>Tokai</a:t>
            </a:r>
            <a:r>
              <a:rPr lang="pt-BR" sz="4000" dirty="0"/>
              <a:t> </a:t>
            </a:r>
            <a:r>
              <a:rPr lang="pt-BR" sz="4000" dirty="0"/>
              <a:t>Challenger</a:t>
            </a:r>
            <a:r>
              <a:rPr lang="pt-BR" sz="4000" dirty="0"/>
              <a:t>, desenvolvido na Universidade de </a:t>
            </a:r>
            <a:r>
              <a:rPr lang="pt-BR" sz="4000" dirty="0"/>
              <a:t>Tokai</a:t>
            </a:r>
            <a:r>
              <a:rPr lang="pt-BR" sz="4000" dirty="0"/>
              <a:t>, no Japão, e que venceu o World Solar </a:t>
            </a:r>
            <a:r>
              <a:rPr lang="pt-BR" sz="4000" dirty="0"/>
              <a:t>Challenge</a:t>
            </a:r>
            <a:r>
              <a:rPr lang="pt-BR" sz="4000" dirty="0"/>
              <a:t> de 2009, uma corrida internacional de carros solares, tendo atingido uma velocidade média acima de 100 km/h</a:t>
            </a:r>
            <a:r>
              <a:rPr lang="pt-BR" sz="4000" dirty="0" smtClean="0"/>
              <a:t>.</a:t>
            </a:r>
          </a:p>
          <a:p>
            <a:pPr algn="just"/>
            <a:r>
              <a:rPr lang="pt-BR" sz="4000" dirty="0"/>
              <a:t>Considere uma região plana onde a insolação (energia solar por unidade de tempo e de área que chega à superfície da Terra) seja de 1 000 W/m² , que o carro solar possua massa de 200 kg e seja construído de forma que o painel fotovoltaico em seu topo tenha uma área de 9,0 m² e rendimento de 30%.</a:t>
            </a:r>
            <a:endParaRPr lang="pt-BR" sz="4000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701" y="32698019"/>
            <a:ext cx="5474369" cy="405054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1223029" y="10856145"/>
            <a:ext cx="10813628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E </a:t>
            </a:r>
            <a:r>
              <a:rPr lang="pt-BR" sz="4000" dirty="0"/>
              <a:t>alternativa está corretas, pois, sendo a insolação igual a 1000w/m2, determina-se a potência incidente no painel fotovoltaico através de uma regra de três: 1000w ---- 1m2</a:t>
            </a:r>
          </a:p>
          <a:p>
            <a:pPr algn="just"/>
            <a:r>
              <a:rPr lang="pt-BR" sz="4000" dirty="0"/>
              <a:t>                                                         p------9m2</a:t>
            </a:r>
          </a:p>
          <a:p>
            <a:pPr algn="just"/>
            <a:r>
              <a:rPr lang="pt-BR" sz="4000" dirty="0"/>
              <a:t>Dessa regra de três vem que p= 9000w, sendo o rendimento igual a 30%, a potência útil será p’= 03,9000= 2700w. A variação de energia mecânica do carro deve-se somente á variação de energia cinética:  </a:t>
            </a:r>
          </a:p>
          <a:p>
            <a:endParaRPr lang="pt-BR" sz="4000" dirty="0"/>
          </a:p>
        </p:txBody>
      </p:sp>
      <p:sp>
        <p:nvSpPr>
          <p:cNvPr id="29" name="Triângulo isósceles 28"/>
          <p:cNvSpPr/>
          <p:nvPr/>
        </p:nvSpPr>
        <p:spPr>
          <a:xfrm>
            <a:off x="21946053" y="17966940"/>
            <a:ext cx="595925" cy="49128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2541977" y="17966940"/>
            <a:ext cx="917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ec=ecfinal-ecinicial=(m.v2)/2-(m.v02)/2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20949870" y="18674826"/>
            <a:ext cx="1076792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Como o carro parte do repouso (v0=0) e atinge velocidade final igual a 108km/h= 30m/s, tem-se:</a:t>
            </a:r>
          </a:p>
          <a:p>
            <a:r>
              <a:rPr lang="pt-BR" sz="4000" dirty="0" smtClean="0"/>
              <a:t>            ec= (m.v2)/2= (200.302)/2= 9000j. Finalmente, tem-se:</a:t>
            </a:r>
          </a:p>
          <a:p>
            <a:r>
              <a:rPr lang="pt-BR" sz="4000" dirty="0" smtClean="0"/>
              <a:t>P=    ec/    t</a:t>
            </a:r>
          </a:p>
          <a:p>
            <a:r>
              <a:rPr lang="pt-BR" sz="4000" dirty="0"/>
              <a:t> </a:t>
            </a:r>
            <a:r>
              <a:rPr lang="pt-BR" sz="4000" dirty="0" smtClean="0"/>
              <a:t>           t=90000/2700= 33s.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Didática: </a:t>
            </a:r>
          </a:p>
          <a:p>
            <a:pPr algn="just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Noções do movimento, com ênfase no teorema de energia cinética.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 smtClean="0"/>
          </a:p>
          <a:p>
            <a:endParaRPr lang="pt-BR" sz="4000" dirty="0" smtClean="0"/>
          </a:p>
          <a:p>
            <a:endParaRPr lang="pt-BR" sz="4000" dirty="0"/>
          </a:p>
        </p:txBody>
      </p:sp>
      <p:sp>
        <p:nvSpPr>
          <p:cNvPr id="46" name="Triângulo isósceles 45"/>
          <p:cNvSpPr/>
          <p:nvPr/>
        </p:nvSpPr>
        <p:spPr>
          <a:xfrm>
            <a:off x="22041204" y="20574834"/>
            <a:ext cx="595925" cy="49128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Triângulo isósceles 47"/>
          <p:cNvSpPr/>
          <p:nvPr/>
        </p:nvSpPr>
        <p:spPr>
          <a:xfrm>
            <a:off x="21623998" y="21787001"/>
            <a:ext cx="595925" cy="49128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Triângulo isósceles 48"/>
          <p:cNvSpPr/>
          <p:nvPr/>
        </p:nvSpPr>
        <p:spPr>
          <a:xfrm>
            <a:off x="22839940" y="21860974"/>
            <a:ext cx="595925" cy="49128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Triângulo isósceles 49"/>
          <p:cNvSpPr/>
          <p:nvPr/>
        </p:nvSpPr>
        <p:spPr>
          <a:xfrm>
            <a:off x="22014245" y="22378107"/>
            <a:ext cx="595925" cy="49128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757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Evanir</cp:lastModifiedBy>
  <cp:revision>96</cp:revision>
  <dcterms:modified xsi:type="dcterms:W3CDTF">2019-07-30T17:40:19Z</dcterms:modified>
</cp:coreProperties>
</file>