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Helvetica" panose="020B060402020202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Eyshila Custodio Dias  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2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Lucas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631" y="18195534"/>
            <a:ext cx="135527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conhecer: </a:t>
            </a:r>
            <a:r>
              <a:rPr lang="pt-BR" sz="4400" dirty="0"/>
              <a:t>Raciocínio e Aprender a aprender.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2942" y="31991691"/>
            <a:ext cx="8097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800" b="1" dirty="0" smtClean="0"/>
              <a:t>: </a:t>
            </a:r>
            <a:endParaRPr lang="pt-BR" sz="4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300199"/>
            <a:ext cx="14499318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b) </a:t>
            </a:r>
            <a:r>
              <a:rPr lang="pt-BR" sz="48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</a:t>
            </a:r>
            <a:r>
              <a:rPr lang="pt-BR" sz="5400" dirty="0"/>
              <a:t> 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825957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´C </a:t>
            </a:r>
            <a:r>
              <a:rPr lang="pt-BR" sz="4000" dirty="0" smtClean="0">
                <a:solidFill>
                  <a:schemeClr val="tx1"/>
                </a:solidFill>
              </a:rPr>
              <a:t>Como temos uma velocidade máximo em todos os pontos da trajetória. Podemos usar: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V</a:t>
            </a:r>
            <a:r>
              <a:rPr lang="pt-BR" sz="4000" baseline="-25000" dirty="0" smtClean="0">
                <a:solidFill>
                  <a:srgbClr val="33474C"/>
                </a:solidFill>
                <a:latin typeface="Helvetica"/>
              </a:rPr>
              <a:t>1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=</a:t>
            </a:r>
            <a:r>
              <a:rPr lang="el-GR" sz="4000" dirty="0">
                <a:solidFill>
                  <a:srgbClr val="33474C"/>
                </a:solidFill>
                <a:latin typeface="Helvetica"/>
              </a:rPr>
              <a:t>Δ</a:t>
            </a:r>
            <a:r>
              <a:rPr lang="pt-BR" sz="4000" dirty="0">
                <a:solidFill>
                  <a:srgbClr val="33474C"/>
                </a:solidFill>
                <a:latin typeface="Helvetica"/>
              </a:rPr>
              <a:t>S</a:t>
            </a:r>
            <a:r>
              <a:rPr lang="pt-BR" sz="4000" baseline="-25000" dirty="0">
                <a:solidFill>
                  <a:srgbClr val="33474C"/>
                </a:solidFill>
                <a:latin typeface="Helvetica"/>
              </a:rPr>
              <a:t>1</a:t>
            </a:r>
            <a:r>
              <a:rPr lang="pt-BR" sz="4000" dirty="0">
                <a:solidFill>
                  <a:srgbClr val="33474C"/>
                </a:solidFill>
                <a:latin typeface="Helvetica"/>
              </a:rPr>
              <a:t>/</a:t>
            </a:r>
            <a:r>
              <a:rPr lang="el-GR" sz="4000" dirty="0">
                <a:solidFill>
                  <a:srgbClr val="33474C"/>
                </a:solidFill>
                <a:latin typeface="Helvetica"/>
              </a:rPr>
              <a:t>Δ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t</a:t>
            </a:r>
            <a:r>
              <a:rPr lang="pt-BR" sz="4000" baseline="-25000" dirty="0" smtClean="0">
                <a:solidFill>
                  <a:srgbClr val="33474C"/>
                </a:solidFill>
                <a:latin typeface="Helvetica"/>
              </a:rPr>
              <a:t>1    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V</a:t>
            </a:r>
            <a:r>
              <a:rPr lang="pt-BR" sz="4000" baseline="-25000" dirty="0" smtClean="0">
                <a:solidFill>
                  <a:srgbClr val="33474C"/>
                </a:solidFill>
                <a:latin typeface="Helvetica"/>
              </a:rPr>
              <a:t>2</a:t>
            </a:r>
            <a:r>
              <a:rPr lang="pt-BR" sz="4000" dirty="0">
                <a:solidFill>
                  <a:srgbClr val="33474C"/>
                </a:solidFill>
                <a:latin typeface="Helvetica"/>
              </a:rPr>
              <a:t>=</a:t>
            </a:r>
            <a:r>
              <a:rPr lang="el-GR" sz="4000" dirty="0" smtClean="0">
                <a:solidFill>
                  <a:srgbClr val="33474C"/>
                </a:solidFill>
                <a:latin typeface="Helvetica"/>
              </a:rPr>
              <a:t>Δ</a:t>
            </a:r>
            <a:r>
              <a:rPr lang="pt-BR" sz="4000" dirty="0">
                <a:solidFill>
                  <a:srgbClr val="33474C"/>
                </a:solidFill>
                <a:latin typeface="Helvetica"/>
              </a:rPr>
              <a:t>S</a:t>
            </a:r>
            <a:r>
              <a:rPr lang="pt-BR" sz="4000" baseline="-25000" dirty="0">
                <a:solidFill>
                  <a:srgbClr val="33474C"/>
                </a:solidFill>
                <a:latin typeface="Helvetica"/>
              </a:rPr>
              <a:t>2</a:t>
            </a:r>
            <a:r>
              <a:rPr lang="pt-BR" sz="4000" dirty="0">
                <a:solidFill>
                  <a:srgbClr val="33474C"/>
                </a:solidFill>
                <a:latin typeface="Helvetica"/>
              </a:rPr>
              <a:t>/</a:t>
            </a:r>
            <a:r>
              <a:rPr lang="el-GR" sz="4000" dirty="0">
                <a:solidFill>
                  <a:srgbClr val="33474C"/>
                </a:solidFill>
                <a:latin typeface="Helvetica"/>
              </a:rPr>
              <a:t>Δ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t</a:t>
            </a:r>
            <a:r>
              <a:rPr lang="pt-BR" sz="4000" baseline="-25000" dirty="0" smtClean="0">
                <a:solidFill>
                  <a:srgbClr val="33474C"/>
                </a:solidFill>
                <a:latin typeface="Helvetica"/>
              </a:rPr>
              <a:t>2      </a:t>
            </a:r>
            <a:r>
              <a:rPr lang="el-GR" sz="4000" dirty="0">
                <a:solidFill>
                  <a:srgbClr val="33474C"/>
                </a:solidFill>
                <a:latin typeface="Helvetica"/>
              </a:rPr>
              <a:t>Δ</a:t>
            </a:r>
            <a:r>
              <a:rPr lang="pt-BR" sz="4000" dirty="0" err="1" smtClean="0">
                <a:solidFill>
                  <a:srgbClr val="33474C"/>
                </a:solidFill>
                <a:latin typeface="Helvetica"/>
              </a:rPr>
              <a:t>t</a:t>
            </a:r>
            <a:r>
              <a:rPr lang="pt-BR" sz="4000" baseline="-25000" dirty="0" err="1" smtClean="0">
                <a:solidFill>
                  <a:srgbClr val="33474C"/>
                </a:solidFill>
                <a:latin typeface="Helvetica"/>
              </a:rPr>
              <a:t>total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=</a:t>
            </a:r>
            <a:r>
              <a:rPr lang="el-GR" sz="4000" dirty="0">
                <a:solidFill>
                  <a:srgbClr val="33474C"/>
                </a:solidFill>
                <a:latin typeface="Helvetica"/>
              </a:rPr>
              <a:t>Δ</a:t>
            </a:r>
            <a:r>
              <a:rPr lang="pt-BR" sz="4000" dirty="0">
                <a:solidFill>
                  <a:srgbClr val="33474C"/>
                </a:solidFill>
                <a:latin typeface="Helvetica"/>
              </a:rPr>
              <a:t>t</a:t>
            </a:r>
            <a:r>
              <a:rPr lang="pt-BR" sz="4000" baseline="-25000" dirty="0">
                <a:solidFill>
                  <a:srgbClr val="33474C"/>
                </a:solidFill>
                <a:latin typeface="Helvetica"/>
              </a:rPr>
              <a:t>1</a:t>
            </a:r>
            <a:r>
              <a:rPr lang="pt-BR" sz="4000" dirty="0">
                <a:solidFill>
                  <a:srgbClr val="33474C"/>
                </a:solidFill>
                <a:latin typeface="Helvetica"/>
              </a:rPr>
              <a:t>+</a:t>
            </a:r>
            <a:r>
              <a:rPr lang="el-GR" sz="4000" dirty="0">
                <a:solidFill>
                  <a:srgbClr val="33474C"/>
                </a:solidFill>
                <a:latin typeface="Helvetica"/>
              </a:rPr>
              <a:t>Δ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t</a:t>
            </a:r>
            <a:r>
              <a:rPr lang="pt-BR" sz="4000" baseline="-25000" dirty="0" smtClean="0">
                <a:solidFill>
                  <a:srgbClr val="33474C"/>
                </a:solidFill>
                <a:latin typeface="Helvetica"/>
              </a:rPr>
              <a:t>2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=1+0,5</a:t>
            </a:r>
            <a:endParaRPr lang="pt-BR" sz="4000" baseline="-25000" dirty="0" smtClean="0">
              <a:solidFill>
                <a:srgbClr val="33474C"/>
              </a:solidFill>
              <a:latin typeface="Helvetica"/>
            </a:endParaRPr>
          </a:p>
          <a:p>
            <a:pPr lvl="0" algn="just">
              <a:buClr>
                <a:srgbClr val="000000"/>
              </a:buClr>
              <a:buSzPct val="100000"/>
            </a:pPr>
            <a:r>
              <a:rPr lang="el-GR" sz="4000" dirty="0">
                <a:solidFill>
                  <a:srgbClr val="33474C"/>
                </a:solidFill>
                <a:latin typeface="Helvetica"/>
              </a:rPr>
              <a:t>80=80/Δ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t</a:t>
            </a:r>
            <a:r>
              <a:rPr lang="pt-BR" sz="4000" baseline="-25000" dirty="0" smtClean="0">
                <a:solidFill>
                  <a:srgbClr val="33474C"/>
                </a:solidFill>
                <a:latin typeface="Helvetica"/>
              </a:rPr>
              <a:t>1       </a:t>
            </a:r>
            <a:r>
              <a:rPr lang="el-GR" sz="4000" dirty="0" smtClean="0">
                <a:solidFill>
                  <a:srgbClr val="33474C"/>
                </a:solidFill>
                <a:latin typeface="Helvetica"/>
              </a:rPr>
              <a:t>120=60/Δ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t</a:t>
            </a:r>
            <a:r>
              <a:rPr lang="pt-BR" sz="4000" baseline="-25000" dirty="0" smtClean="0">
                <a:solidFill>
                  <a:srgbClr val="33474C"/>
                </a:solidFill>
                <a:latin typeface="Helvetica"/>
              </a:rPr>
              <a:t>2            </a:t>
            </a:r>
            <a:r>
              <a:rPr lang="el-GR" sz="4000" dirty="0">
                <a:solidFill>
                  <a:srgbClr val="33474C"/>
                </a:solidFill>
                <a:latin typeface="Helvetica"/>
              </a:rPr>
              <a:t>Δ</a:t>
            </a:r>
            <a:r>
              <a:rPr lang="pt-BR" sz="4000" dirty="0" err="1">
                <a:solidFill>
                  <a:srgbClr val="33474C"/>
                </a:solidFill>
                <a:latin typeface="Helvetica"/>
              </a:rPr>
              <a:t>t</a:t>
            </a:r>
            <a:r>
              <a:rPr lang="pt-BR" sz="4000" baseline="-25000" dirty="0" err="1">
                <a:solidFill>
                  <a:srgbClr val="33474C"/>
                </a:solidFill>
                <a:latin typeface="Helvetica"/>
              </a:rPr>
              <a:t>total</a:t>
            </a:r>
            <a:r>
              <a:rPr lang="pt-BR" sz="4000" dirty="0">
                <a:solidFill>
                  <a:srgbClr val="33474C"/>
                </a:solidFill>
                <a:latin typeface="Helvetica"/>
              </a:rPr>
              <a:t>=1,5h</a:t>
            </a:r>
            <a:endParaRPr lang="pt-BR" sz="4000" dirty="0"/>
          </a:p>
          <a:p>
            <a:pPr lvl="0" algn="just">
              <a:buClr>
                <a:srgbClr val="000000"/>
              </a:buClr>
              <a:buSzPct val="100000"/>
            </a:pPr>
            <a:r>
              <a:rPr lang="pt-BR" sz="4000" baseline="-25000" dirty="0" smtClean="0">
                <a:solidFill>
                  <a:srgbClr val="33474C"/>
                </a:solidFill>
                <a:latin typeface="Helvetica"/>
              </a:rPr>
              <a:t>  </a:t>
            </a:r>
            <a:r>
              <a:rPr lang="el-GR" sz="4000" dirty="0">
                <a:solidFill>
                  <a:srgbClr val="33474C"/>
                </a:solidFill>
                <a:latin typeface="Helvetica"/>
              </a:rPr>
              <a:t>Δ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t</a:t>
            </a:r>
            <a:r>
              <a:rPr lang="pt-BR" sz="4000" baseline="-25000" dirty="0" smtClean="0">
                <a:solidFill>
                  <a:srgbClr val="33474C"/>
                </a:solidFill>
                <a:latin typeface="Helvetica"/>
              </a:rPr>
              <a:t>1</a:t>
            </a:r>
            <a:r>
              <a:rPr lang="pt-BR" sz="4000" dirty="0" smtClean="0">
                <a:solidFill>
                  <a:srgbClr val="33474C"/>
                </a:solidFill>
                <a:latin typeface="Helvetica"/>
              </a:rPr>
              <a:t>=1h           </a:t>
            </a:r>
            <a:r>
              <a:rPr lang="el-GR" sz="4000" dirty="0">
                <a:solidFill>
                  <a:srgbClr val="33474C"/>
                </a:solidFill>
                <a:latin typeface="Helvetica"/>
              </a:rPr>
              <a:t>Δ</a:t>
            </a:r>
            <a:r>
              <a:rPr lang="pt-BR" sz="4000" dirty="0">
                <a:solidFill>
                  <a:srgbClr val="33474C"/>
                </a:solidFill>
                <a:latin typeface="Helvetica"/>
              </a:rPr>
              <a:t>t</a:t>
            </a:r>
            <a:r>
              <a:rPr lang="pt-BR" sz="4000" baseline="-25000" dirty="0">
                <a:solidFill>
                  <a:srgbClr val="33474C"/>
                </a:solidFill>
                <a:latin typeface="Helvetica"/>
              </a:rPr>
              <a:t>2</a:t>
            </a:r>
            <a:r>
              <a:rPr lang="pt-BR" sz="4000" dirty="0">
                <a:solidFill>
                  <a:srgbClr val="33474C"/>
                </a:solidFill>
                <a:latin typeface="Helvetica"/>
              </a:rPr>
              <a:t>=0,5h</a:t>
            </a:r>
            <a:endParaRPr lang="pt-BR" sz="4000" dirty="0"/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baseline="-25000" dirty="0" smtClean="0">
                <a:solidFill>
                  <a:srgbClr val="33474C"/>
                </a:solidFill>
                <a:latin typeface="Helvetica"/>
              </a:rPr>
              <a:t>                              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684525" y="13531677"/>
            <a:ext cx="1087142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lvl="1" algn="just" fontAlgn="base"/>
            <a:r>
              <a:rPr lang="pt-BR" sz="4000" dirty="0">
                <a:solidFill>
                  <a:schemeClr val="dk1"/>
                </a:solidFill>
              </a:rPr>
              <a:t>a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A letra A está errada porque o candidato não consegue interpretar o que está  sendo pedido por isso, manipula dados incorreta e parcialmente. É provável que ele tenha construído frações invertendo a relação distância/velocidade máxima, tendo considerando apenas uma  delas, assim, ele pode ter feito 80km dividido por 120km/h (=0,66) ou 60km dividido por 80km/h (=0,75).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7859725" y="31029869"/>
            <a:ext cx="12239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O movimento, o equilíbrio e a descoberta de leis físicas.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447401" y="32784477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4000" b="1" dirty="0" smtClean="0">
                <a:solidFill>
                  <a:schemeClr val="dk1"/>
                </a:solidFill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Opções:</a:t>
            </a:r>
          </a:p>
          <a:p>
            <a:pPr algn="just">
              <a:buSzPct val="25000"/>
            </a:pPr>
            <a:r>
              <a:rPr lang="pt-BR" sz="4000" dirty="0"/>
              <a:t>qual será o tempo necessário, em horas, para a realização da entrega</a:t>
            </a:r>
            <a:r>
              <a:rPr lang="pt-BR" sz="4000" dirty="0" smtClean="0"/>
              <a:t>?</a:t>
            </a:r>
            <a:endParaRPr lang="pt-BR" sz="4000" b="1" dirty="0" smtClean="0">
              <a:solidFill>
                <a:srgbClr val="FF0000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 0,7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Física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068305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800" dirty="0" smtClean="0"/>
              <a:t>Qual </a:t>
            </a:r>
            <a:r>
              <a:rPr lang="pt-BR" sz="4800" dirty="0"/>
              <a:t>será o tempo necessário, em horas, para a realização da entrega?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2942" y="11859054"/>
            <a:ext cx="128338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Conceitos: </a:t>
            </a:r>
            <a:r>
              <a:rPr lang="pt-BR" sz="4000" b="1" dirty="0" smtClean="0"/>
              <a:t>O </a:t>
            </a:r>
            <a:r>
              <a:rPr lang="pt-BR" sz="4000" b="1" dirty="0"/>
              <a:t>movimento, o equilíbrio e a descoberta de leis físicas</a:t>
            </a:r>
            <a:r>
              <a:rPr lang="pt-BR" sz="4000" dirty="0"/>
              <a:t> Grandezas fundamentais da mecânica: tempo, espaço, velocidade e aceleração. ... Noção dinâmica de massa e quantidade de </a:t>
            </a:r>
            <a:r>
              <a:rPr lang="pt-BR" sz="4000" b="1" dirty="0"/>
              <a:t>movimento</a:t>
            </a:r>
            <a:r>
              <a:rPr lang="pt-BR" sz="4000" dirty="0"/>
              <a:t> (momento linear). Força e variação da quantidade </a:t>
            </a:r>
            <a:r>
              <a:rPr lang="pt-BR" sz="4000" dirty="0" smtClean="0"/>
              <a:t>de </a:t>
            </a:r>
            <a:r>
              <a:rPr lang="pt-BR" sz="4000" b="1" dirty="0" smtClean="0"/>
              <a:t>movimento</a:t>
            </a:r>
            <a:r>
              <a:rPr lang="pt-BR" sz="4000" dirty="0"/>
              <a:t>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2945127"/>
            <a:ext cx="152177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4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4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4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6 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400" dirty="0" smtClean="0"/>
              <a:t>Apropriar-se de conhecimentos da física para, em situações problema, interpretar, avaliar ou planejar intervenções cientifico-tecnológicas.</a:t>
            </a:r>
          </a:p>
          <a:p>
            <a:pPr algn="just" fontAlgn="base"/>
            <a:endParaRPr lang="pt-BR" sz="4400" dirty="0" smtClean="0"/>
          </a:p>
          <a:p>
            <a:pPr algn="just" fontAlgn="base"/>
            <a:r>
              <a:rPr lang="pt-BR" sz="44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20 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– C</a:t>
            </a:r>
            <a:r>
              <a:rPr lang="pt-BR" sz="4400" dirty="0" smtClean="0"/>
              <a:t>aracterizar causas ou efeitos dos movimentos de partículas, substâncias, objetos ou corpos celestes.</a:t>
            </a:r>
            <a:endParaRPr lang="pt-BR" sz="44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43013" y="37911577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2015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7</a:t>
            </a:r>
            <a:r>
              <a:rPr lang="pt-BR" sz="4000" dirty="0" smtClean="0">
                <a:solidFill>
                  <a:schemeClr val="dk1"/>
                </a:solidFill>
              </a:rPr>
              <a:t>2,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8952804" y="24806498"/>
            <a:ext cx="1337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699512" y="19842139"/>
            <a:ext cx="122099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A letra B está errada porque o candidato não consegue interpretar o que está sendo pedido e, por isso, manipula dados incorreta. É provável que ele tenha construído frações invertendo a relação distância/velocidade  máxima, somando os valores ao final, assim, ele pode ter feito 80km dividido por 120km?h (=0,66) e, depois 60km divido por 80km/h(=0,75), encontrando 1,41 ao final.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8620890" y="25538222"/>
            <a:ext cx="120138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A letra </a:t>
            </a:r>
            <a:r>
              <a:rPr lang="pt-BR" sz="4000" dirty="0" smtClean="0">
                <a:solidFill>
                  <a:schemeClr val="dk1"/>
                </a:solidFill>
              </a:rPr>
              <a:t>D está errada porque o candidato não consegue interpretar o que está sendo pedido. É provável que tenha concluído que levarias 1 horas para o segundo, ,as sem entender o motivo.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263828" y="27986258"/>
            <a:ext cx="123083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letra </a:t>
            </a:r>
            <a:r>
              <a:rPr lang="pt-BR" sz="4000" dirty="0">
                <a:solidFill>
                  <a:schemeClr val="dk1"/>
                </a:solidFill>
              </a:rPr>
              <a:t>E </a:t>
            </a:r>
            <a:r>
              <a:rPr lang="pt-BR" sz="4000" dirty="0" smtClean="0">
                <a:solidFill>
                  <a:schemeClr val="dk1"/>
                </a:solidFill>
              </a:rPr>
              <a:t>está errada porque o candidato manipula incorretamente os dados relativos á segunda parte do percurso: como a relação entre 60 e 120 é o dobro, ele identifica o número 2 e o associa á quantidade de horas.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019395" y="35316224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 1,4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036946" y="35969003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c) 1,5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036946" y="36559572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/>
              <a:t>d) 2,0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019395" y="37158942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e) 3,0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-28032" y="39402876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Uma empresa de transportes precisa efetuar a entrega de uma encomenda o mais breve possível. Para tanto, a equipe de logística analisa o trajeto desde a empresa até o local da entrega. Ela verifica que o trajeto apresenta dois trechos de distâncias diferentes e velocidades máximas permitidas diferentes. No primeiro trecho, a velocidade máxima permitida é de 80 km/h e a distância a ser percorrida é de 80 km. No segundo trecho, cujo comprimento vale 60 km, a velocidade máxima permitida é 120 km/h</a:t>
            </a:r>
            <a:r>
              <a:rPr lang="pt-BR" sz="4000" dirty="0" smtClean="0"/>
              <a:t>.</a:t>
            </a:r>
            <a:r>
              <a:rPr lang="pt-BR" sz="4000" dirty="0"/>
              <a:t> Supondo que as condições de trânsito sejam favoráveis para que o veículo da empresa ande continuamente na velocidade máxima permitida, qual será o tempo necessário, em horas, para a realização da entrega?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973368"/>
            <a:ext cx="1143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Identificar as grandezas cinemáticas (espaço, velocidade) e suas relações com o tempo em análise de fenômenos identificar e interpretar o movimento uniforme em situações práticas. Calcular velocidade média em fenômenos que envolvam conhecimentos de cinemática.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924317"/>
            <a:ext cx="13095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400" b="1" dirty="0" smtClean="0">
                <a:solidFill>
                  <a:schemeClr val="accent6"/>
                </a:solidFill>
              </a:rPr>
              <a:t>Sentença Descritora: </a:t>
            </a:r>
            <a:endParaRPr lang="pt-BR" sz="44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400" dirty="0"/>
              <a:t>Identificar registros de praticas de grupos sociais no tempo e no espaço.</a:t>
            </a:r>
            <a:endParaRPr lang="pt-B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832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Times New Roman</vt:lpstr>
      <vt:lpstr>Open Sans</vt:lpstr>
      <vt:lpstr>Helvetica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145</cp:revision>
  <dcterms:modified xsi:type="dcterms:W3CDTF">2019-08-05T12:29:41Z</dcterms:modified>
</cp:coreProperties>
</file>