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2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024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Milena Benevides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as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460802" y="12459849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dirty="0">
                <a:solidFill>
                  <a:srgbClr val="FF0000"/>
                </a:solidFill>
              </a:rPr>
              <a:t>Aprender a fazer: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b="1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60589" y="6054374"/>
            <a:ext cx="105087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9047746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´B.  </a:t>
            </a:r>
            <a:r>
              <a:rPr lang="pt-BR" sz="4000" b="1" dirty="0" smtClean="0">
                <a:solidFill>
                  <a:schemeClr val="tx1"/>
                </a:solidFill>
              </a:rPr>
              <a:t>A alternativa esta certa, pois a diferença de  temperatura entre as camadas de ar acarreta em uma diferença entre suas densidades e, portanto  entre seus </a:t>
            </a:r>
            <a:r>
              <a:rPr lang="pt-BR" sz="4000" b="1" dirty="0" err="1" smtClean="0">
                <a:solidFill>
                  <a:schemeClr val="tx1"/>
                </a:solidFill>
              </a:rPr>
              <a:t>indices</a:t>
            </a:r>
            <a:r>
              <a:rPr lang="pt-BR" sz="4000" b="1" dirty="0" smtClean="0">
                <a:solidFill>
                  <a:schemeClr val="tx1"/>
                </a:solidFill>
              </a:rPr>
              <a:t> de ar refração fazendo com que a luz sofra desvios e chegue ao observador em diferentes </a:t>
            </a:r>
            <a:r>
              <a:rPr lang="pt-BR" sz="4000" b="1" dirty="0" err="1" smtClean="0">
                <a:solidFill>
                  <a:schemeClr val="tx1"/>
                </a:solidFill>
              </a:rPr>
              <a:t>angulos</a:t>
            </a:r>
            <a:r>
              <a:rPr lang="pt-BR" sz="4000" b="1" dirty="0" smtClean="0">
                <a:solidFill>
                  <a:schemeClr val="tx1"/>
                </a:solidFill>
              </a:rPr>
              <a:t>, caracterizando a refração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5256043"/>
            <a:ext cx="108714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errada: </a:t>
            </a:r>
            <a:r>
              <a:rPr lang="pt-BR" sz="4000" b="1" dirty="0" smtClean="0">
                <a:solidFill>
                  <a:schemeClr val="tx1"/>
                </a:solidFill>
              </a:rPr>
              <a:t>a alternativa esta errada, pois a </a:t>
            </a:r>
            <a:r>
              <a:rPr lang="pt-BR" sz="4000" b="1" dirty="0" err="1" smtClean="0">
                <a:solidFill>
                  <a:schemeClr val="tx1"/>
                </a:solidFill>
              </a:rPr>
              <a:t>ressonancia</a:t>
            </a:r>
            <a:r>
              <a:rPr lang="pt-BR" sz="4000" b="1" dirty="0" smtClean="0">
                <a:solidFill>
                  <a:schemeClr val="tx1"/>
                </a:solidFill>
              </a:rPr>
              <a:t> corresponde ao aumento da amplitude </a:t>
            </a:r>
            <a:r>
              <a:rPr lang="pt-BR" sz="4000" b="1" dirty="0" err="1" smtClean="0">
                <a:solidFill>
                  <a:schemeClr val="tx1"/>
                </a:solidFill>
              </a:rPr>
              <a:t>deoscitação</a:t>
            </a:r>
            <a:r>
              <a:rPr lang="pt-BR" sz="4000" b="1" dirty="0" smtClean="0">
                <a:solidFill>
                  <a:schemeClr val="tx1"/>
                </a:solidFill>
              </a:rPr>
              <a:t> de um sistema </a:t>
            </a:r>
            <a:r>
              <a:rPr lang="pt-BR" sz="4000" b="1" dirty="0" err="1" smtClean="0">
                <a:solidFill>
                  <a:schemeClr val="tx1"/>
                </a:solidFill>
              </a:rPr>
              <a:t>fisico</a:t>
            </a:r>
            <a:r>
              <a:rPr lang="pt-BR" sz="4000" b="1" dirty="0" smtClean="0">
                <a:solidFill>
                  <a:schemeClr val="tx1"/>
                </a:solidFill>
              </a:rPr>
              <a:t> </a:t>
            </a:r>
            <a:r>
              <a:rPr lang="pt-BR" sz="4000" b="1" dirty="0" err="1" smtClean="0">
                <a:solidFill>
                  <a:schemeClr val="tx1"/>
                </a:solidFill>
              </a:rPr>
              <a:t>atraves</a:t>
            </a:r>
            <a:r>
              <a:rPr lang="pt-BR" sz="4000" b="1" dirty="0" smtClean="0">
                <a:solidFill>
                  <a:schemeClr val="tx1"/>
                </a:solidFill>
              </a:rPr>
              <a:t> de ondas de </a:t>
            </a:r>
            <a:r>
              <a:rPr lang="pt-BR" sz="4000" b="1" dirty="0" err="1" smtClean="0">
                <a:solidFill>
                  <a:schemeClr val="tx1"/>
                </a:solidFill>
              </a:rPr>
              <a:t>frequencia</a:t>
            </a:r>
            <a:r>
              <a:rPr lang="pt-BR" sz="4000" b="1" dirty="0" smtClean="0">
                <a:solidFill>
                  <a:schemeClr val="tx1"/>
                </a:solidFill>
              </a:rPr>
              <a:t> igual  a </a:t>
            </a:r>
            <a:r>
              <a:rPr lang="pt-BR" sz="4000" b="1" dirty="0" err="1" smtClean="0">
                <a:solidFill>
                  <a:schemeClr val="tx1"/>
                </a:solidFill>
              </a:rPr>
              <a:t>frequencia</a:t>
            </a:r>
            <a:r>
              <a:rPr lang="pt-BR" sz="4000" b="1" dirty="0" smtClean="0">
                <a:solidFill>
                  <a:schemeClr val="tx1"/>
                </a:solidFill>
              </a:rPr>
              <a:t> natural do sistema, não ocorrendo uma </a:t>
            </a:r>
            <a:r>
              <a:rPr lang="pt-BR" sz="4000" b="1" dirty="0" err="1" smtClean="0">
                <a:solidFill>
                  <a:schemeClr val="tx1"/>
                </a:solidFill>
              </a:rPr>
              <a:t>fata</a:t>
            </a:r>
            <a:r>
              <a:rPr lang="pt-BR" sz="4000" b="1" dirty="0" smtClean="0">
                <a:solidFill>
                  <a:schemeClr val="tx1"/>
                </a:solidFill>
              </a:rPr>
              <a:t> </a:t>
            </a:r>
            <a:r>
              <a:rPr lang="pt-BR" sz="4000" b="1" dirty="0" err="1" smtClean="0">
                <a:solidFill>
                  <a:schemeClr val="tx1"/>
                </a:solidFill>
              </a:rPr>
              <a:t>morgana</a:t>
            </a:r>
            <a:r>
              <a:rPr lang="pt-BR" sz="4000" b="1" dirty="0" smtClean="0">
                <a:solidFill>
                  <a:schemeClr val="tx1"/>
                </a:solidFill>
              </a:rPr>
              <a:t>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686691" y="28275929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  <a:sym typeface="Cambria"/>
              </a:rPr>
              <a:t>:</a:t>
            </a:r>
          </a:p>
          <a:p>
            <a:pPr>
              <a:buSzPct val="25000"/>
            </a:pPr>
            <a:r>
              <a:rPr lang="pt-BR" sz="40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Imagem abaixo.....</a:t>
            </a:r>
            <a:endParaRPr lang="pt-BR" sz="4000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30175200"/>
            <a:ext cx="13124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Óptica: Noções de fenômenos ópticos, com </a:t>
            </a:r>
            <a:r>
              <a:rPr lang="pt-BR" sz="4800" dirty="0" err="1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enfase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na refração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555832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básica: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  <a:p>
            <a:pPr algn="ctr"/>
            <a:r>
              <a:rPr lang="pt-BR" sz="4000" b="1" dirty="0" smtClean="0"/>
              <a:t>O fenômeno ótico que, segundo os pesquisadores, provoca a </a:t>
            </a:r>
            <a:r>
              <a:rPr lang="pt-BR" sz="4000" b="1" dirty="0" err="1" smtClean="0"/>
              <a:t>Fata</a:t>
            </a:r>
            <a:r>
              <a:rPr lang="pt-BR" sz="4000" b="1" dirty="0" smtClean="0"/>
              <a:t> Morgana é a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432399"/>
            <a:ext cx="12833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</a:rPr>
              <a:t>Conceitos: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Oscilações, ondas, óptica e radiação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 smtClean="0"/>
              <a:t>.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Competência 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ÁREA 2 </a:t>
            </a:r>
            <a:r>
              <a:rPr lang="pt-BR" sz="4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Compreender as transformações dos espaços geográficos como produto das relações socioeconômicas e culturais de poder..</a:t>
            </a:r>
          </a:p>
          <a:p>
            <a:pPr algn="just" fontAlgn="base"/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pt-BR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pt-BR" sz="4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Analisar a ação dos estados nacionais no que se refere à dinâmica dos fluxos populacionais e no enfrentamento de problemas de ordem econômico-social</a:t>
            </a:r>
            <a:endParaRPr lang="pt-BR" sz="4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GABARITO ENEM /2015 /PRIMEIRO DIA/CADERNO AZUL</a:t>
            </a:r>
          </a:p>
          <a:p>
            <a:pPr algn="ctr">
              <a:buSzPct val="25000"/>
            </a:pPr>
            <a:r>
              <a:rPr lang="pt-BR" sz="4000" dirty="0" smtClean="0">
                <a:solidFill>
                  <a:srgbClr val="FF0000"/>
                </a:solidFill>
              </a:rPr>
              <a:t>QUESTÃO 75</a:t>
            </a:r>
          </a:p>
          <a:p>
            <a:pPr algn="ctr">
              <a:buSzPct val="25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20646189"/>
            <a:ext cx="13372985" cy="198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Errada: </a:t>
            </a:r>
            <a:r>
              <a:rPr lang="pt-BR" sz="4000" b="1" dirty="0" smtClean="0">
                <a:solidFill>
                  <a:schemeClr val="tx1"/>
                </a:solidFill>
              </a:rPr>
              <a:t>a alternativa esta errada pois a difração corresponde a capacidade de uma onda de contornar </a:t>
            </a:r>
            <a:r>
              <a:rPr lang="pt-BR" sz="4000" b="1" dirty="0" err="1" smtClean="0">
                <a:solidFill>
                  <a:schemeClr val="tx1"/>
                </a:solidFill>
              </a:rPr>
              <a:t>obstaculos</a:t>
            </a:r>
            <a:r>
              <a:rPr lang="pt-BR" sz="4000" b="1" dirty="0" smtClean="0">
                <a:solidFill>
                  <a:schemeClr val="tx1"/>
                </a:solidFill>
              </a:rPr>
              <a:t>, não ocorrendo uma </a:t>
            </a:r>
            <a:r>
              <a:rPr lang="pt-BR" sz="4000" b="1" dirty="0" err="1" smtClean="0">
                <a:solidFill>
                  <a:schemeClr val="tx1"/>
                </a:solidFill>
              </a:rPr>
              <a:t>fata</a:t>
            </a:r>
            <a:r>
              <a:rPr lang="pt-BR" sz="4000" b="1" dirty="0" smtClean="0">
                <a:solidFill>
                  <a:schemeClr val="tx1"/>
                </a:solidFill>
              </a:rPr>
              <a:t> </a:t>
            </a:r>
            <a:r>
              <a:rPr lang="pt-BR" sz="4000" b="1" dirty="0" err="1" smtClean="0">
                <a:solidFill>
                  <a:schemeClr val="tx1"/>
                </a:solidFill>
              </a:rPr>
              <a:t>morgada</a:t>
            </a:r>
            <a:r>
              <a:rPr lang="pt-BR" sz="4000" b="1" dirty="0" smtClean="0">
                <a:solidFill>
                  <a:schemeClr val="tx1"/>
                </a:solidFill>
              </a:rPr>
              <a:t> , 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797486" y="19779916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67495"/>
            <a:ext cx="12013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alternativa é polemica pois para que ocorra a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morgana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tambem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necessario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o raio de luz sofra o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fenomeno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 reflexão interna total, ao incidir com ângulo  superior ao ângulo limite. Dessa forma a reflexão é fator determinante neste </a:t>
            </a:r>
            <a:r>
              <a:rPr lang="pt-BR" sz="40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fenomeno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6469474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alternativa esta errada pois a difusão corresponde a reflexão da luz por </a:t>
            </a:r>
            <a:r>
              <a:rPr lang="pt-B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suprficies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irregulares,não ocorrendo  uma </a:t>
            </a:r>
            <a:r>
              <a:rPr lang="pt-B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morgana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28490778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8422105"/>
            <a:ext cx="1143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Compreender </a:t>
            </a:r>
            <a:r>
              <a:rPr lang="pt-BR" sz="4000" dirty="0" err="1" smtClean="0">
                <a:solidFill>
                  <a:schemeClr val="dk1"/>
                </a:solidFill>
              </a:rPr>
              <a:t>fenomenos</a:t>
            </a:r>
            <a:r>
              <a:rPr lang="pt-BR" sz="4000" dirty="0" smtClean="0">
                <a:solidFill>
                  <a:schemeClr val="dk1"/>
                </a:solidFill>
              </a:rPr>
              <a:t> decorrentes da interação entre a radiação e a </a:t>
            </a:r>
            <a:r>
              <a:rPr lang="pt-BR" sz="4000" dirty="0" err="1" smtClean="0">
                <a:solidFill>
                  <a:schemeClr val="dk1"/>
                </a:solidFill>
              </a:rPr>
              <a:t>materia</a:t>
            </a:r>
            <a:r>
              <a:rPr lang="pt-BR" sz="4000" dirty="0" smtClean="0">
                <a:solidFill>
                  <a:schemeClr val="dk1"/>
                </a:solidFill>
              </a:rPr>
              <a:t> em suas manifestações em processos naturais ou </a:t>
            </a:r>
            <a:r>
              <a:rPr lang="pt-BR" sz="4000" dirty="0" err="1" smtClean="0">
                <a:solidFill>
                  <a:schemeClr val="dk1"/>
                </a:solidFill>
              </a:rPr>
              <a:t>tecnologicos</a:t>
            </a:r>
            <a:r>
              <a:rPr lang="pt-BR" sz="4000" dirty="0" smtClean="0">
                <a:solidFill>
                  <a:schemeClr val="dk1"/>
                </a:solidFill>
              </a:rPr>
              <a:t> ou em suas implicações </a:t>
            </a:r>
            <a:r>
              <a:rPr lang="pt-BR" sz="4000" dirty="0" err="1" smtClean="0">
                <a:solidFill>
                  <a:schemeClr val="dk1"/>
                </a:solidFill>
              </a:rPr>
              <a:t>biologicas</a:t>
            </a:r>
            <a:r>
              <a:rPr lang="pt-BR" sz="4000" dirty="0" smtClean="0">
                <a:solidFill>
                  <a:schemeClr val="dk1"/>
                </a:solidFill>
              </a:rPr>
              <a:t>, sociais, </a:t>
            </a:r>
            <a:r>
              <a:rPr lang="pt-BR" sz="4000" dirty="0" err="1" smtClean="0">
                <a:solidFill>
                  <a:schemeClr val="dk1"/>
                </a:solidFill>
              </a:rPr>
              <a:t>economicas</a:t>
            </a:r>
            <a:r>
              <a:rPr lang="pt-BR" sz="4000" dirty="0" smtClean="0">
                <a:solidFill>
                  <a:schemeClr val="dk1"/>
                </a:solidFill>
              </a:rPr>
              <a:t> ou ambientais.</a:t>
            </a:r>
          </a:p>
          <a:p>
            <a:r>
              <a:rPr lang="pt-BR" sz="4000" dirty="0" smtClean="0">
                <a:solidFill>
                  <a:schemeClr val="dk1"/>
                </a:solidFill>
              </a:rPr>
              <a:t>Na questão em destaque é evidente afirmar as noções de </a:t>
            </a:r>
            <a:r>
              <a:rPr lang="pt-BR" sz="4000" dirty="0" err="1" smtClean="0">
                <a:solidFill>
                  <a:schemeClr val="dk1"/>
                </a:solidFill>
              </a:rPr>
              <a:t>fenomenos</a:t>
            </a:r>
            <a:r>
              <a:rPr lang="pt-BR" sz="4000" dirty="0" smtClean="0">
                <a:solidFill>
                  <a:schemeClr val="dk1"/>
                </a:solidFill>
              </a:rPr>
              <a:t> ópticos, com </a:t>
            </a:r>
            <a:r>
              <a:rPr lang="pt-BR" sz="4000" dirty="0" err="1" smtClean="0">
                <a:solidFill>
                  <a:schemeClr val="dk1"/>
                </a:solidFill>
              </a:rPr>
              <a:t>enfase</a:t>
            </a:r>
            <a:r>
              <a:rPr lang="pt-BR" sz="4000" dirty="0" smtClean="0">
                <a:solidFill>
                  <a:schemeClr val="dk1"/>
                </a:solidFill>
              </a:rPr>
              <a:t> na refração.</a:t>
            </a:r>
          </a:p>
          <a:p>
            <a:endParaRPr lang="pt-BR" sz="4000" b="1" dirty="0" smtClean="0">
              <a:solidFill>
                <a:schemeClr val="dk1"/>
              </a:solidFill>
            </a:endParaRPr>
          </a:p>
          <a:p>
            <a:endParaRPr lang="pt-BR" sz="4000" b="1" dirty="0" smtClean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/>
              <a:t>Identificar registros de praticas de grupos sociais no tempo e no espaço.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37586653"/>
            <a:ext cx="32399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/>
            </a:r>
            <a:br>
              <a:rPr lang="pt-BR" b="1" cap="all" dirty="0" smtClean="0"/>
            </a:br>
            <a:endParaRPr lang="pt-BR" b="1" cap="all" dirty="0" smtClean="0"/>
          </a:p>
          <a:p>
            <a:r>
              <a:rPr lang="pt-BR" sz="4000" b="1" dirty="0" smtClean="0"/>
              <a:t>Será que uma miragem ajudou a afundar o Titanic? O fenômeno ótico conhecido como </a:t>
            </a:r>
            <a:r>
              <a:rPr lang="pt-BR" sz="4000" b="1" dirty="0" err="1" smtClean="0"/>
              <a:t>Fata</a:t>
            </a:r>
            <a:r>
              <a:rPr lang="pt-BR" sz="4000" b="1" dirty="0" smtClean="0"/>
              <a:t> Morgana pode fazer com que uma falsa parede de água apareça sobre o horizonte molhado. Quando as condições são favoráveis, a luz refletida pela água fria pode ser desviada por uma camada incomum de ar quente acima, chegando até o observador, vinda de muitos ângulos diferentes. De acordo com estudos de pesquisadores da Universidade de </a:t>
            </a:r>
            <a:r>
              <a:rPr lang="pt-BR" sz="4000" b="1" dirty="0" err="1" smtClean="0"/>
              <a:t>San</a:t>
            </a:r>
            <a:r>
              <a:rPr lang="pt-BR" sz="4000" b="1" dirty="0" smtClean="0"/>
              <a:t> Diego, uma </a:t>
            </a:r>
            <a:r>
              <a:rPr lang="pt-BR" sz="4000" b="1" dirty="0" err="1" smtClean="0"/>
              <a:t>Fata</a:t>
            </a:r>
            <a:r>
              <a:rPr lang="pt-BR" sz="4000" b="1" dirty="0" smtClean="0"/>
              <a:t> Morgana pode ter obscurecido os icebergs da visão da tripulação que estava a bordo do Titanic. Dessa forma, a certa distancia, o horizonte verdadeiro fica encoberto por uma </a:t>
            </a:r>
            <a:r>
              <a:rPr lang="pt-BR" dirty="0" smtClean="0"/>
              <a:t>névoa escurecida, que se parece muito com águas calmas no escuro.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17566105" y="31233979"/>
            <a:ext cx="140528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/>
              <a:t>O fenômeno ótico que, segundo os pesquisadores, provoca a </a:t>
            </a:r>
            <a:r>
              <a:rPr lang="pt-BR" sz="4000" b="1" dirty="0" err="1" smtClean="0"/>
              <a:t>Fata</a:t>
            </a:r>
            <a:r>
              <a:rPr lang="pt-BR" sz="4000" b="1" dirty="0" smtClean="0"/>
              <a:t> Morgana é a:</a:t>
            </a:r>
          </a:p>
          <a:p>
            <a:r>
              <a:rPr lang="pt-BR" sz="4000" b="1" dirty="0" smtClean="0"/>
              <a:t>a) Ressonância.</a:t>
            </a:r>
          </a:p>
          <a:p>
            <a:r>
              <a:rPr lang="pt-BR" sz="4000" b="1" dirty="0" smtClean="0"/>
              <a:t>b) Refração.</a:t>
            </a:r>
          </a:p>
          <a:p>
            <a:r>
              <a:rPr lang="pt-BR" sz="4000" b="1" dirty="0" smtClean="0"/>
              <a:t>c) Difração.</a:t>
            </a:r>
          </a:p>
          <a:p>
            <a:r>
              <a:rPr lang="pt-BR" sz="4000" b="1" dirty="0" smtClean="0"/>
              <a:t>d) Reflexão.</a:t>
            </a:r>
          </a:p>
          <a:p>
            <a:r>
              <a:rPr lang="pt-BR" sz="4000" b="1" dirty="0" smtClean="0"/>
              <a:t>e) Difusão.</a:t>
            </a:r>
            <a:endParaRPr lang="pt-BR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637</Words>
  <Application>Microsoft Office PowerPoint</Application>
  <PresentationFormat>Personalizar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Wingdings</vt:lpstr>
      <vt:lpstr>Cambria</vt:lpstr>
      <vt:lpstr>Tahoma</vt:lpstr>
      <vt:lpstr>Calibri</vt:lpstr>
      <vt:lpstr>Open Sans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142</cp:revision>
  <dcterms:modified xsi:type="dcterms:W3CDTF">2019-07-29T11:14:28Z</dcterms:modified>
</cp:coreProperties>
</file>