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libri" pitchFamily="34" charset="0"/>
      <p:regular r:id="rId6"/>
      <p:bold r:id="rId7"/>
      <p:italic r:id="rId8"/>
      <p:boldItalic r:id="rId9"/>
    </p:embeddedFont>
    <p:embeddedFont>
      <p:font typeface="Cambria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-1056" y="-7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8008" y="378822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Guilherme Da Costa</a:t>
            </a:r>
            <a:endParaRPr lang="pt-BR" sz="4000" dirty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M02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6497" y="20544686"/>
            <a:ext cx="140425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socioemocionais: </a:t>
            </a:r>
            <a:r>
              <a:rPr lang="pt-BR" sz="4400" b="1" dirty="0">
                <a:solidFill>
                  <a:srgbClr val="FF0000"/>
                </a:solidFill>
              </a:rPr>
              <a:t>Aprender a conhecer:</a:t>
            </a:r>
            <a:r>
              <a:rPr lang="pt-BR" sz="4400" b="1" dirty="0"/>
              <a:t> </a:t>
            </a:r>
            <a:r>
              <a:rPr lang="pt-BR" sz="4400" dirty="0"/>
              <a:t>Pensamento criativo e Aprender a aprender (</a:t>
            </a:r>
            <a:r>
              <a:rPr lang="pt-BR" sz="4400" dirty="0" err="1"/>
              <a:t>Metacognição</a:t>
            </a:r>
            <a:r>
              <a:rPr lang="pt-BR" sz="4400" dirty="0"/>
              <a:t>). </a:t>
            </a:r>
            <a:r>
              <a:rPr lang="pt-BR" sz="4400" b="1" dirty="0">
                <a:solidFill>
                  <a:srgbClr val="FF0000"/>
                </a:solidFill>
              </a:rPr>
              <a:t>Aprender a fazer:</a:t>
            </a:r>
            <a:r>
              <a:rPr lang="pt-BR" sz="4400" dirty="0">
                <a:solidFill>
                  <a:srgbClr val="FF0000"/>
                </a:solidFill>
              </a:rPr>
              <a:t> </a:t>
            </a:r>
            <a:r>
              <a:rPr lang="pt-BR" sz="4400" dirty="0"/>
              <a:t>Protagonismo.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Aprender a ser: </a:t>
            </a:r>
            <a:r>
              <a:rPr lang="pt-BR" sz="4400" dirty="0"/>
              <a:t>Construção e </a:t>
            </a:r>
            <a:r>
              <a:rPr lang="pt-BR" sz="4400" dirty="0">
                <a:solidFill>
                  <a:schemeClr val="tx1"/>
                </a:solidFill>
              </a:rPr>
              <a:t>Execução do Projeto de Vida (</a:t>
            </a:r>
            <a:r>
              <a:rPr lang="pt-BR" sz="4400" dirty="0"/>
              <a:t>autodeterminação, perseverança,  autoconfiança, </a:t>
            </a:r>
            <a:r>
              <a:rPr lang="pt-BR" sz="4400" dirty="0" err="1"/>
              <a:t>autoproposição</a:t>
            </a:r>
            <a:r>
              <a:rPr lang="pt-BR" sz="4400" dirty="0"/>
              <a:t>).</a:t>
            </a:r>
            <a:endParaRPr lang="pt-BR" sz="48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6497" y="30635006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1257" y="25697860"/>
            <a:ext cx="14499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1. Valorizar e utilizar os conhecimentos historicamente construídos sobre o mundo físico, social, cultural e digital para entender e explicar a realidade, continuar aprendendo e colaborar para a construção de uma sociedade justa, democrática e 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46053" y="6936117"/>
            <a:ext cx="10090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 (Conclusão): </a:t>
            </a:r>
            <a:r>
              <a:rPr lang="pt-BR" sz="4000" dirty="0">
                <a:solidFill>
                  <a:schemeClr val="dk1"/>
                </a:solidFill>
              </a:rPr>
              <a:t>A atividade que realizamos trouxe  benefícios, pois ajuda na  aprendizagem da Física. Ficou mais fácil de entender todo o processo com o Diagrama Vê, ajuda e auxilia no estudo para o ENEM.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292457" y="10989007"/>
            <a:ext cx="1042534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>
                <a:solidFill>
                  <a:srgbClr val="FF0000"/>
                </a:solidFill>
              </a:rPr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tx1"/>
                </a:solidFill>
              </a:rPr>
              <a:t>está certa, pois os corpos com densidades diferentes possuem acelerações diferentes no funcionamento da centrífuga, a maior aceleração as substâncias com maior densidade faz com que elas fiquem numa porção mais externa do que a substância de menor densidade.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Didática: </a:t>
            </a:r>
          </a:p>
          <a:p>
            <a:pPr algn="just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Noções 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 funcionamento das centrífugas.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353112" y="21203606"/>
            <a:ext cx="11364686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marL="565150" lvl="0" indent="-742950" algn="just">
              <a:buClr>
                <a:schemeClr val="dk1"/>
              </a:buClr>
              <a:buSzPct val="100000"/>
              <a:buAutoNum type="alphaLcParenR"/>
            </a:pPr>
            <a:r>
              <a:rPr lang="pt-BR" sz="4000" b="1" dirty="0" smtClean="0">
                <a:solidFill>
                  <a:srgbClr val="FF0000"/>
                </a:solidFill>
              </a:rPr>
              <a:t>Correta.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</a:p>
          <a:p>
            <a:pPr marL="565150" lvl="0" indent="-742950" algn="just">
              <a:buClr>
                <a:schemeClr val="dk1"/>
              </a:buClr>
              <a:buSzPct val="100000"/>
              <a:buAutoNum type="alphaLcParenR"/>
            </a:pPr>
            <a:r>
              <a:rPr lang="pt-BR" sz="4000" dirty="0" smtClean="0">
                <a:solidFill>
                  <a:schemeClr val="dk1"/>
                </a:solidFill>
              </a:rPr>
              <a:t>b</a:t>
            </a:r>
            <a:r>
              <a:rPr lang="pt-BR" sz="4000" dirty="0">
                <a:solidFill>
                  <a:schemeClr val="dk1"/>
                </a:solidFill>
              </a:rPr>
              <a:t>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pois o raio da centrífuga é único independente das substâncias inseridas </a:t>
            </a:r>
            <a:r>
              <a:rPr lang="pt-BR" sz="4000" dirty="0" smtClean="0">
                <a:solidFill>
                  <a:schemeClr val="tx1"/>
                </a:solidFill>
              </a:rPr>
              <a:t>nela.</a:t>
            </a:r>
            <a:endParaRPr lang="pt-BR" sz="4000" dirty="0">
              <a:solidFill>
                <a:schemeClr val="tx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c</a:t>
            </a:r>
            <a:r>
              <a:rPr lang="pt-BR" sz="4000" dirty="0" smtClean="0">
                <a:solidFill>
                  <a:schemeClr val="dk1"/>
                </a:solidFill>
              </a:rPr>
              <a:t>)</a:t>
            </a:r>
            <a:r>
              <a:rPr lang="pt-BR" sz="4000" b="1" dirty="0">
                <a:solidFill>
                  <a:srgbClr val="FF0000"/>
                </a:solidFill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b="1" dirty="0">
                <a:solidFill>
                  <a:srgbClr val="FF0000"/>
                </a:solidFill>
              </a:rPr>
              <a:t>, </a:t>
            </a:r>
            <a:r>
              <a:rPr lang="pt-BR" sz="4000" dirty="0">
                <a:solidFill>
                  <a:schemeClr val="tx1"/>
                </a:solidFill>
              </a:rPr>
              <a:t>pois a velocidade angular descreve a taxa com que a orientação de um corpo </a:t>
            </a:r>
            <a:r>
              <a:rPr lang="pt-BR" sz="4000" dirty="0" smtClean="0">
                <a:solidFill>
                  <a:schemeClr val="tx1"/>
                </a:solidFill>
              </a:rPr>
              <a:t>muda, </a:t>
            </a:r>
            <a:r>
              <a:rPr lang="pt-BR" sz="4000" dirty="0">
                <a:solidFill>
                  <a:schemeClr val="tx1"/>
                </a:solidFill>
              </a:rPr>
              <a:t>ou </a:t>
            </a:r>
            <a:r>
              <a:rPr lang="pt-BR" sz="4000" dirty="0" smtClean="0">
                <a:solidFill>
                  <a:schemeClr val="tx1"/>
                </a:solidFill>
              </a:rPr>
              <a:t>seja, </a:t>
            </a:r>
            <a:r>
              <a:rPr lang="pt-BR" sz="4000" dirty="0">
                <a:solidFill>
                  <a:schemeClr val="tx1"/>
                </a:solidFill>
              </a:rPr>
              <a:t>não se relaciona com a separação de </a:t>
            </a:r>
            <a:r>
              <a:rPr lang="pt-BR" sz="4000" dirty="0" smtClean="0">
                <a:solidFill>
                  <a:schemeClr val="tx1"/>
                </a:solidFill>
              </a:rPr>
              <a:t>substâncias.</a:t>
            </a:r>
            <a:endParaRPr lang="pt-BR" sz="4000" dirty="0">
              <a:solidFill>
                <a:schemeClr val="tx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dk1"/>
                </a:solidFill>
              </a:rPr>
              <a:t>d)</a:t>
            </a:r>
            <a:r>
              <a:rPr lang="pt-BR" sz="4000" dirty="0"/>
              <a:t>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tx1"/>
                </a:solidFill>
              </a:rPr>
              <a:t>, As </a:t>
            </a:r>
            <a:r>
              <a:rPr lang="pt-BR" sz="4000" dirty="0">
                <a:solidFill>
                  <a:schemeClr val="tx1"/>
                </a:solidFill>
              </a:rPr>
              <a:t>centrífugas separam substâncias independente da quantidade de cada uma delas</a:t>
            </a:r>
            <a:r>
              <a:rPr lang="pt-BR" sz="4000" dirty="0" smtClean="0">
                <a:solidFill>
                  <a:schemeClr val="tx1"/>
                </a:solidFill>
              </a:rPr>
              <a:t>. </a:t>
            </a:r>
            <a:endParaRPr lang="pt-BR" sz="4000" dirty="0">
              <a:solidFill>
                <a:schemeClr val="tx1"/>
              </a:solidFill>
            </a:endParaRP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4000" dirty="0">
                <a:solidFill>
                  <a:schemeClr val="tx1"/>
                </a:solidFill>
              </a:rPr>
              <a:t>e)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tx1"/>
                </a:solidFill>
              </a:rPr>
              <a:t>, </a:t>
            </a:r>
            <a:r>
              <a:rPr lang="pt-BR" sz="4000" dirty="0">
                <a:solidFill>
                  <a:schemeClr val="tx1"/>
                </a:solidFill>
              </a:rPr>
              <a:t>Pois as centrífugas podem separar substância de coesão molecular semelhantes, por exemplo, dois líquidos</a:t>
            </a:r>
            <a:r>
              <a:rPr lang="pt-BR" sz="4000" b="1" dirty="0">
                <a:solidFill>
                  <a:srgbClr val="FF0000"/>
                </a:solidFill>
              </a:rPr>
              <a:t>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462521" y="30976393"/>
            <a:ext cx="135200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dirty="0">
                <a:solidFill>
                  <a:srgbClr val="FF0000"/>
                </a:solidFill>
              </a:rPr>
              <a:t>Opções:</a:t>
            </a:r>
          </a:p>
          <a:p>
            <a:r>
              <a:rPr lang="pt-BR" sz="4000" b="1" dirty="0" smtClean="0"/>
              <a:t>A-</a:t>
            </a:r>
            <a:r>
              <a:rPr lang="pt-BR" sz="4000" dirty="0" smtClean="0"/>
              <a:t> </a:t>
            </a:r>
            <a:r>
              <a:rPr lang="pt-BR" sz="4000" dirty="0"/>
              <a:t>das diferentes densidades.</a:t>
            </a:r>
          </a:p>
          <a:p>
            <a:r>
              <a:rPr lang="pt-BR" sz="4000" b="1" dirty="0" smtClean="0"/>
              <a:t>B-</a:t>
            </a:r>
            <a:r>
              <a:rPr lang="pt-BR" sz="4000" dirty="0" smtClean="0"/>
              <a:t> </a:t>
            </a:r>
            <a:r>
              <a:rPr lang="pt-BR" sz="4000" dirty="0"/>
              <a:t>dos diferentes raios de rotação.</a:t>
            </a:r>
          </a:p>
          <a:p>
            <a:r>
              <a:rPr lang="pt-BR" sz="4000" b="1" dirty="0" smtClean="0"/>
              <a:t>C-</a:t>
            </a:r>
            <a:r>
              <a:rPr lang="pt-BR" sz="4000" dirty="0" smtClean="0"/>
              <a:t> </a:t>
            </a:r>
            <a:r>
              <a:rPr lang="pt-BR" sz="4000" dirty="0"/>
              <a:t>das diferentes velocidades angulares.</a:t>
            </a:r>
          </a:p>
          <a:p>
            <a:r>
              <a:rPr lang="pt-BR" sz="4000" b="1" dirty="0" smtClean="0"/>
              <a:t>D-</a:t>
            </a:r>
            <a:r>
              <a:rPr lang="pt-BR" sz="4000" dirty="0" smtClean="0"/>
              <a:t> </a:t>
            </a:r>
            <a:r>
              <a:rPr lang="pt-BR" sz="4000" dirty="0"/>
              <a:t>das diferentes quantidades de cada substância.</a:t>
            </a:r>
          </a:p>
          <a:p>
            <a:r>
              <a:rPr lang="pt-BR" sz="4000" b="1" dirty="0" smtClean="0"/>
              <a:t>E-</a:t>
            </a:r>
            <a:r>
              <a:rPr lang="pt-BR" sz="4000" dirty="0" smtClean="0"/>
              <a:t> </a:t>
            </a:r>
            <a:r>
              <a:rPr lang="pt-BR" sz="4000" dirty="0"/>
              <a:t>da diferente coesão molecular de cada substância.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61257" y="6564085"/>
            <a:ext cx="115279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Potência mecânica.</a:t>
            </a:r>
            <a:r>
              <a:rPr lang="pt-BR" sz="4000" dirty="0">
                <a:solidFill>
                  <a:srgbClr val="FF0000"/>
                </a:solidFill>
                <a:latin typeface="+mn-lt"/>
                <a:ea typeface="Cambria"/>
                <a:cs typeface="Cambria"/>
                <a:sym typeface="Cambria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Entender como funciona 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tx1"/>
                </a:solidFill>
                <a:latin typeface="+mn-lt"/>
                <a:ea typeface="Cambria"/>
                <a:cs typeface="Cambria"/>
                <a:sym typeface="Cambria"/>
              </a:rPr>
              <a:t>ncia mecânica </a:t>
            </a:r>
            <a:endParaRPr lang="pt-BR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1257" y="7919446"/>
            <a:ext cx="12083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Princípios: </a:t>
            </a:r>
            <a:r>
              <a:rPr lang="pt-BR" sz="4000" dirty="0">
                <a:solidFill>
                  <a:schemeClr val="dk1"/>
                </a:solidFill>
              </a:rPr>
              <a:t>a pot</a:t>
            </a:r>
            <a:r>
              <a:rPr lang="pt-BR" sz="4000" dirty="0"/>
              <a:t>ê</a:t>
            </a:r>
            <a:r>
              <a:rPr lang="pt-BR" sz="4000" dirty="0">
                <a:solidFill>
                  <a:schemeClr val="dk1"/>
                </a:solidFill>
              </a:rPr>
              <a:t>ncia mecânica </a:t>
            </a:r>
            <a:r>
              <a:rPr lang="pt-BR" sz="4000" dirty="0"/>
              <a:t> é definida como a taxa de variação das formas de energia relacionadas ao estado de movimento de um corpo. Podemos calcular a potência mecânica de um corpo em movimento por meio das variações de sua energia cinética e de sua energia potencial(gravitacional ou elástica, por exemplo). A potência associada à transformação da energia mecânica, entretanto, só se aplica a sistemas dissipativos</a:t>
            </a:r>
            <a:r>
              <a:rPr lang="pt-BR" sz="4000" b="1" dirty="0"/>
              <a:t> </a:t>
            </a:r>
            <a:r>
              <a:rPr lang="pt-BR" sz="4000" dirty="0"/>
              <a:t>(que apresentam atrito)</a:t>
            </a:r>
            <a:r>
              <a:rPr lang="pt-BR" sz="4000" b="1" dirty="0"/>
              <a:t>,</a:t>
            </a:r>
            <a:r>
              <a:rPr lang="pt-BR" sz="4000" dirty="0"/>
              <a:t> uma vez que, na ausência de atrito e de outras forças dissipativas, a energia mecânica dos corpos mantém-se constante</a:t>
            </a:r>
            <a:r>
              <a:rPr lang="pt-BR" sz="4000" dirty="0">
                <a:solidFill>
                  <a:schemeClr val="dk1"/>
                </a:solidFill>
              </a:rPr>
              <a:t>.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062858" y="6772829"/>
            <a:ext cx="7543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</a:t>
            </a:r>
          </a:p>
          <a:p>
            <a:pPr algn="ctr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Nesse aparelho, a separação das substâncias ocorre em </a:t>
            </a:r>
            <a:r>
              <a:rPr lang="pt-BR" sz="4000" dirty="0" smtClean="0">
                <a:solidFill>
                  <a:schemeClr val="dk1"/>
                </a:solidFill>
              </a:rPr>
              <a:t>função.</a:t>
            </a:r>
            <a:endParaRPr lang="pt-BR" sz="4000" dirty="0">
              <a:solidFill>
                <a:schemeClr val="dk1"/>
              </a:solidFill>
            </a:endParaRPr>
          </a:p>
          <a:p>
            <a:pPr algn="ctr">
              <a:buSzPct val="25000"/>
            </a:pPr>
            <a:endParaRPr lang="pt-BR" sz="40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26571" y="16826670"/>
            <a:ext cx="134869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Intensidade, potência, mecânica, força.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rgbClr val="FF0000"/>
                </a:solidFill>
              </a:rPr>
              <a:t>Sentença Descritora</a:t>
            </a:r>
            <a:r>
              <a:rPr lang="pt-BR" sz="4000" b="1" dirty="0" smtClean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bg2"/>
                </a:solidFill>
              </a:rPr>
              <a:t>Entender o funcionamento de uma centrífuga na separação de substância  de diferentes densidades.</a:t>
            </a:r>
            <a:endParaRPr lang="pt-BR" sz="4000" dirty="0">
              <a:solidFill>
                <a:schemeClr val="bg2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9683" y="32692848"/>
            <a:ext cx="15217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5- 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Entender métodos e procedimentos próprios das ciências naturais e aplicá-los em diferentes contextos</a:t>
            </a:r>
            <a:r>
              <a:rPr lang="pt-BR" sz="40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H18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Relacionar propriedades físicas, químicas ou biológicas de produtos, sistemas 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ou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procedimentos tecnológicos às finalidades a que se destinam.</a:t>
            </a:r>
            <a:endParaRPr lang="pt-BR" sz="4000" dirty="0" smtClean="0">
              <a:solidFill>
                <a:schemeClr val="bg2"/>
              </a:solidFill>
              <a:latin typeface="+mj-lt"/>
            </a:endParaRPr>
          </a:p>
          <a:p>
            <a:pPr algn="just" fontAlgn="base"/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. 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445216"/>
            <a:ext cx="319386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2017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9</a:t>
            </a:r>
            <a:r>
              <a:rPr lang="pt-BR" sz="4000" dirty="0">
                <a:solidFill>
                  <a:schemeClr val="dk1"/>
                </a:solidFill>
              </a:rPr>
              <a:t>7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amarelo.</a:t>
            </a:r>
            <a:endParaRPr lang="pt-BR" sz="4000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As </a:t>
            </a:r>
            <a:r>
              <a:rPr lang="pt-BR" sz="4000" dirty="0">
                <a:solidFill>
                  <a:schemeClr val="dk1"/>
                </a:solidFill>
              </a:rPr>
              <a:t>centrífugas são equipamentos utilizados em laboratórios, </a:t>
            </a:r>
            <a:r>
              <a:rPr lang="pt-BR" sz="4000" dirty="0" smtClean="0">
                <a:solidFill>
                  <a:schemeClr val="dk1"/>
                </a:solidFill>
              </a:rPr>
              <a:t>clínicas </a:t>
            </a:r>
            <a:r>
              <a:rPr lang="pt-BR" sz="4000" dirty="0">
                <a:solidFill>
                  <a:schemeClr val="dk1"/>
                </a:solidFill>
              </a:rPr>
              <a:t>e indústrias. Seu funcionamento faz uso da aceleração </a:t>
            </a:r>
            <a:r>
              <a:rPr lang="pt-BR" sz="4000" dirty="0" smtClean="0">
                <a:solidFill>
                  <a:schemeClr val="dk1"/>
                </a:solidFill>
              </a:rPr>
              <a:t>centrífuga </a:t>
            </a:r>
            <a:r>
              <a:rPr lang="pt-BR" sz="4000" dirty="0">
                <a:solidFill>
                  <a:schemeClr val="dk1"/>
                </a:solidFill>
              </a:rPr>
              <a:t>obtida pela rotação de um recipiente e que serve para </a:t>
            </a:r>
            <a:r>
              <a:rPr lang="pt-BR" sz="4000" dirty="0" smtClean="0">
                <a:solidFill>
                  <a:schemeClr val="dk1"/>
                </a:solidFill>
              </a:rPr>
              <a:t>a </a:t>
            </a:r>
            <a:r>
              <a:rPr lang="pt-BR" sz="4000" dirty="0">
                <a:solidFill>
                  <a:schemeClr val="dk1"/>
                </a:solidFill>
              </a:rPr>
              <a:t>separação de sólidos em suspensão em líquidos ou de líquidos </a:t>
            </a:r>
            <a:r>
              <a:rPr lang="pt-BR" sz="4000" dirty="0" smtClean="0">
                <a:solidFill>
                  <a:schemeClr val="dk1"/>
                </a:solidFill>
              </a:rPr>
              <a:t>misturados </a:t>
            </a:r>
            <a:r>
              <a:rPr lang="pt-BR" sz="4000" dirty="0">
                <a:solidFill>
                  <a:schemeClr val="dk1"/>
                </a:solidFill>
              </a:rPr>
              <a:t>entre </a:t>
            </a:r>
            <a:r>
              <a:rPr lang="pt-BR" sz="4000" dirty="0" err="1" smtClean="0">
                <a:solidFill>
                  <a:schemeClr val="dk1"/>
                </a:solidFill>
              </a:rPr>
              <a:t>si.RODITI</a:t>
            </a:r>
            <a:r>
              <a:rPr lang="pt-BR" sz="4000" dirty="0">
                <a:solidFill>
                  <a:schemeClr val="dk1"/>
                </a:solidFill>
              </a:rPr>
              <a:t>, I. Dicionário Houaiss de física. Rio de Janeiro: Objetiva, 2005 (adaptado</a:t>
            </a:r>
            <a:r>
              <a:rPr lang="pt-BR" sz="4000" dirty="0" smtClean="0">
                <a:solidFill>
                  <a:schemeClr val="dk1"/>
                </a:solidFill>
              </a:rPr>
              <a:t>).</a:t>
            </a:r>
          </a:p>
          <a:p>
            <a:pPr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Nesse </a:t>
            </a:r>
            <a:r>
              <a:rPr lang="pt-BR" sz="4000" dirty="0">
                <a:solidFill>
                  <a:schemeClr val="dk1"/>
                </a:solidFill>
              </a:rPr>
              <a:t>aparelho, a separação das substâncias ocorre em função</a:t>
            </a:r>
          </a:p>
          <a:p>
            <a:pPr>
              <a:buSzPct val="25000"/>
            </a:pPr>
            <a:endParaRPr lang="pt-BR" sz="4000" dirty="0">
              <a:solidFill>
                <a:schemeClr val="dk1"/>
              </a:solidFill>
            </a:endParaRPr>
          </a:p>
          <a:p>
            <a:pPr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578</Words>
  <Application>Microsoft Office PowerPoint</Application>
  <PresentationFormat>Personalizar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Tahoma</vt:lpstr>
      <vt:lpstr>Calibri</vt:lpstr>
      <vt:lpstr>Times New Roman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Guilherme Costa Leite</cp:lastModifiedBy>
  <cp:revision>103</cp:revision>
  <dcterms:modified xsi:type="dcterms:W3CDTF">2019-08-05T23:06:01Z</dcterms:modified>
</cp:coreProperties>
</file>