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20" y="-259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Isabelly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 Azevedo de Freitas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 Vespertino </a:t>
            </a:r>
            <a:r>
              <a:rPr lang="pt-BR" sz="3600" b="1" dirty="0" smtClean="0">
                <a:solidFill>
                  <a:schemeClr val="dk1"/>
                </a:solidFill>
              </a:rPr>
              <a:t>Valor</a:t>
            </a:r>
            <a:r>
              <a:rPr lang="pt-BR" sz="3600" b="1" dirty="0">
                <a:solidFill>
                  <a:schemeClr val="dk1"/>
                </a:solidFill>
              </a:rPr>
              <a:t>: </a:t>
            </a:r>
            <a:r>
              <a:rPr lang="pt-BR" sz="3600" b="1" dirty="0" smtClean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</a:rPr>
              <a:t>3,0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953629" y="14345057"/>
            <a:ext cx="3666881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7418" y="19099480"/>
            <a:ext cx="14042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endParaRPr lang="pt-BR" sz="4400" b="1" dirty="0" smtClean="0">
              <a:solidFill>
                <a:schemeClr val="accent2"/>
              </a:solidFill>
            </a:endParaRPr>
          </a:p>
          <a:p>
            <a:r>
              <a:rPr lang="pt-BR" sz="4400" b="1" dirty="0" smtClean="0">
                <a:solidFill>
                  <a:srgbClr val="FF0000"/>
                </a:solidFill>
              </a:rPr>
              <a:t>Aprender </a:t>
            </a:r>
            <a:r>
              <a:rPr lang="pt-BR" sz="4400" b="1" dirty="0">
                <a:solidFill>
                  <a:srgbClr val="FF0000"/>
                </a:solidFill>
              </a:rPr>
              <a:t>a </a:t>
            </a:r>
            <a:r>
              <a:rPr lang="pt-BR" sz="4400" b="1" dirty="0" smtClean="0">
                <a:solidFill>
                  <a:srgbClr val="FF0000"/>
                </a:solidFill>
              </a:rPr>
              <a:t>conhecer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/>
              <a:t>Raciocínio e </a:t>
            </a:r>
            <a:r>
              <a:rPr lang="pt-BR" sz="4000" dirty="0"/>
              <a:t>Aprender a </a:t>
            </a:r>
            <a:r>
              <a:rPr lang="pt-BR" sz="4000" dirty="0" smtClean="0"/>
              <a:t>aprender. </a:t>
            </a:r>
            <a:endParaRPr lang="pt-BR" sz="4400" dirty="0" smtClean="0"/>
          </a:p>
          <a:p>
            <a:pPr algn="just"/>
            <a:r>
              <a:rPr lang="pt-BR" sz="4400" b="1" dirty="0" smtClean="0">
                <a:solidFill>
                  <a:srgbClr val="FF0000"/>
                </a:solidFill>
              </a:rPr>
              <a:t>Aprender </a:t>
            </a:r>
            <a:r>
              <a:rPr lang="pt-BR" sz="4400" b="1" dirty="0">
                <a:solidFill>
                  <a:srgbClr val="FF0000"/>
                </a:solidFill>
              </a:rPr>
              <a:t>a fazer</a:t>
            </a:r>
            <a:r>
              <a:rPr lang="pt-BR" sz="4000" b="1" dirty="0">
                <a:solidFill>
                  <a:srgbClr val="FF0000"/>
                </a:solidFill>
              </a:rPr>
              <a:t>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 </a:t>
            </a:r>
            <a:endParaRPr lang="pt-BR" sz="4400" dirty="0"/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</a:t>
            </a:r>
            <a:r>
              <a:rPr lang="pt-BR" sz="4000" dirty="0" smtClean="0">
                <a:solidFill>
                  <a:schemeClr val="tx1"/>
                </a:solidFill>
              </a:rPr>
              <a:t>Vida.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2414" y="30618609"/>
            <a:ext cx="7592218" cy="769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914400" y="22652182"/>
            <a:ext cx="1346539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smtClean="0">
                <a:solidFill>
                  <a:schemeClr val="accent2"/>
                </a:solidFill>
              </a:rPr>
              <a:t>socioemocionais na BNCC</a:t>
            </a:r>
            <a:r>
              <a:rPr lang="pt-BR" sz="4400" b="1" dirty="0">
                <a:solidFill>
                  <a:schemeClr val="accent2"/>
                </a:solidFill>
              </a:rPr>
              <a:t>: </a:t>
            </a:r>
            <a:r>
              <a:rPr lang="pt-BR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Valorizar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Utilizar tecnologias digitais de comunicação e informação de forma crítica, significativa, reflexiva e ética nas diversas práticas do cotidiano ( incluindo as escolares) ao se comunicar, acessar e disseminar informações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produzir conhecimentos e resolver problemas. 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696671" y="6603608"/>
            <a:ext cx="100906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</a:t>
            </a:r>
            <a:r>
              <a:rPr lang="pt-BR" sz="4800" b="1" dirty="0" smtClean="0">
                <a:solidFill>
                  <a:schemeClr val="dk1"/>
                </a:solidFill>
              </a:rPr>
              <a:t>):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consenso que os desafios são grandes na preparação para o ENEM, pois requer dedicação e risiliencia.    </a:t>
            </a:r>
            <a:endParaRPr lang="pt-BR" sz="32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88400" y="9351818"/>
            <a:ext cx="10910887" cy="1628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r>
              <a:rPr lang="pt-BR" sz="3600" dirty="0" smtClean="0"/>
              <a:t> A </a:t>
            </a:r>
            <a:r>
              <a:rPr lang="pt-BR" sz="3600" b="1" dirty="0" smtClean="0">
                <a:solidFill>
                  <a:srgbClr val="FF0000"/>
                </a:solidFill>
              </a:rPr>
              <a:t>letra C</a:t>
            </a:r>
            <a:r>
              <a:rPr lang="pt-BR" sz="3600" dirty="0" smtClean="0"/>
              <a:t> esta correta, pois, como temos o tempo de resposta do aparelho em relação à torre e sabemos que a velocidade da onda eletromagnética é constante, podemos determinar a distância do celular em relação à antena. </a:t>
            </a:r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r>
              <a:rPr lang="pt-BR" sz="3600" dirty="0" smtClean="0"/>
              <a:t>Dessa maneira, sabemos que o celular se encontra em uma circunferência de raio d com centro nesta antena, portanto, em posição ainda indeterminada. Para duas antenas, podemos ter o seguinte esquema:</a:t>
            </a:r>
          </a:p>
          <a:p>
            <a:r>
              <a:rPr lang="pt-BR" sz="3600" dirty="0" smtClean="0"/>
              <a:t>Nessa situação, ainda continuamos com uma         indeterminação, pois o celular poderá estar nas posições P</a:t>
            </a:r>
            <a:r>
              <a:rPr lang="pt-BR" sz="3600" baseline="-25000" dirty="0" smtClean="0"/>
              <a:t>1 </a:t>
            </a:r>
            <a:r>
              <a:rPr lang="pt-BR" sz="3600" dirty="0" smtClean="0"/>
              <a:t>e P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. Para, finalmente, determinarmos a posição exata do aparelho celular, iremos precisar de uma terceira antena, conforme o esquema. </a:t>
            </a:r>
          </a:p>
          <a:p>
            <a:r>
              <a:rPr lang="pt-BR" sz="3600" dirty="0" smtClean="0"/>
              <a:t>Concluímos, então, que são necessárias, no mínimo, 3 antenas para determinarmos a posição única P em que se encontra o aparelho celular. </a:t>
            </a:r>
          </a:p>
          <a:p>
            <a:endParaRPr lang="pt-BR" sz="3600" dirty="0" smtClean="0"/>
          </a:p>
          <a:p>
            <a:r>
              <a:rPr lang="pt-BR" sz="3600" dirty="0" smtClean="0"/>
              <a:t> </a:t>
            </a:r>
          </a:p>
          <a:p>
            <a:endParaRPr lang="pt-BR" sz="4000" dirty="0" smtClean="0"/>
          </a:p>
          <a:p>
            <a:pPr algn="just"/>
            <a:endParaRPr lang="pt-BR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534909" y="23441891"/>
            <a:ext cx="11887199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565150" lvl="0" indent="-742950">
              <a:buClr>
                <a:schemeClr val="dk1"/>
              </a:buClr>
              <a:buSzPct val="100000"/>
              <a:buAutoNum type="alphaLcParenR"/>
            </a:pPr>
            <a:r>
              <a:rPr lang="pt-BR" sz="3600" b="1" dirty="0" smtClean="0">
                <a:solidFill>
                  <a:srgbClr val="FF0000"/>
                </a:solidFill>
              </a:rPr>
              <a:t>Errada</a:t>
            </a:r>
            <a:r>
              <a:rPr lang="pt-BR" sz="3600" dirty="0">
                <a:solidFill>
                  <a:schemeClr val="dk1"/>
                </a:solidFill>
              </a:rPr>
              <a:t>, </a:t>
            </a:r>
            <a:r>
              <a:rPr lang="pt-BR" sz="3600" dirty="0" smtClean="0">
                <a:solidFill>
                  <a:schemeClr val="dk1"/>
                </a:solidFill>
              </a:rPr>
              <a:t>pois com apenas uma torre, determina-se apenas  a distância até o telefone celular, e não sua posição exata.Com apenas uma torre, o telefone celular pode estar em qualquer posição sobre uma circunferência centrada na torre e de raio igual á distância determinada.     </a:t>
            </a:r>
            <a:endParaRPr lang="pt-BR" sz="3600" dirty="0"/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</a:rPr>
              <a:t>b) </a:t>
            </a:r>
            <a:r>
              <a:rPr lang="pt-BR" sz="3600" b="1" dirty="0" smtClean="0">
                <a:solidFill>
                  <a:srgbClr val="FF0000"/>
                </a:solidFill>
              </a:rPr>
              <a:t>Errada</a:t>
            </a:r>
            <a:r>
              <a:rPr lang="pt-BR" sz="3600" b="1" dirty="0" smtClean="0">
                <a:solidFill>
                  <a:schemeClr val="tx1"/>
                </a:solidFill>
              </a:rPr>
              <a:t>,</a:t>
            </a:r>
            <a:r>
              <a:rPr lang="pt-BR" sz="3600" dirty="0" smtClean="0"/>
              <a:t> pois </a:t>
            </a:r>
            <a:r>
              <a:rPr lang="pt-BR" sz="3600" dirty="0" smtClean="0">
                <a:solidFill>
                  <a:schemeClr val="dk1"/>
                </a:solidFill>
              </a:rPr>
              <a:t>com apenas duas torres, determina-se duas posições possíveis para o telefone celular, e não sua posição exata, com apenas duas torres, o telefone celular pode estar em qualquer uma das posições determinadas pela intersecção das duas conferências   centradas nas duas torres.  </a:t>
            </a:r>
            <a:endParaRPr lang="pt-BR" sz="3600" b="1" dirty="0">
              <a:solidFill>
                <a:schemeClr val="dk1"/>
              </a:solidFill>
            </a:endParaRPr>
          </a:p>
          <a:p>
            <a:pPr indent="-177800"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</a:rPr>
              <a:t>c</a:t>
            </a:r>
            <a:r>
              <a:rPr lang="pt-BR" sz="3600" dirty="0" smtClean="0">
                <a:solidFill>
                  <a:schemeClr val="dk1"/>
                </a:solidFill>
              </a:rPr>
              <a:t>)</a:t>
            </a:r>
            <a:r>
              <a:rPr lang="pt-BR" sz="3600" b="1" dirty="0" smtClean="0">
                <a:solidFill>
                  <a:srgbClr val="FF0000"/>
                </a:solidFill>
              </a:rPr>
              <a:t> CORRETA</a:t>
            </a:r>
            <a:endParaRPr lang="pt-BR" sz="3600" b="1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</a:rPr>
              <a:t>d)</a:t>
            </a:r>
            <a:r>
              <a:rPr lang="pt-BR" sz="3600" dirty="0"/>
              <a:t> </a:t>
            </a:r>
            <a:r>
              <a:rPr lang="pt-BR" sz="3600" b="1" dirty="0">
                <a:solidFill>
                  <a:srgbClr val="FF0000"/>
                </a:solidFill>
              </a:rPr>
              <a:t>Errada</a:t>
            </a:r>
            <a:r>
              <a:rPr lang="pt-BR" sz="3600" dirty="0"/>
              <a:t>, </a:t>
            </a:r>
            <a:r>
              <a:rPr lang="pt-BR" sz="3600" dirty="0" smtClean="0"/>
              <a:t>pois com apenas três torres é possível determinar  a posição do telefone celular.</a:t>
            </a:r>
            <a:endParaRPr lang="pt-BR" sz="3600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600" dirty="0">
                <a:solidFill>
                  <a:schemeClr val="dk1"/>
                </a:solidFill>
              </a:rPr>
              <a:t>e</a:t>
            </a:r>
            <a:r>
              <a:rPr lang="pt-BR" sz="3600" dirty="0" smtClean="0">
                <a:solidFill>
                  <a:schemeClr val="dk1"/>
                </a:solidFill>
              </a:rPr>
              <a:t>) </a:t>
            </a:r>
            <a:r>
              <a:rPr lang="pt-BR" sz="3600" b="1" dirty="0" smtClean="0">
                <a:solidFill>
                  <a:srgbClr val="FF0000"/>
                </a:solidFill>
              </a:rPr>
              <a:t>Errada</a:t>
            </a:r>
            <a:r>
              <a:rPr lang="pt-BR" sz="3600" dirty="0" smtClean="0">
                <a:solidFill>
                  <a:schemeClr val="tx1"/>
                </a:solidFill>
              </a:rPr>
              <a:t>, </a:t>
            </a:r>
            <a:r>
              <a:rPr lang="pt-BR" sz="3600" dirty="0" smtClean="0"/>
              <a:t>pois com apenas três torres é possível determinar  a posição do telefone celular</a:t>
            </a:r>
            <a:r>
              <a:rPr lang="pt-BR" sz="4000" dirty="0" smtClean="0"/>
              <a:t>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611540" y="34435472"/>
            <a:ext cx="7567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fontAlgn="ctr"/>
            <a:r>
              <a:rPr lang="pt-BR" sz="4000" dirty="0" smtClean="0"/>
              <a:t>A</a:t>
            </a:r>
            <a:r>
              <a:rPr lang="pt-BR" sz="4000" dirty="0" smtClean="0"/>
              <a:t>) </a:t>
            </a:r>
            <a:r>
              <a:rPr lang="pt-BR" sz="4000" dirty="0" smtClean="0"/>
              <a:t>Uma. B</a:t>
            </a:r>
            <a:r>
              <a:rPr lang="pt-BR" sz="4000" dirty="0" smtClean="0"/>
              <a:t>) </a:t>
            </a:r>
            <a:r>
              <a:rPr lang="pt-BR" sz="4000" dirty="0" err="1" smtClean="0"/>
              <a:t>Duas.C</a:t>
            </a:r>
            <a:r>
              <a:rPr lang="pt-BR" sz="4000" dirty="0" smtClean="0"/>
              <a:t>) Três. </a:t>
            </a:r>
            <a:br>
              <a:rPr lang="pt-BR" sz="4000" dirty="0" smtClean="0"/>
            </a:br>
            <a:r>
              <a:rPr lang="pt-BR" sz="4000" dirty="0" smtClean="0"/>
              <a:t>D) </a:t>
            </a:r>
            <a:r>
              <a:rPr lang="pt-BR" sz="4000" dirty="0" err="1" smtClean="0"/>
              <a:t>Quatro.E</a:t>
            </a:r>
            <a:r>
              <a:rPr lang="pt-BR" sz="4000" dirty="0" smtClean="0"/>
              <a:t>) Cinco.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60400" y="6941443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Ondulatória e eletromagnetismo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73770" y="8008883"/>
            <a:ext cx="12441482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pPr fontAlgn="base"/>
            <a:r>
              <a:rPr lang="pt-BR" sz="4800" dirty="0" smtClean="0"/>
              <a:t>Ondas eletromagnéticas são aquelas que resultam da libertação das fontes de energia elétrica e magnética em conjunto.</a:t>
            </a:r>
          </a:p>
          <a:p>
            <a:pPr fontAlgn="base"/>
            <a:r>
              <a:rPr lang="pt-BR" sz="4800" dirty="0" smtClean="0"/>
              <a:t>Quando se movimenta velozmente, com a velocidade da luz, a energia liberada apresenta o aspecto de onda. Por esse motivo, recebe o nome de onda eletromagnética.</a:t>
            </a:r>
          </a:p>
          <a:p>
            <a:r>
              <a:rPr lang="pt-BR" sz="4800" b="1" dirty="0" smtClean="0"/>
              <a:t> </a:t>
            </a:r>
            <a:endParaRPr lang="pt-BR" sz="4800" dirty="0" smtClean="0"/>
          </a:p>
          <a:p>
            <a:endParaRPr lang="pt-BR" sz="4800" b="1" dirty="0" smtClean="0">
              <a:solidFill>
                <a:schemeClr val="dk1"/>
              </a:solidFill>
            </a:endParaRPr>
          </a:p>
          <a:p>
            <a:endParaRPr lang="pt-BR" sz="4800" b="1" dirty="0" smtClean="0">
              <a:solidFill>
                <a:schemeClr val="dk1"/>
              </a:solidFill>
            </a:endParaRPr>
          </a:p>
          <a:p>
            <a:endParaRPr lang="pt-BR" sz="4800" b="1" dirty="0" smtClean="0">
              <a:solidFill>
                <a:schemeClr val="dk1"/>
              </a:solidFill>
            </a:endParaRPr>
          </a:p>
          <a:p>
            <a:endParaRPr lang="pt-BR" sz="4800" b="1" dirty="0" smtClean="0">
              <a:solidFill>
                <a:schemeClr val="dk1"/>
              </a:solidFill>
            </a:endParaRPr>
          </a:p>
          <a:p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/>
              <a:t> </a:t>
            </a:r>
          </a:p>
          <a:p>
            <a:pPr algn="just"/>
            <a:r>
              <a:rPr lang="pt-BR" sz="4000" dirty="0" smtClean="0"/>
              <a:t> 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Considerando que as torres e o celular são puntiformes e que estão sobre um mesmo plano, qual o número mínimo de torres necessárias para se localizar a posição do telefone celular que originou a ligação?</a:t>
            </a:r>
          </a:p>
          <a:p>
            <a:pPr algn="ctr"/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660643" y="14947596"/>
            <a:ext cx="130747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Conceitos: </a:t>
            </a:r>
            <a:r>
              <a:rPr lang="pt-BR" sz="4800" dirty="0" smtClean="0">
                <a:solidFill>
                  <a:schemeClr val="dk1"/>
                </a:solidFill>
              </a:rPr>
              <a:t>Conhecimentos básicos e fundamentais de </a:t>
            </a:r>
            <a:r>
              <a:rPr lang="pt-BR" sz="4800" dirty="0" smtClean="0">
                <a:solidFill>
                  <a:schemeClr val="dk1"/>
                </a:solidFill>
              </a:rPr>
              <a:t>física, como, ondas, magnetismo, energia, 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r>
              <a:rPr lang="pt-BR" sz="4000" b="1" dirty="0" smtClean="0">
                <a:solidFill>
                  <a:schemeClr val="accent2"/>
                </a:solidFill>
              </a:rPr>
              <a:t>Sentença </a:t>
            </a:r>
            <a:r>
              <a:rPr lang="pt-BR" sz="4000" b="1" dirty="0">
                <a:solidFill>
                  <a:schemeClr val="accent2"/>
                </a:solidFill>
              </a:rPr>
              <a:t>Descritora</a:t>
            </a:r>
            <a:r>
              <a:rPr lang="pt-BR" sz="4000" dirty="0" smtClean="0">
                <a:solidFill>
                  <a:schemeClr val="accent2"/>
                </a:solidFill>
              </a:rPr>
              <a:t>: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Aplicar conhecimentos geométricos na determinação da localização de um ponto no espaço.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98764" y="3186784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Compreender as ciências naturais e as tecnologias a elas associados como construções humanas, percebendo seus papeis nos processos de produção e no desenvolvimento econômico e social da humanidade. </a:t>
            </a:r>
          </a:p>
          <a:p>
            <a:pPr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H2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associar a solução de problemas de comunicação, transporte , saúde ou outro, com o correspondente desenvolvimento cientifico e tecnológico . 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7"/>
            <a:ext cx="319386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 smtClean="0"/>
              <a:t> 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 smtClean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2015 | </a:t>
            </a:r>
            <a:r>
              <a:rPr lang="pt-BR" sz="4000" b="1" dirty="0" smtClean="0">
                <a:solidFill>
                  <a:srgbClr val="FF0000"/>
                </a:solidFill>
              </a:rPr>
              <a:t>Questão: 50 </a:t>
            </a:r>
            <a:r>
              <a:rPr lang="pt-BR" sz="4000" dirty="0" smtClean="0">
                <a:solidFill>
                  <a:schemeClr val="dk1"/>
                </a:solidFill>
              </a:rPr>
              <a:t>, caderno branco|</a:t>
            </a:r>
          </a:p>
          <a:p>
            <a:pPr>
              <a:buSzPct val="25000"/>
            </a:pPr>
            <a:endParaRPr lang="pt-BR" sz="4000" dirty="0" smtClean="0"/>
          </a:p>
          <a:p>
            <a:pPr algn="just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251284" y="39734835"/>
            <a:ext cx="300789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pt-BR" sz="4000" dirty="0" smtClean="0"/>
              <a:t>Para obter a posição de um telefone celular, a polícia baseia-se em informações do tempo de resposta do aparelho em relação às torres de celular da região de onde se originou a ligação. Em uma região, um aparelho está na área de cobertura de cinco torres, conforme o esquema:</a:t>
            </a:r>
          </a:p>
          <a:p>
            <a:pPr>
              <a:buSzPct val="25000"/>
            </a:pPr>
            <a:r>
              <a:rPr lang="pt-BR" sz="4000" dirty="0" smtClean="0"/>
              <a:t>Considerando que as torres e o celular são puntiformes e que estão sobre um mesmo plano, qual o número mínimo de torres necessárias para se localizar a posição do telefone celular que originou a ligação?</a:t>
            </a:r>
          </a:p>
          <a:p>
            <a:pPr>
              <a:buSzPct val="25000"/>
            </a:pPr>
            <a:endParaRPr lang="pt-BR" sz="4800" dirty="0" smtClean="0"/>
          </a:p>
          <a:p>
            <a:pPr>
              <a:buSzPct val="25000"/>
            </a:pPr>
            <a:endParaRPr lang="pt-BR" sz="4800" dirty="0" smtClean="0"/>
          </a:p>
          <a:p>
            <a:pPr>
              <a:buSzPct val="25000"/>
            </a:pPr>
            <a:endParaRPr lang="pt-BR" sz="4800" dirty="0" smtClean="0"/>
          </a:p>
          <a:p>
            <a:pPr>
              <a:buSzPct val="25000"/>
            </a:pPr>
            <a:endParaRPr lang="pt-BR" sz="4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8183497" y="33573312"/>
            <a:ext cx="9228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Interpretação: </a:t>
            </a:r>
            <a:r>
              <a:rPr lang="pt-BR" sz="4000" dirty="0" smtClean="0">
                <a:solidFill>
                  <a:schemeClr val="dk1"/>
                </a:solidFill>
              </a:rPr>
              <a:t>ver imagem abaixo </a:t>
            </a:r>
            <a:endParaRPr lang="pt-BR" sz="4000" dirty="0"/>
          </a:p>
        </p:txBody>
      </p:sp>
      <p:pic>
        <p:nvPicPr>
          <p:cNvPr id="2051" name="Picture 3" descr="https://d2q576s0wzfxtl.cloudfront.net/2017/08/08145409/88-figur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60549" y="34601728"/>
            <a:ext cx="5735782" cy="4501997"/>
          </a:xfrm>
          <a:prstGeom prst="rect">
            <a:avLst/>
          </a:prstGeom>
          <a:noFill/>
        </p:spPr>
      </p:pic>
      <p:pic>
        <p:nvPicPr>
          <p:cNvPr id="34" name="Imagem 33" descr="Capturaronda.PNG"/>
          <p:cNvPicPr>
            <a:picLocks noChangeAspect="1"/>
          </p:cNvPicPr>
          <p:nvPr/>
        </p:nvPicPr>
        <p:blipFill>
          <a:blip r:embed="rId6"/>
          <a:srcRect t="19799" r="5296"/>
          <a:stretch>
            <a:fillRect/>
          </a:stretch>
        </p:blipFill>
        <p:spPr>
          <a:xfrm>
            <a:off x="21280583" y="12801600"/>
            <a:ext cx="11118705" cy="332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796</Words>
  <Application>Microsoft Office PowerPoint</Application>
  <PresentationFormat>Personalizar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122</cp:revision>
  <dcterms:modified xsi:type="dcterms:W3CDTF">2019-07-29T11:10:33Z</dcterms:modified>
</cp:coreProperties>
</file>