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32399288" cy="43200638"/>
  <p:notesSz cx="6858000" cy="9028113"/>
  <p:embeddedFontLst>
    <p:embeddedFont>
      <p:font typeface="Tahoma" panose="020B0604030504040204" pitchFamily="34" charset="0"/>
      <p:regular r:id="rId4"/>
      <p:bold r:id="rId5"/>
    </p:embeddedFont>
    <p:embeddedFont>
      <p:font typeface="Calibri" panose="020F0502020204030204" pitchFamily="34" charset="0"/>
      <p:regular r:id="rId6"/>
      <p:bold r:id="rId7"/>
      <p:italic r:id="rId8"/>
      <p:boldItalic r:id="rId9"/>
    </p:embeddedFont>
    <p:embeddedFont>
      <p:font typeface="Cambria" panose="02040503050406030204" pitchFamily="18"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606">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B172B-123D-4359-81A1-3278819959C6}">
  <a:tblStyle styleId="{49AB172B-123D-4359-81A1-3278819959C6}"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892" y="-112"/>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085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3" y="0"/>
            <a:ext cx="2971800" cy="45085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287838"/>
            <a:ext cx="5486400" cy="4062412"/>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575675"/>
            <a:ext cx="2971800" cy="4508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i="0" u="none" strike="noStrike" cap="none">
                <a:solidFill>
                  <a:schemeClr val="dk1"/>
                </a:solidFill>
                <a:latin typeface="Tahoma"/>
                <a:ea typeface="Tahoma"/>
                <a:cs typeface="Tahoma"/>
                <a:sym typeface="Tahoma"/>
              </a:rPr>
              <a:pPr marL="0" marR="0" lvl="0" indent="0" algn="r" rtl="0">
                <a:spcBef>
                  <a:spcPts val="0"/>
                </a:spcBef>
                <a:spcAft>
                  <a:spcPts val="0"/>
                </a:spcAft>
                <a:buSzPct val="25000"/>
                <a:buNone/>
              </a:pPr>
              <a:t>‹nº›</a:t>
            </a:fld>
            <a:endParaRPr lang="pt-B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9742322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1" name="Shape 21"/>
          <p:cNvSpPr txBox="1">
            <a:spLocks noGrp="1"/>
          </p:cNvSpPr>
          <p:nvPr>
            <p:ph type="body" idx="1"/>
          </p:nvPr>
        </p:nvSpPr>
        <p:spPr>
          <a:xfrm>
            <a:off x="685800" y="4287838"/>
            <a:ext cx="5486400" cy="40624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1200" b="1" dirty="0" smtClean="0">
                <a:solidFill>
                  <a:srgbClr val="FF0000"/>
                </a:solidFill>
              </a:rPr>
              <a:t>Suporte:</a:t>
            </a:r>
            <a:r>
              <a:rPr lang="pt-BR" sz="1200" dirty="0" smtClean="0">
                <a:solidFill>
                  <a:srgbClr val="FF0000"/>
                </a:solidFill>
              </a:rPr>
              <a:t> www.wikifisica.com;</a:t>
            </a:r>
            <a:r>
              <a:rPr lang="pt-BR" sz="1200" baseline="0" dirty="0" smtClean="0">
                <a:solidFill>
                  <a:srgbClr val="FF0000"/>
                </a:solidFill>
              </a:rPr>
              <a:t> </a:t>
            </a:r>
            <a:r>
              <a:rPr lang="pt-BR" sz="1200" dirty="0" smtClean="0">
                <a:solidFill>
                  <a:srgbClr val="FF0000"/>
                </a:solidFill>
              </a:rPr>
              <a:t>https://curriculointerativo.sedu.es.gov.br/</a:t>
            </a:r>
            <a:r>
              <a:rPr lang="pt-BR" sz="1200" b="1" dirty="0" smtClean="0">
                <a:solidFill>
                  <a:srgbClr val="FF0000"/>
                </a:solidFill>
                <a:ea typeface="Cambria"/>
                <a:cs typeface="Cambria"/>
                <a:sym typeface="Cambria"/>
              </a:rPr>
              <a:t>  e </a:t>
            </a:r>
            <a:r>
              <a:rPr lang="pt-BR" sz="1200" dirty="0" smtClean="0">
                <a:solidFill>
                  <a:srgbClr val="FF0000"/>
                </a:solidFill>
              </a:rPr>
              <a:t>https://sedudigital.wixsite.com/preenemdigital</a:t>
            </a:r>
            <a:endParaRPr sz="1200" b="0" i="0" u="none" strike="noStrike" cap="none" dirty="0">
              <a:solidFill>
                <a:srgbClr val="FF0000"/>
              </a:solidFill>
              <a:latin typeface="Calibri"/>
              <a:ea typeface="Calibri"/>
              <a:cs typeface="Calibri"/>
              <a:sym typeface="Calibri"/>
            </a:endParaRPr>
          </a:p>
        </p:txBody>
      </p:sp>
      <p:sp>
        <p:nvSpPr>
          <p:cNvPr id="22" name="Shape 22"/>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u="none">
                <a:solidFill>
                  <a:schemeClr val="dk1"/>
                </a:solidFill>
                <a:latin typeface="Tahoma"/>
                <a:ea typeface="Tahoma"/>
                <a:cs typeface="Tahoma"/>
                <a:sym typeface="Tahoma"/>
              </a:rPr>
              <a:pPr marL="0" marR="0" lvl="0" indent="0" algn="r" rtl="0">
                <a:spcBef>
                  <a:spcPts val="0"/>
                </a:spcBef>
                <a:spcAft>
                  <a:spcPts val="0"/>
                </a:spcAft>
                <a:buSzPct val="25000"/>
                <a:buNone/>
              </a:pPr>
              <a:t>1</a:t>
            </a:fld>
            <a:endParaRPr lang="pt-BR" sz="1200" b="0" u="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68745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8" name="Shape 18"/>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428875" y="3838575"/>
            <a:ext cx="27541537" cy="7200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5pPr>
            <a:lvl6pPr marL="432007" marR="0" lvl="5" indent="-20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6pPr>
            <a:lvl7pPr marL="864017" marR="0" lvl="6" indent="-41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7pPr>
            <a:lvl8pPr marL="1296025" marR="0" lvl="7" indent="-624"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8pPr>
            <a:lvl9pPr marL="1728033" marR="0" lvl="8" indent="-833"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2428875" y="12477750"/>
            <a:ext cx="27541537" cy="25922287"/>
          </a:xfrm>
          <a:prstGeom prst="rect">
            <a:avLst/>
          </a:prstGeom>
          <a:noFill/>
          <a:ln>
            <a:noFill/>
          </a:ln>
        </p:spPr>
        <p:txBody>
          <a:bodyPr wrap="square" lIns="91425" tIns="91425" rIns="91425" bIns="91425" anchor="t" anchorCtr="0"/>
          <a:lstStyle>
            <a:lvl1pPr marL="1893888" marR="0" lvl="0" indent="-769938" algn="l" rtl="0">
              <a:spcBef>
                <a:spcPts val="3540"/>
              </a:spcBef>
              <a:spcAft>
                <a:spcPts val="0"/>
              </a:spcAft>
              <a:buClr>
                <a:schemeClr val="dk1"/>
              </a:buClr>
              <a:buSzPct val="100000"/>
              <a:buFont typeface="Times New Roman"/>
              <a:buChar char="•"/>
              <a:defRPr sz="17700" b="0" i="0" u="none" strike="noStrike" cap="none">
                <a:solidFill>
                  <a:schemeClr val="dk1"/>
                </a:solidFill>
                <a:latin typeface="Times New Roman"/>
                <a:ea typeface="Times New Roman"/>
                <a:cs typeface="Times New Roman"/>
                <a:sym typeface="Times New Roman"/>
              </a:defRPr>
            </a:lvl1pPr>
            <a:lvl2pPr marL="4108450" marR="0" lvl="1" indent="-603250" algn="l" rtl="0">
              <a:spcBef>
                <a:spcPts val="3080"/>
              </a:spcBef>
              <a:spcAft>
                <a:spcPts val="0"/>
              </a:spcAft>
              <a:buClr>
                <a:schemeClr val="dk1"/>
              </a:buClr>
              <a:buSzPct val="100000"/>
              <a:buFont typeface="Times New Roman"/>
              <a:buChar char="–"/>
              <a:defRPr sz="15400" b="0" i="0" u="none" strike="noStrike" cap="none">
                <a:solidFill>
                  <a:schemeClr val="dk1"/>
                </a:solidFill>
                <a:latin typeface="Times New Roman"/>
                <a:ea typeface="Times New Roman"/>
                <a:cs typeface="Times New Roman"/>
                <a:sym typeface="Times New Roman"/>
              </a:defRPr>
            </a:lvl2pPr>
            <a:lvl3pPr marL="6319838" marR="0" lvl="2" indent="-427037" algn="l" rtl="0">
              <a:spcBef>
                <a:spcPts val="2640"/>
              </a:spcBef>
              <a:spcAft>
                <a:spcPts val="0"/>
              </a:spcAft>
              <a:buClr>
                <a:schemeClr val="dk1"/>
              </a:buClr>
              <a:buSzPct val="100000"/>
              <a:buFont typeface="Times New Roman"/>
              <a:buChar char="•"/>
              <a:defRPr sz="13200" b="0" i="0" u="none" strike="noStrike" cap="none">
                <a:solidFill>
                  <a:schemeClr val="dk1"/>
                </a:solidFill>
                <a:latin typeface="Times New Roman"/>
                <a:ea typeface="Times New Roman"/>
                <a:cs typeface="Times New Roman"/>
                <a:sym typeface="Times New Roman"/>
              </a:defRPr>
            </a:lvl3pPr>
            <a:lvl4pPr marL="8847138" marR="0" lvl="3" indent="-566738"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4pPr>
            <a:lvl5pPr marL="11377613" marR="0" lvl="4" indent="-569913"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5pPr>
            <a:lvl6pPr marL="11809727" marR="0" lvl="5" indent="-566734"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6pPr>
            <a:lvl7pPr marL="12241735" marR="0" lvl="6" indent="-566942"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7pPr>
            <a:lvl8pPr marL="12673743" marR="0" lvl="7" indent="-56714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8pPr>
            <a:lvl9pPr marL="13105752" marR="0" lvl="8" indent="-56735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Shape 24"/>
          <p:cNvSpPr/>
          <p:nvPr/>
        </p:nvSpPr>
        <p:spPr>
          <a:xfrm>
            <a:off x="21670963" y="11322049"/>
            <a:ext cx="7829565" cy="575318"/>
          </a:xfrm>
          <a:prstGeom prst="rect">
            <a:avLst/>
          </a:prstGeom>
          <a:noFill/>
          <a:ln>
            <a:noFill/>
          </a:ln>
        </p:spPr>
        <p:txBody>
          <a:bodyPr wrap="square" lIns="82050" tIns="41025" rIns="82050" bIns="41025" anchor="t" anchorCtr="0">
            <a:noAutofit/>
          </a:bodyPr>
          <a:lstStyle/>
          <a:p>
            <a:pPr marL="0" marR="0" lvl="0" indent="0" algn="just" rtl="0">
              <a:spcBef>
                <a:spcPts val="0"/>
              </a:spcBef>
              <a:spcAft>
                <a:spcPts val="0"/>
              </a:spcAft>
              <a:buSzPct val="25000"/>
              <a:buNone/>
            </a:pPr>
            <a:r>
              <a:rPr lang="pt-BR" sz="1100" b="0" i="0" u="none" strike="noStrike" cap="none">
                <a:solidFill>
                  <a:srgbClr val="000000"/>
                </a:solidFill>
                <a:latin typeface="Tahoma"/>
                <a:ea typeface="Tahoma"/>
                <a:cs typeface="Tahoma"/>
                <a:sym typeface="Tahoma"/>
              </a:rPr>
              <a:t> </a:t>
            </a:r>
          </a:p>
          <a:p>
            <a:pPr marL="0" marR="0" lvl="0" indent="0" algn="l" rtl="0">
              <a:spcBef>
                <a:spcPts val="0"/>
              </a:spcBef>
              <a:spcAft>
                <a:spcPts val="0"/>
              </a:spcAft>
              <a:buNone/>
            </a:pPr>
            <a:endParaRPr sz="2100" b="0" i="0" u="none" strike="noStrike" cap="none">
              <a:solidFill>
                <a:schemeClr val="dk1"/>
              </a:solidFill>
              <a:latin typeface="Times New Roman"/>
              <a:ea typeface="Times New Roman"/>
              <a:cs typeface="Times New Roman"/>
              <a:sym typeface="Times New Roman"/>
            </a:endParaRPr>
          </a:p>
        </p:txBody>
      </p:sp>
      <p:sp>
        <p:nvSpPr>
          <p:cNvPr id="25" name="Shape 25"/>
          <p:cNvSpPr txBox="1"/>
          <p:nvPr/>
        </p:nvSpPr>
        <p:spPr>
          <a:xfrm>
            <a:off x="1" y="279484"/>
            <a:ext cx="32036656" cy="2020186"/>
          </a:xfrm>
          <a:prstGeom prst="rect">
            <a:avLst/>
          </a:prstGeom>
          <a:noFill/>
          <a:ln>
            <a:noFill/>
          </a:ln>
        </p:spPr>
        <p:txBody>
          <a:bodyPr wrap="square" lIns="86850" tIns="43425" rIns="86850" bIns="43425" anchor="t" anchorCtr="0">
            <a:noAutofit/>
          </a:bodyPr>
          <a:lstStyle/>
          <a:p>
            <a:pPr lvl="0" algn="ctr">
              <a:buSzPct val="25000"/>
            </a:pPr>
            <a:r>
              <a:rPr lang="pt-BR" sz="5400" b="1" dirty="0" smtClean="0">
                <a:solidFill>
                  <a:srgbClr val="000099"/>
                </a:solidFill>
                <a:latin typeface="+mj-lt"/>
                <a:ea typeface="Cambria"/>
                <a:cs typeface="Cambria"/>
                <a:sym typeface="Cambria"/>
              </a:rPr>
              <a:t>EEEFM Prof.ª Filomena Quitiba </a:t>
            </a:r>
            <a:r>
              <a:rPr lang="pt-BR" sz="5400" b="1" dirty="0" smtClean="0">
                <a:solidFill>
                  <a:srgbClr val="000099"/>
                </a:solidFill>
                <a:ea typeface="Cambria"/>
                <a:cs typeface="Cambria"/>
                <a:sym typeface="Cambria"/>
              </a:rPr>
              <a:t> </a:t>
            </a:r>
            <a:endParaRPr lang="pt-BR" sz="5400" b="1" dirty="0">
              <a:solidFill>
                <a:srgbClr val="000099"/>
              </a:solidFill>
              <a:ea typeface="Cambria"/>
              <a:cs typeface="Cambria"/>
              <a:sym typeface="Cambria"/>
            </a:endParaRPr>
          </a:p>
          <a:p>
            <a:pPr marL="0" marR="0" lvl="0" indent="0" algn="ctr" rtl="0">
              <a:spcBef>
                <a:spcPts val="0"/>
              </a:spcBef>
              <a:spcAft>
                <a:spcPts val="0"/>
              </a:spcAft>
              <a:buSzPct val="25000"/>
              <a:buNone/>
            </a:pPr>
            <a:r>
              <a:rPr lang="pt-BR" sz="4400" b="1" i="0" u="none" strike="noStrike" cap="none" dirty="0" smtClean="0">
                <a:solidFill>
                  <a:srgbClr val="000099"/>
                </a:solidFill>
                <a:latin typeface="+mj-lt"/>
                <a:ea typeface="Cambria"/>
                <a:cs typeface="Cambria"/>
                <a:sym typeface="Cambria"/>
              </a:rPr>
              <a:t>Piúma/ES</a:t>
            </a:r>
            <a:r>
              <a:rPr lang="pt-BR" sz="4400" b="1" i="0" u="none" strike="noStrike" cap="none" dirty="0">
                <a:solidFill>
                  <a:srgbClr val="000099"/>
                </a:solidFill>
                <a:latin typeface="+mj-lt"/>
                <a:ea typeface="Cambria"/>
                <a:cs typeface="Cambria"/>
                <a:sym typeface="Cambria"/>
              </a:rPr>
              <a:t>, </a:t>
            </a:r>
            <a:r>
              <a:rPr lang="pt-BR" sz="4400" b="1" dirty="0">
                <a:solidFill>
                  <a:srgbClr val="000099"/>
                </a:solidFill>
                <a:latin typeface="+mj-lt"/>
                <a:ea typeface="Cambria"/>
                <a:cs typeface="Cambria"/>
                <a:sym typeface="Cambria"/>
              </a:rPr>
              <a:t>2</a:t>
            </a:r>
            <a:r>
              <a:rPr lang="pt-BR" sz="4400" b="1" dirty="0" smtClean="0">
                <a:solidFill>
                  <a:srgbClr val="000099"/>
                </a:solidFill>
                <a:latin typeface="+mj-lt"/>
                <a:ea typeface="Cambria"/>
                <a:cs typeface="Cambria"/>
                <a:sym typeface="Cambria"/>
              </a:rPr>
              <a:t>º semestre</a:t>
            </a:r>
            <a:r>
              <a:rPr lang="pt-BR" sz="4400" b="1" i="0" u="none" strike="noStrike" cap="none" dirty="0" smtClean="0">
                <a:solidFill>
                  <a:srgbClr val="000099"/>
                </a:solidFill>
                <a:latin typeface="+mj-lt"/>
                <a:ea typeface="Cambria"/>
                <a:cs typeface="Cambria"/>
                <a:sym typeface="Cambria"/>
              </a:rPr>
              <a:t> </a:t>
            </a:r>
            <a:r>
              <a:rPr lang="pt-BR" sz="4400" b="1" i="0" u="none" strike="noStrike" cap="none" dirty="0">
                <a:solidFill>
                  <a:srgbClr val="000099"/>
                </a:solidFill>
                <a:latin typeface="+mj-lt"/>
                <a:ea typeface="Cambria"/>
                <a:cs typeface="Cambria"/>
                <a:sym typeface="Cambria"/>
              </a:rPr>
              <a:t>de </a:t>
            </a:r>
            <a:r>
              <a:rPr lang="pt-BR" sz="4400" b="1" i="0" u="none" strike="noStrike" cap="none" dirty="0" smtClean="0">
                <a:solidFill>
                  <a:srgbClr val="000099"/>
                </a:solidFill>
                <a:latin typeface="+mj-lt"/>
                <a:ea typeface="Cambria"/>
                <a:cs typeface="Cambria"/>
                <a:sym typeface="Cambria"/>
              </a:rPr>
              <a:t>2019</a:t>
            </a:r>
            <a:endParaRPr lang="pt-BR" sz="4400" b="1" i="0" u="none" strike="noStrike" cap="none" dirty="0">
              <a:solidFill>
                <a:srgbClr val="000099"/>
              </a:solidFill>
              <a:latin typeface="+mj-lt"/>
              <a:ea typeface="Cambria"/>
              <a:cs typeface="Cambria"/>
              <a:sym typeface="Cambria"/>
            </a:endParaRPr>
          </a:p>
        </p:txBody>
      </p:sp>
      <p:sp>
        <p:nvSpPr>
          <p:cNvPr id="27" name="Shape 27"/>
          <p:cNvSpPr txBox="1"/>
          <p:nvPr/>
        </p:nvSpPr>
        <p:spPr>
          <a:xfrm>
            <a:off x="11623675" y="16875125"/>
            <a:ext cx="2667000" cy="441325"/>
          </a:xfrm>
          <a:prstGeom prst="rect">
            <a:avLst/>
          </a:prstGeom>
          <a:noFill/>
          <a:ln>
            <a:noFill/>
          </a:ln>
        </p:spPr>
        <p:txBody>
          <a:bodyPr wrap="square" lIns="91425" tIns="45700" rIns="91425" bIns="45700" anchor="t" anchorCtr="0">
            <a:noAutofit/>
          </a:bodyPr>
          <a:lstStyle/>
          <a:p>
            <a:pPr marL="0" marR="0" lvl="0" indent="-144018" algn="ctr" rtl="0">
              <a:spcBef>
                <a:spcPts val="0"/>
              </a:spcBef>
              <a:spcAft>
                <a:spcPts val="0"/>
              </a:spcAft>
              <a:buClr>
                <a:schemeClr val="dk1"/>
              </a:buClr>
              <a:buFont typeface="Times New Roman"/>
              <a:buNone/>
            </a:pPr>
            <a:endParaRPr sz="2268" b="0" i="0" u="none" strike="noStrike" cap="none">
              <a:solidFill>
                <a:schemeClr val="dk1"/>
              </a:solidFill>
              <a:latin typeface="Cambria"/>
              <a:ea typeface="Cambria"/>
              <a:cs typeface="Cambria"/>
              <a:sym typeface="Cambria"/>
            </a:endParaRPr>
          </a:p>
        </p:txBody>
      </p:sp>
      <p:sp>
        <p:nvSpPr>
          <p:cNvPr id="28" name="Shape 28" descr="data:image/jpeg;base64,/9j/4AAQSkZJRgABAQAAAQABAAD/2wCEAAkGBxQSEhQUEhQUFRUXGBgVFxcXFxUXFxgYGBcYFxQXFBcYHCggGBolHBQUITEhJSkrLi4uFx8zODMsNygtLisBCgoKDg0OGhAQFywcHBwsLCwsLCwsLCwsLCwsLCwsLCwsLCwsLCwsLCwsLCwsLCwsLCwsLCwsLCwsNyw3LDcrK//AABEIAMABBgMBIgACEQEDEQH/xAAcAAABBQEBAQAAAAAAAAAAAAAGAgMEBQcAAQj/xABAEAABAgMEBAoIBQQDAQAAAAABAhEAAyEEBRIxBkFRkSIyU2FxcoGxstETFiMzUnOhwQc0QpLhFCRi8BVDgvH/xAAYAQEBAQEBAAAAAAAAAAAAAAABAAIDBP/EACARAQEAAgIDAQEBAQAAAAAAAAABAhEhMQMSQVFhIhP/2gAMAwEAAhEDEQA/ANe0gvhNkliYpKlgqCGSz1BL16sUSdPZZ/6Zm9HnEj8Qx/bI+anwrgAlpiI7GnEvkpm9HnHvrtL5KZvT5wDpO+PCsDMgdLRbi0OfXaXyUzenzj312l8lM3p84BjakDNSR0qSPvEdN5Sj/wBiOxQMW4tNB9dZfJTN6fOPRppL5KZvT5wAf8lJ5RO+O/5SRy0v9wg2tNAOmcvkl70+cd65y+Smb0+cAgt0s/rQf/Q/0Q8iaDkUntB7oNnQ19c5fJTN6fOO9c5fJL3p84DSmOVDsaGXrnL5Je9PnHh00l8lM3p84DjCCY0hidN5fJTN6POOk6cS1KSn0MzhKSnNOsgPnzwFkQ7YU+1lfMR4hAGrWqdgQpZD4QS3RFKNKEcmvenzi0vb3M3qK7oA0wwUVDSVHJq3p8471lRyat6fOBkGE44dRbE50mRyat6fOO9ZkcmrenzgZJhvFzwcIVes6OTVvT5x3rMjk1b0+cChmc4hv04GsbxFwhh6yo+BW9PnHesyPgVvT5wHG2J+IbxHC2I+JP7k+cBGPrKj4Fb0+ce+siPgVvT5wIi0JP6k7xC0zQ2YPbDwhX6yI+BW8R3rIj4Fb0+cDAMeY+aICc6So+BW9PnHesqPgVvT5wMOI9EWlsf2eZiSlWWIBW8PHQ3d3upfUT4RHQFQ/iB+WT8xPhXGRaU36bMgBAeYvI/CNZbWY13T/wDLJ+anwrjB/wAQpChOlqORFOzPv+sBVE23zpo9pNWeZ2G4UhMuSVZqVvjxMxgGbeIel2hIjFtL1NibWd5h9FnJ1/WGhaueHUWqM+1a1DgsBj3+gh2XahSJSZ6c6fWMe1Wor12PZ3QkWM6qfSJ5tydX3jjaAfN4ParSOhc5IYLUOgxIReVoTlNX2l++Eqn7GhBng+bRqZVaWEq+7UzBaVdKU/UiJVj0yluBPATXCVocpB211dsD94TSJbDIlIPQTXyiBaFhKEjACCeNTWOKB2R1xtvbNaogvUEEZgguCDkQYk2BPtZfXR4hARoBebTJlmU7e8l5kDILTzDiltpMHtkT7SX10eIRuRlol7+4m9RXdAEDB7fPuJvUV3RmF/2ky7PMWk1CabQTSJGLz0mkylFOLEoZgB67HyEU8zTRZ4kodpJgUsSXBJ38+uJclI2xnKqLZWk1pOQSnoFfrEZd7T1ZrVv+0NCYIWmYIz7HRpc2arNSt8NmSs6zEsThChNTB7U6V6pB2neYSmzmJ5tKXp3x4Zwg3VoxLlrAzP1hxOIDM7zCjP2GEC0PDtaSrLOXqWsdphcy+JklQSha1nWHcDpJiPJmc8VtntDFyoBT69r641jyKM7m0pEz2c5OBX6Vaidh2QUoEZAJ6ilZO2h8vpGl6K3gZ9nQpXGZjztRzujrGWoXd7qX1E+ER0dd3upfUT4RHRkqHT/8snV7RPhXGaX7c4tUrASQpJxJI2szHaP91Rpmn35ZPzE+FcA0sQfTGQW+R6JapZxYkliCB2QyDzK3fzBZphZALUSw4SUntYj7RCs9mCu2M2wqIg6gs9n8x6gnNlfSCWXYwdUPosY2U5ozcodUOy1dYCmYrXblD3pAWIKqf4mCVFhHw12s8SrPJSEkqIGbClWLHcxjNyxhkoORMeoB6G84WVnYrsT/ADBYbKcTkUAdk7h9SITPszJSo4WUHSx56jpi95fiuNCrk54v2mGjOY5q/aYKUpGuG1SEnZug/wCk/F6hr+tSxBcg0IKSIjemlguAX/3bBlabuQEobjFOJTtrJwt2RV2m7k/DG/eDVRNEZzWtCq1dL8xGR7QI1yxn2kvro8QjJ7JL9GtJZmI3PGrXf7yX10eIR1xu2a0S+PcTeorujN7wsonSpks6xTp1RpF8e4m9RXdACIgyJcpcslKklJFCCO+GzOO1uaDfTm7gsIWKFyC2ulHgRRdIfKLQRv6g7frC02vnG+JiboTsEKNzJzYQWQ8q9VuHxDphP9cn4w3bFim607BC/wCiSBkPpGOGuVObejb9DC03kgjjN2GLQWMHJI+kJmWIa0CH/K1VabxR8X0McLanUo/tMTFWRPwDdDfogP0CLhappN5oGtR7Ibm3mhTkoJO1hEgyxsjwDOkM0ENVuJphZOyD38O7wCguUzEcPmLu7QFzsmgi/DxHt1q2Jbef4G+Nxl9AXd7qX1E+ER0eXb7qX1EeER0BUenv5dPzE+FUBUiDbTz8un5ifCuAiVB9PwNaY2cGdKLO6CNeo08UQJMgAReaVp9yedad4SR3GKoCOXkvLWLxKdUItVtTKAUaklhUdufM8PJTAzexCp1SCHZJBcOKZ6gM/OOOM9q6dRJtF8qUtJCuC/EQSF4grglRZgGJ4pOQ7YFpssouslRmPiwlSSEqWoHLC5LuCDV3MXt26NmYAqZwMNAnNRZ3xE5O+XNzCLWxWOzSZg4QdIWyMypSk4cJ3u0d5ZOILjbzQfZbIpRCgcCATQVUlgWoSz1ZubVnDt222aAUy0LWlDqVxlYBwgQUj/IA4hWm4ksNiWgnAtKphSlASFhDJSxAJNAWAADbXZ6ITYZ6FITKJ9HNPtFSUqWkGoDqlgAlLAEOKu9C8NkrPRuXOCw6C4LHCpsQfUQOzfHKBEN2qxmy2hYTiwcFJKw5Uk1KmcCqkllZajE1SQWKWwnLU/OdhjjljpuXZElXbm8eTa5VaHJcqmY2t0wmSGUdkWgr7VLqGjRrr48vrp8QgFnyajpHfB1dg9ogbFo8Qjv43PJot8e4m9RXdAGgQeXv7ib1Fd0AqY2yrtJpAMgnYpJ3lvvAgIOb4TikTB/i+4g/aAV6w1PQWj2fNSgYlkAbTHjwI6Q3j6ReFJ4CfqdcY7ah68dI1qJTLZKdus9sU5tKy7qNc6xIsF3LmvhyGZOQ/mLdGjqWHCrr8ozcscWpjlVCmcQ2EkMXz1tnFhZr6mDjcINrz3wq8rlVKALBumKuHcqssEdjvVMyh4J1bDVhE1aaQIIMEt22vGgPxhQ/YxnKaR0Su2GZtIklXnEO0qq0OIqJOUXHTBjoJLYqO3zgLUajpg+0HRwFHZ5x0vDEbZdvupfUT4RHR12+5ldRHhEdElJp5+XT8xPhXARKVBtp7+WT8xPhVAPIrGL21JwhaTIeWg7F96T5RREQQ6Re4/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88OSwcueOmS2jPwPDLJWl2DqGWWYyaC+7B7RB/zR4hAvY3K5QcsK/R8oKrt48vrp8Qjr42cmg3v7ib1Fd0AqIOr39xN6iu6AMRqswq1peWsbUq7jGdPwo0kCh6D3RmxHCPTFU9tM4JQtRyAJgKscgzZgGTmu+sF15SiqUsDWk5a+aBS6ZxRMChmAW84PjU7HCbIEIZIoA7ZPTXFALWVr4pI1qJINNgyH1iTcVuUtagp2UGBLuSz1eHEy8JKdlI8t/zbvmvR309QMQKVVBFYELZJKFEGDWUOyKDSIAKFK7YvFlzpZ47iiSdUXNyTWOGlftFOoViyuNLzA2de3oj1OGl8oRFtQrE6almiFaoozVavMRpehElpBPxHujOEIcxq+i0tpEumbmN1mNRu33UvqI8Ijo9u/3UvqJ8IjoEodPz/bJ+anwrgFkKYweaej+3T81PhVANJTWMZTludI+kAeTSpxJ+7wPLq3ZF7pCHk0+JL/V4oSsOKf7WvT5Rx8nbePR9C2EA9+2RSJxzwqUSCxoKEroS7OMtmUGaEkuYrr7VLCAJ7jE5lhPHJFMQocIfWYxhlrI2biPYL29LZ1pmJHFCeC+pLBVXLlQenZDl2XZKnTEoWoISSQAXctUBSwCKNqYUq1IFbFaig0qKFQ53HCbawOcT/wCvUTwSwbJwzVzbaatHo9ddCZfotvG6l4zJROmKlrUFh0FYUXZJUBU63w7asxIVdd42axSZ4VMMwe+CAlSQlfBwSiakroKksMAoMyHzL0m4SMa2rxdRUVOxAo4UR0a4dkIl+iSFJqFPhYEE7DwWYAmgzIB1GNRi3kZ2i2L/AOOMtWJc4tjEoswVwiXSRhl1SCwFCQ2uKrR0CSoJOBLoQpKQ5whalYHJqCClQPOptkMXXaVy0zFCoICTVNAsKSQEnUzFTagCaZw50tUq0nEAs1di6VEcKUoF+LiKTStDmQYLNzSl1ROZjFXOXD9MPqnYqV54o5d7jCApWIk6mACa1zKncGhApk9QLawLxodJJFCGoTztrFRHGTKdt3V6TLEAFgnaW/bBNYOPL66e8QN2EPMTqrXbkc37IJLt40rnWk71PHfDpzyaBfHuJvUV3Rn7xoF8e4m9RXdAEERVRIQpxGbzRU9MaMaDsjOFq4R6YSUMoFplnEqeUkcFRcdBgqlmIF6yEqQ6iEtUK2GM0wx6TCxFGyMNptrkk7XeK6RaSrZ2xKQVfC3PHC4frtMk82mjwO3tOKlmLJSwlJJ7OmKYl3Osxrx465GdMM5i80WkvN6odtr0+8VSUAViTddsMmYFjoPQc469sdCm1jPmivtSYmS7WicCUHbQ0O6IsxGIEiGMVDsqa9savo4Xko6Iy6wp4RjUdF5bSkDtPZG/rM6aZYPdS+onwiOjrD7tHVT3COgCi09H9un5ifCuAiUIONOvy6fmJ8KoCZQjNaiBpKkCUDlwx2liK7vpA9KDmLzSsumUP8idwb7wNW61CUnU5oH313Ry8k3Wsam2iamWha/0pBLmjtl9oAp1qVNBWt1LFCrYFcUM7J1sAKtnC7VOmTVPMILh0/CkNmzPnraseWxctM0plrV6MFITwClRYO+H9NcZqaOM6xrDx+qyy2hTEUDJZxzijlsO0564cQWAOwRKMmWRi4ZBJyzScwzk0Ool6l4mmzJKRWhwqSc3cHE42jg0O3sjdEiuQ5dyK1cjpyiemWQk1cCrZqNWdqZvQlsjXa2qUBQBzzB8jXLUwibZrOClIDYqnVTIKcnMilBsfVAU2Xd4QiXNAxklimvBdmZTUo5oWLEEiIs+WkqKVqKapzCSEgJw4ioCoYDV2PF5Js602d2NeES4wEalUDKqFZEZagTAtbpXtQl2BZ+OAuuFq1GbFss4ZVYStkrYFzkTwVIfalQBoc8QGw1ET7JeigQkMmZixBYKgVBqS1JdiCS/MxiFJsxZykgMUvxizqfD0NlXsYE21isS1y1JUgHCQoKTiSocE4Ug14JURnTg5whf6O3gJywaBQQpRAyYBqc38waWLjyuZSO8RnmhFmKbTMBSA0k0DgHEsNTL9J36o0KUrhS2+NHiEUmoLWg3v7ib1Fd0AaEwe3t7mb1Fd0AqYRCpiXSeg90ZsrjHpjSLQWlqP+J7ozSbNCcS1FkgOTBWjk+0JlpKlFgP9pAfed5qnK2IB4KfudphF73oZ6tiBxU/c88QkGLQ2koBiYm1KA1dMV6Z1YtZMhKw6Cx1jyjGUdcbwgzVlWZeFSJYzMTk2EvnEhFhAqaxm5SNSK70BPREdYaLxaA3NFBaZrqLZPSHC7Zz4eS1EFwT2RPk3osZsdvPFac4cBeOrmI7FNBLpP8AEavo8jDKS+pKfrU/aMRuoqM1CU/qWhPS6gPvG9WZAD9jbhCKNrAfZS+onuEdHlg91L6ifCI9gZUenX5dPzE+FUBMqDbTv8un5ifCqAiXEVRpWuskc7nbVm7KHdAFpLafSzMBT7OUpyeE6jhqhJyYgHNvpBrpaoApLFwHKhmBqfmFTAJZcClrSUqAFV1SAwyA11ITU6gmgjOudlNuCQmbLWual5ipjIBJSKAOTsSMRDVdmMNz7EJhSrCMH6ioseEtWoNTi0GTc5iykjh4ARLwYgzYwVLIKiEu6qk1FGIOWVXaVEoBAUgOo4WIJzwoIZnzxKOZSW2Qo3PsISgJSDUgEVrm+rgsFEVDGkO3LOxS2UgrQ9SQtkqOIg4xUGhprrnE8SAA5SrWTQ4nTwgGc0ajOM+kBF28GUocYkrIIDJx4ipyGZSSHpqI1PSphoiXhdIFFEknUC6cClDVuz5oaQfRqDr4NMLh6KBZgQdStRLdlHCUnClNAQX4DUCWUpxmXFGer9suTZOG2FIwktgSwYAJGJjliKlO+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uJvUV3QDJhENXlNCZKzzH60jGdKLZxZQ1cJXT+kHv3RsF/LCbPNUcgl90YJPnFais5qLwE1C3j00hIES09hyTOKSCDDYD59Mea4EuJd8fEN0KXe6dQJ6Yp2j2XWM+kb9r0mWq8VzKUA5oioFYUZesZQlOcajP3ktIj2OOcetCtLvQ+z4rZZ9gWDuBP2jabLMdL5OS3QKCMi/D8H+tlcwWfow742FApDDRpd/upfUT4RHR13+6l9RPhEdA5qPTs/26fmJ8KoCJRg308/Lp+YnwqgFlmsBgO0/tgCwku3AJOIimYYCrhndjk1HiisU5HCWDiVixlLFlHErEo4WABLKCebmEWOmaUm0rUtJPEQHqkEh35i1HJDMdtamyYMKGfCnEp3egVwSaNqDU2nXEVpJIWFLKmJWQCqrhmBGZozPXis0RrTbClaZaFcAYcIo6nANEYRhLrJD0pzBu/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7X/b4kLDGVhKQzLEwMwJ4ocv2c8CRtDVmZJM1QYrVtcMlKUBtlEDtc64KrEfaS+ujxCKHRVGGyyQ2aSodpcV10i1QD6aSztjTkdeNIrtoTGr0z9aVe/uJvUV3QCAQd3v7ib1Fd0AjxCKH8QLRhu+d/lhR+5QB+jxjCDURr34kpewLbUpB7AsecZBriMKVHNHAQo1iaJBpHgyj1o4hhEI9UGEeoFIQuFqoGga47KKuCISjOPVZR4kVeJUtRh1MMGJEqoiUG34aWQKmTFluCABXKr1HZGoSoCPwxswEhataltuH8wbFWEPXo59QjXwXsaWEezl9RPcI6OsBeVL6ie4R0DmodPvyyfmJ8K4A5Rg70/wDyyfmp8K4AkBozWoAdMvzk07ES1VcDDRwlhUuIoFqDkAAh1ZitS5S78IcJVRs5yYIPxClrFpllIdK5dKFnBOIFhTjatsC6MScRDkhnZ2ANM9fCfpLwtRYWe2AKIYEkBA2MAMyHfiuAPiNC8S0SkngZpBbOj1fIZjUMtozido7oPMtCTNXMKOFlVyHImAlqK6KVziznaCTRaJRC0zJeJOMqfgpSxIKHY4gAOzngN7QrFhVMQTNUCoqlglICQteFEti4Sch+4wQ2fRNSgFTFJBPGSzhn4IbUMIqnJzrYRYWXRGzy5kuYlKsUtSlpBWVDEpnLKfLCGZsok39ekyQECXIXPKswksEhwHJY7fpFsaCci5sa0+kDhUyd6NyXLYBic4aHhNTMjmi0ufR1aZikkOhqlsILYhQsXU+FwdQfmi4sF4LnOZtmXJUiicRlrcKzwlJ/x2fxbJLCmuo7dvPEvgZvi4UrnSfZ+y9IETGYJKcL1S9QTQs2tw1Yno0WswCgmWEhaQggPQB+LmxOIvtYbIt1TKtvj0ppWIKO2aLSCkYcSSlCkDCdSs359kUd+WNgcDpAwyEghirAQrGWDElS2BpBfaklMtQlhjhOEUIdqMKCBTSe1qlWVK5tCCl04g1V1J2pCRRujXEZfq9u6WEIShOSEpTnsAA+jb4lSJnt5IamNG/EIrrtIwnCQRkCCS4YMa8zfSJtgVitEnZjQ37hDl0J202+PcTeorugBEH18e4m9RXdAEjXCwpNNkYrBP5khX7VA/aMXVnG/W2zibLmSzktKknZUNGKiylClS1hlJJChzihia2rMUcFRdC70kZQ2bsTzwbi3VUDHLOUWC7q2KPbCP8AilDIgwbhm0F4WYkG7ZmwQk2JetJ7IdwmjWPEZwsyCNRj1KDz7ojuPCl4WiHEjak7oUmWDkewwrj9ap+HMsf0g65P/wBgvnAFNebfA5oVKKbLLCgxANGrmT/MXtoOW2LLpmdja7R7KX1E+ER0KsA9lL6ifCI6JhQ6ffl0fNT4VwAwefiD+WR81PhXGfhdYKYpNN7EtclM2U+KU5IAclCuMwzowygduGxqUymQCUpmOP1HEpyouAkMQKD9R2tGiIXFHarjUmaqZJ9GUKSpKpSnA4QqQagAvUNERJc6wEYUgpCThyNSyXNanY+tonRVXTbXPo1JUiYlOIhVQUuRiSsUIcGmYpEudeCE8ZQDgkDWQKkiApgTHol69j/79Ih/8kgB8X8/6xjlXzKAdSgAaOVJAftMUXKYqWDqrHgENy7xklmmIrky0116jElxtH+9Ea1Bs0Uw2hSnANWFTk5pkNhqc6RJJAzIHTSEqIHRDoGZggI05nS0lXpEuMMsh04grhLJSA9OIkdr1aDYzSdVP9aIdtsSJoZYqHwqFFJJSUkoVqLKNYCptGZ5XZpSi7lLEkYSSklLkdCYtbuT/cy6/wDYgtur9YYsdmTKQiUkkiWnCCczlU9rw5YR/eSgNZST2KDV3xWbU4alfPuJvUV3QAJU0H99fl5vUV3GM9JhjJ5BgV0z0ZM720ge1/Wn4gNfTl0wTJhzFEWKi1FBKVgpIzBBB3GH02pJ1iNatt3yZwPppSVc5AO45wPWn8PrMovLUuXzBlD6wesqBPpBzGHEzBsgkm/h2f0TweskjuMRF6B2kDgrQr/0R3iMXx7My0qkTBDoIhyZoxbUf9RV0FJ+8Q59itMvjyZg/wDJ+2UYvivxv3P+iB2Rwkp2RBFqIooEcxcH6w6m2xi+POH2lR7VxyMgA5P8QwsxItCcRxJZ9Y1RHwmpIaO2Lnk0f8OrapcpaVOQkgJJ56tBXNVwgNdPqYoPw/u/BZgrWslXQ1AIIQfapTqJHTR41eTjwO7IOAjqp7hHse2fip6B3R0LAa/ET8sn5qfCuM6SqNV0qudVqkiWhSUkLCnUCQwCg1OmBZGgE4f90v8AaqAwNJVCws6oJfUOdy0v9qo99RJvLS9yoNHYd9O2pugmPFTAcw/TXc8EvqNN5WXuVHeos3lZe5UPICc2ySVcaVLV0pBy6YRLu2QmokSukS0D7QX+os3lZe5UeDQSbysvcqHdIOVdNmLvIlF2zQk5O2fSY9N2SCAPRS2GQwpYdFKQYnQSbysvcqPPUSbysvcqIbCBuqSW9mmmsUMRJmjdnJBwmgw8Y7yzVzrzmDsaDTuWl/tV5x76jzeVlv0KiW2dnRlI91aLRKaqQiatgeqSzZROuq7pknjWmfN66gRm+RfWTr5oN06ETdc2X2JVHvqRN5VG5UW/4df0OSgSSOZ37f5jrp/OSwRmUgdhf790X1p0BmLFZqH1FlU/iHbFoRMlzZa/SS2QdQU7OCRs1RbAsvr8vN6iu4xniso0i3yDMlrQCAVJKQTlUQM+qa+URuMQD6Y9i/8AVNfKI3GPRomvlEbjElC8clUX50UXyiNxjhorM5RG4xJRY4WlcXQ0VmcojcY9Giy+URuMFMql9KY9C4uxouv40bjHHRdfxp3GNIP2ixS5vHQhXSATvivtOi9lW5MpIJzIpubKC8aLL5RO4w4dGl8ol+gxbTMbX+HyC5lTSg7FBw3TnC7u0DSlQM5eNI/SkYXbJ3ekaajRxetadxjho6v407jFtaVFmlABhqb7wwkAzXOaQ/1/+Req0fm/pmoD6ikntGwxyNG1YgorTTOhrAV/Yg0tA/xT3COhcpLADYAI6Jl//9k="/>
          <p:cNvSpPr/>
          <p:nvPr/>
        </p:nvSpPr>
        <p:spPr>
          <a:xfrm>
            <a:off x="16168688" y="2589213"/>
            <a:ext cx="287337" cy="288925"/>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33" name="Shape 33"/>
          <p:cNvSpPr/>
          <p:nvPr/>
        </p:nvSpPr>
        <p:spPr>
          <a:xfrm>
            <a:off x="4063576" y="2057399"/>
            <a:ext cx="24280708" cy="2318657"/>
          </a:xfrm>
          <a:prstGeom prst="rect">
            <a:avLst/>
          </a:prstGeom>
          <a:noFill/>
          <a:ln>
            <a:noFill/>
          </a:ln>
        </p:spPr>
        <p:txBody>
          <a:bodyPr wrap="square" lIns="91425" tIns="45700" rIns="91425" bIns="45700" anchor="t" anchorCtr="0">
            <a:noAutofit/>
          </a:bodyPr>
          <a:lstStyle/>
          <a:p>
            <a:pPr lvl="0" algn="ctr">
              <a:buSzPct val="25000"/>
            </a:pPr>
            <a:r>
              <a:rPr lang="pt-BR" sz="4800" b="1" dirty="0" smtClean="0">
                <a:solidFill>
                  <a:schemeClr val="bg1"/>
                </a:solidFill>
                <a:latin typeface="+mn-lt"/>
                <a:ea typeface="Tahoma"/>
                <a:cs typeface="Tahoma"/>
                <a:sym typeface="Tahoma"/>
              </a:rPr>
              <a:t>DIAGRAMA VÊ: </a:t>
            </a:r>
            <a:r>
              <a:rPr lang="pt-BR" sz="4800" b="1" dirty="0">
                <a:solidFill>
                  <a:srgbClr val="00B050"/>
                </a:solidFill>
                <a:latin typeface="+mn-lt"/>
                <a:ea typeface="Tahoma"/>
                <a:cs typeface="Tahoma"/>
                <a:sym typeface="Tahoma"/>
              </a:rPr>
              <a:t>ESTUDANDO </a:t>
            </a:r>
            <a:r>
              <a:rPr lang="pt-BR" sz="4800" b="1" i="0" u="none" strike="noStrike" cap="none" dirty="0" smtClean="0">
                <a:solidFill>
                  <a:srgbClr val="00B050"/>
                </a:solidFill>
                <a:latin typeface="+mn-lt"/>
                <a:ea typeface="Tahoma"/>
                <a:cs typeface="Tahoma"/>
                <a:sym typeface="Tahoma"/>
              </a:rPr>
              <a:t>PARA O ENEM DE FORMA INVERTIDA</a:t>
            </a:r>
          </a:p>
          <a:p>
            <a:pPr lvl="0" algn="ctr">
              <a:buSzPct val="25000"/>
            </a:pPr>
            <a:r>
              <a:rPr lang="pt-BR" sz="4800" b="1" i="0" u="none" strike="noStrike" cap="none" dirty="0" smtClean="0">
                <a:solidFill>
                  <a:srgbClr val="00B050"/>
                </a:solidFill>
                <a:latin typeface="Tahoma"/>
                <a:ea typeface="Tahoma"/>
                <a:cs typeface="Tahoma"/>
                <a:sym typeface="Tahoma"/>
              </a:rPr>
              <a:t> </a:t>
            </a:r>
            <a:endParaRPr lang="pt-BR" sz="4800" b="1" i="0" u="none" strike="noStrike" cap="none" dirty="0">
              <a:solidFill>
                <a:schemeClr val="dk2"/>
              </a:solidFill>
              <a:latin typeface="Tahoma"/>
              <a:ea typeface="Tahoma"/>
              <a:cs typeface="Tahoma"/>
              <a:sym typeface="Tahoma"/>
            </a:endParaRPr>
          </a:p>
        </p:txBody>
      </p:sp>
      <p:pic>
        <p:nvPicPr>
          <p:cNvPr id="36" name="Shape 36"/>
          <p:cNvPicPr preferRelativeResize="0"/>
          <p:nvPr/>
        </p:nvPicPr>
        <p:blipFill rotWithShape="1">
          <a:blip r:embed="rId3">
            <a:alphaModFix/>
          </a:blip>
          <a:srcRect/>
          <a:stretch/>
        </p:blipFill>
        <p:spPr>
          <a:xfrm>
            <a:off x="2736433" y="3482101"/>
            <a:ext cx="28869790" cy="32918401"/>
          </a:xfrm>
          <a:prstGeom prst="rect">
            <a:avLst/>
          </a:prstGeom>
          <a:noFill/>
          <a:ln>
            <a:noFill/>
          </a:ln>
        </p:spPr>
      </p:pic>
      <p:sp>
        <p:nvSpPr>
          <p:cNvPr id="55" name="Shape 55"/>
          <p:cNvSpPr/>
          <p:nvPr/>
        </p:nvSpPr>
        <p:spPr>
          <a:xfrm>
            <a:off x="11127581" y="19514084"/>
            <a:ext cx="184731" cy="923330"/>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SzPct val="100000"/>
              <a:buFont typeface="Arial"/>
              <a:buNone/>
            </a:pPr>
            <a:r>
              <a:rPr lang="pt-BR" sz="1800" b="0" i="0" u="none" strike="noStrike" cap="none">
                <a:solidFill>
                  <a:schemeClr val="dk1"/>
                </a:solidFill>
                <a:latin typeface="Arial"/>
                <a:ea typeface="Arial"/>
                <a:cs typeface="Arial"/>
                <a:sym typeface="Arial"/>
              </a:rPr>
              <a:t/>
            </a: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7" name="Shape 57"/>
          <p:cNvSpPr/>
          <p:nvPr/>
        </p:nvSpPr>
        <p:spPr>
          <a:xfrm>
            <a:off x="27316963" y="3680956"/>
            <a:ext cx="4792135" cy="3855716"/>
          </a:xfrm>
          <a:prstGeom prst="rect">
            <a:avLst/>
          </a:prstGeom>
          <a:noFill/>
          <a:ln>
            <a:noFill/>
          </a:ln>
        </p:spPr>
        <p:txBody>
          <a:bodyPr wrap="square" lIns="91425" tIns="45700" rIns="91425" bIns="45700" anchor="t" anchorCtr="0">
            <a:noAutofit/>
          </a:bodyPr>
          <a:lstStyle/>
          <a:p>
            <a:pPr>
              <a:buSzPct val="25000"/>
            </a:pPr>
            <a:endParaRPr lang="pt-BR" sz="3600" b="1" dirty="0">
              <a:solidFill>
                <a:schemeClr val="dk1"/>
              </a:solidFill>
              <a:latin typeface="Arial"/>
              <a:ea typeface="Arial"/>
              <a:cs typeface="Arial"/>
              <a:sym typeface="Arial"/>
            </a:endParaRPr>
          </a:p>
        </p:txBody>
      </p:sp>
      <p:sp>
        <p:nvSpPr>
          <p:cNvPr id="58" name="Shape 58"/>
          <p:cNvSpPr/>
          <p:nvPr/>
        </p:nvSpPr>
        <p:spPr>
          <a:xfrm>
            <a:off x="6416901" y="3108475"/>
            <a:ext cx="20170094" cy="2794935"/>
          </a:xfrm>
          <a:prstGeom prst="rect">
            <a:avLst/>
          </a:prstGeom>
          <a:noFill/>
          <a:ln>
            <a:noFill/>
          </a:ln>
        </p:spPr>
        <p:txBody>
          <a:bodyPr wrap="square" lIns="91425" tIns="45700" rIns="91425" bIns="45700" anchor="t" anchorCtr="0">
            <a:noAutofit/>
          </a:bodyPr>
          <a:lstStyle/>
          <a:p>
            <a:pPr algn="ctr">
              <a:buSzPct val="25000"/>
            </a:pPr>
            <a:r>
              <a:rPr lang="pt-BR" sz="4000" b="1" dirty="0" smtClean="0">
                <a:solidFill>
                  <a:schemeClr val="dk1"/>
                </a:solidFill>
                <a:latin typeface="+mj-lt"/>
              </a:rPr>
              <a:t>Aluno( s): Luiza Queiroz Melo </a:t>
            </a:r>
            <a:r>
              <a:rPr lang="pt-BR" sz="4000" dirty="0" smtClean="0">
                <a:solidFill>
                  <a:schemeClr val="dk1"/>
                </a:solidFill>
                <a:latin typeface="+mj-lt"/>
              </a:rPr>
              <a:t>   </a:t>
            </a:r>
          </a:p>
          <a:p>
            <a:pPr algn="ctr">
              <a:buSzPct val="25000"/>
            </a:pPr>
            <a:r>
              <a:rPr lang="pt-BR" sz="3600" b="1" dirty="0" smtClean="0">
                <a:solidFill>
                  <a:schemeClr val="dk1"/>
                </a:solidFill>
                <a:latin typeface="+mj-lt"/>
              </a:rPr>
              <a:t>Série</a:t>
            </a:r>
            <a:r>
              <a:rPr lang="pt-BR" sz="3600" b="1" dirty="0">
                <a:solidFill>
                  <a:schemeClr val="dk1"/>
                </a:solidFill>
                <a:latin typeface="+mj-lt"/>
              </a:rPr>
              <a:t>: </a:t>
            </a:r>
            <a:r>
              <a:rPr lang="pt-BR" sz="3600" dirty="0">
                <a:solidFill>
                  <a:schemeClr val="dk1"/>
                </a:solidFill>
                <a:latin typeface="+mj-lt"/>
              </a:rPr>
              <a:t>3</a:t>
            </a:r>
            <a:r>
              <a:rPr lang="pt-BR" sz="3600" dirty="0" smtClean="0">
                <a:solidFill>
                  <a:schemeClr val="dk1"/>
                </a:solidFill>
                <a:latin typeface="+mj-lt"/>
              </a:rPr>
              <a:t>° </a:t>
            </a:r>
            <a:r>
              <a:rPr lang="pt-BR" sz="3600" dirty="0">
                <a:solidFill>
                  <a:schemeClr val="dk1"/>
                </a:solidFill>
                <a:latin typeface="+mj-lt"/>
              </a:rPr>
              <a:t>ano | </a:t>
            </a:r>
            <a:r>
              <a:rPr lang="pt-BR" sz="3600" b="1" dirty="0">
                <a:solidFill>
                  <a:schemeClr val="dk1"/>
                </a:solidFill>
                <a:latin typeface="+mj-lt"/>
              </a:rPr>
              <a:t>Turma</a:t>
            </a:r>
            <a:r>
              <a:rPr lang="pt-BR" sz="3600" dirty="0">
                <a:solidFill>
                  <a:schemeClr val="dk1"/>
                </a:solidFill>
                <a:latin typeface="+mj-lt"/>
              </a:rPr>
              <a:t>: </a:t>
            </a:r>
            <a:r>
              <a:rPr lang="pt-BR" sz="3600" dirty="0" smtClean="0">
                <a:solidFill>
                  <a:schemeClr val="dk1"/>
                </a:solidFill>
                <a:latin typeface="+mj-lt"/>
              </a:rPr>
              <a:t>M01 </a:t>
            </a:r>
            <a:r>
              <a:rPr lang="pt-BR" sz="3600" dirty="0">
                <a:solidFill>
                  <a:schemeClr val="dk1"/>
                </a:solidFill>
                <a:latin typeface="+mj-lt"/>
              </a:rPr>
              <a:t>| </a:t>
            </a:r>
            <a:r>
              <a:rPr lang="pt-BR" sz="3600" b="1" dirty="0">
                <a:solidFill>
                  <a:schemeClr val="dk1"/>
                </a:solidFill>
                <a:latin typeface="+mj-lt"/>
              </a:rPr>
              <a:t>Turno</a:t>
            </a:r>
            <a:r>
              <a:rPr lang="pt-BR" sz="3600" dirty="0">
                <a:solidFill>
                  <a:schemeClr val="dk1"/>
                </a:solidFill>
                <a:latin typeface="+mj-lt"/>
              </a:rPr>
              <a:t>: </a:t>
            </a:r>
            <a:r>
              <a:rPr lang="pt-BR" sz="3600" dirty="0" smtClean="0">
                <a:solidFill>
                  <a:schemeClr val="dk1"/>
                </a:solidFill>
                <a:latin typeface="+mj-lt"/>
              </a:rPr>
              <a:t>Matutino. </a:t>
            </a:r>
            <a:r>
              <a:rPr lang="pt-BR" sz="3600" b="1" dirty="0">
                <a:solidFill>
                  <a:schemeClr val="dk1"/>
                </a:solidFill>
              </a:rPr>
              <a:t>Valor: </a:t>
            </a:r>
            <a:r>
              <a:rPr lang="pt-BR" sz="3600" dirty="0">
                <a:solidFill>
                  <a:schemeClr val="dk1"/>
                </a:solidFill>
              </a:rPr>
              <a:t>3</a:t>
            </a:r>
            <a:r>
              <a:rPr lang="pt-BR" sz="3600" dirty="0" smtClean="0">
                <a:solidFill>
                  <a:schemeClr val="dk1"/>
                </a:solidFill>
              </a:rPr>
              <a:t>,0 </a:t>
            </a:r>
            <a:r>
              <a:rPr lang="pt-BR" sz="3600" dirty="0">
                <a:solidFill>
                  <a:schemeClr val="dk1"/>
                </a:solidFill>
              </a:rPr>
              <a:t>pontos</a:t>
            </a:r>
          </a:p>
          <a:p>
            <a:pPr lvl="0" algn="ctr">
              <a:buSzPct val="25000"/>
            </a:pPr>
            <a:r>
              <a:rPr lang="pt-BR" sz="3600" b="1" dirty="0" smtClean="0">
                <a:solidFill>
                  <a:schemeClr val="dk1"/>
                </a:solidFill>
                <a:latin typeface="+mj-lt"/>
                <a:ea typeface="Cambria"/>
                <a:cs typeface="Cambria"/>
                <a:sym typeface="Cambria"/>
              </a:rPr>
              <a:t>Professora: Lucas Perobas </a:t>
            </a:r>
            <a:r>
              <a:rPr lang="pt-BR" sz="3600" dirty="0" smtClean="0">
                <a:solidFill>
                  <a:schemeClr val="dk1"/>
                </a:solidFill>
                <a:latin typeface="+mj-lt"/>
                <a:ea typeface="Cambria"/>
                <a:cs typeface="Cambria"/>
                <a:sym typeface="Cambria"/>
              </a:rPr>
              <a:t>-  </a:t>
            </a:r>
            <a:r>
              <a:rPr lang="pt-BR" sz="3600" dirty="0">
                <a:solidFill>
                  <a:srgbClr val="FF0000"/>
                </a:solidFill>
                <a:latin typeface="+mj-lt"/>
                <a:ea typeface="Cambria"/>
                <a:cs typeface="Cambria"/>
                <a:sym typeface="Cambria"/>
              </a:rPr>
              <a:t>lucas.perobas@gmail.com</a:t>
            </a:r>
          </a:p>
          <a:p>
            <a:pPr marL="0" marR="0" lvl="0" indent="0" algn="ctr" rtl="0">
              <a:spcBef>
                <a:spcPts val="0"/>
              </a:spcBef>
              <a:spcAft>
                <a:spcPts val="0"/>
              </a:spcAft>
              <a:buNone/>
            </a:pPr>
            <a:endParaRPr sz="3600" dirty="0">
              <a:solidFill>
                <a:schemeClr val="dk1"/>
              </a:solidFill>
              <a:latin typeface="Cambria"/>
              <a:ea typeface="Cambria"/>
              <a:cs typeface="Cambria"/>
              <a:sym typeface="Cambria"/>
            </a:endParaRPr>
          </a:p>
          <a:p>
            <a:pPr lvl="0" algn="ctr" rtl="0">
              <a:spcBef>
                <a:spcPts val="0"/>
              </a:spcBef>
              <a:buNone/>
            </a:pPr>
            <a:endParaRPr sz="2000" dirty="0">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pt-BR" sz="2000" dirty="0">
                <a:solidFill>
                  <a:schemeClr val="dk1"/>
                </a:solidFill>
                <a:latin typeface="Cambria"/>
                <a:ea typeface="Cambria"/>
                <a:cs typeface="Cambria"/>
                <a:sym typeface="Cambria"/>
              </a:rPr>
              <a:t> </a:t>
            </a:r>
          </a:p>
          <a:p>
            <a:pPr marL="0" marR="0" lvl="0" indent="0" algn="l" rtl="0">
              <a:spcBef>
                <a:spcPts val="0"/>
              </a:spcBef>
              <a:spcAft>
                <a:spcPts val="0"/>
              </a:spcAft>
              <a:buNone/>
            </a:pPr>
            <a:endParaRPr sz="3600" dirty="0">
              <a:solidFill>
                <a:schemeClr val="dk1"/>
              </a:solidFill>
              <a:latin typeface="Tahoma"/>
              <a:ea typeface="Tahoma"/>
              <a:cs typeface="Tahoma"/>
              <a:sym typeface="Tahoma"/>
            </a:endParaRPr>
          </a:p>
        </p:txBody>
      </p:sp>
      <p:sp>
        <p:nvSpPr>
          <p:cNvPr id="59" name="Shape 59"/>
          <p:cNvSpPr/>
          <p:nvPr/>
        </p:nvSpPr>
        <p:spPr>
          <a:xfrm>
            <a:off x="20636964" y="39972350"/>
            <a:ext cx="312906" cy="76944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4400">
                <a:solidFill>
                  <a:srgbClr val="000000"/>
                </a:solidFill>
                <a:latin typeface="Calibri"/>
                <a:ea typeface="Calibri"/>
                <a:cs typeface="Calibri"/>
                <a:sym typeface="Calibri"/>
              </a:rPr>
              <a:t> </a:t>
            </a:r>
          </a:p>
        </p:txBody>
      </p:sp>
      <p:pic>
        <p:nvPicPr>
          <p:cNvPr id="64" name="Shape 64"/>
          <p:cNvPicPr preferRelativeResize="0"/>
          <p:nvPr/>
        </p:nvPicPr>
        <p:blipFill rotWithShape="1">
          <a:blip r:embed="rId4">
            <a:alphaModFix/>
          </a:blip>
          <a:srcRect l="47566" t="30425" r="46550" b="60655"/>
          <a:stretch/>
        </p:blipFill>
        <p:spPr>
          <a:xfrm>
            <a:off x="14399544" y="13474080"/>
            <a:ext cx="4937512" cy="3526472"/>
          </a:xfrm>
          <a:prstGeom prst="rect">
            <a:avLst/>
          </a:prstGeom>
          <a:noFill/>
          <a:ln>
            <a:noFill/>
          </a:ln>
        </p:spPr>
      </p:pic>
      <p:sp>
        <p:nvSpPr>
          <p:cNvPr id="69" name="Shape 69"/>
          <p:cNvSpPr/>
          <p:nvPr/>
        </p:nvSpPr>
        <p:spPr>
          <a:xfrm>
            <a:off x="416710" y="30303145"/>
            <a:ext cx="7832636" cy="74924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lang="pt-BR" sz="4000" b="1" dirty="0">
              <a:solidFill>
                <a:srgbClr val="202020"/>
              </a:solidFill>
              <a:latin typeface="Arial"/>
              <a:ea typeface="Arial"/>
              <a:cs typeface="Arial"/>
              <a:sym typeface="Arial"/>
            </a:endParaRPr>
          </a:p>
        </p:txBody>
      </p:sp>
      <p:sp>
        <p:nvSpPr>
          <p:cNvPr id="6" name="Retângulo 5"/>
          <p:cNvSpPr/>
          <p:nvPr/>
        </p:nvSpPr>
        <p:spPr>
          <a:xfrm>
            <a:off x="87242" y="17305595"/>
            <a:ext cx="13552714" cy="3170099"/>
          </a:xfrm>
          <a:prstGeom prst="rect">
            <a:avLst/>
          </a:prstGeom>
        </p:spPr>
        <p:txBody>
          <a:bodyPr wrap="square">
            <a:spAutoFit/>
          </a:bodyPr>
          <a:lstStyle/>
          <a:p>
            <a:pPr algn="just"/>
            <a:r>
              <a:rPr lang="pt-BR" sz="4000" b="1" dirty="0">
                <a:solidFill>
                  <a:schemeClr val="accent3">
                    <a:lumMod val="75000"/>
                  </a:schemeClr>
                </a:solidFill>
                <a:latin typeface="Arial" panose="020B0604020202020204" pitchFamily="34" charset="0"/>
                <a:cs typeface="Arial" panose="020B0604020202020204" pitchFamily="34" charset="0"/>
              </a:rPr>
              <a:t>Competências socioemocionais: </a:t>
            </a:r>
          </a:p>
          <a:p>
            <a:pPr algn="just"/>
            <a:r>
              <a:rPr lang="pt-BR" sz="4000" b="1" dirty="0">
                <a:solidFill>
                  <a:schemeClr val="accent3">
                    <a:lumMod val="75000"/>
                  </a:schemeClr>
                </a:solidFill>
              </a:rPr>
              <a:t>Aprender a conhecer: </a:t>
            </a:r>
            <a:r>
              <a:rPr lang="pt-BR" sz="4000" dirty="0"/>
              <a:t>Raciocínio e Aprender a aprender.</a:t>
            </a:r>
          </a:p>
          <a:p>
            <a:pPr algn="just"/>
            <a:r>
              <a:rPr lang="pt-BR" sz="4000" b="1" dirty="0">
                <a:solidFill>
                  <a:schemeClr val="accent3">
                    <a:lumMod val="75000"/>
                  </a:schemeClr>
                </a:solidFill>
              </a:rPr>
              <a:t>Aprender a fazer:</a:t>
            </a:r>
            <a:r>
              <a:rPr lang="pt-BR" sz="4000" dirty="0">
                <a:solidFill>
                  <a:schemeClr val="accent3">
                    <a:lumMod val="75000"/>
                  </a:schemeClr>
                </a:solidFill>
              </a:rPr>
              <a:t> </a:t>
            </a:r>
            <a:r>
              <a:rPr lang="pt-BR" sz="4000" dirty="0"/>
              <a:t>Protagonismo.</a:t>
            </a:r>
          </a:p>
          <a:p>
            <a:pPr algn="just"/>
            <a:r>
              <a:rPr lang="pt-BR" sz="4000" b="1" dirty="0">
                <a:solidFill>
                  <a:schemeClr val="accent3">
                    <a:lumMod val="75000"/>
                  </a:schemeClr>
                </a:solidFill>
              </a:rPr>
              <a:t>Aprender a ser:</a:t>
            </a:r>
            <a:r>
              <a:rPr lang="pt-BR" sz="4000" b="1" dirty="0">
                <a:solidFill>
                  <a:srgbClr val="FF0000"/>
                </a:solidFill>
              </a:rPr>
              <a:t> </a:t>
            </a:r>
            <a:r>
              <a:rPr lang="pt-BR" sz="4000" dirty="0"/>
              <a:t>Construção e </a:t>
            </a:r>
            <a:r>
              <a:rPr lang="pt-BR" sz="4000" dirty="0">
                <a:solidFill>
                  <a:schemeClr val="tx1"/>
                </a:solidFill>
              </a:rPr>
              <a:t>Execução do Projeto de Vida.</a:t>
            </a:r>
          </a:p>
        </p:txBody>
      </p:sp>
      <p:sp>
        <p:nvSpPr>
          <p:cNvPr id="7" name="Retângulo 6"/>
          <p:cNvSpPr/>
          <p:nvPr/>
        </p:nvSpPr>
        <p:spPr>
          <a:xfrm>
            <a:off x="0" y="30459011"/>
            <a:ext cx="7430239" cy="769441"/>
          </a:xfrm>
          <a:prstGeom prst="rect">
            <a:avLst/>
          </a:prstGeom>
        </p:spPr>
        <p:txBody>
          <a:bodyPr wrap="none">
            <a:spAutoFit/>
          </a:bodyPr>
          <a:lstStyle/>
          <a:p>
            <a:r>
              <a:rPr lang="pt-BR" sz="4400" b="1" dirty="0">
                <a:solidFill>
                  <a:schemeClr val="accent3">
                    <a:lumMod val="75000"/>
                  </a:schemeClr>
                </a:solidFill>
                <a:cs typeface="Times New Roman" panose="02020603050405020304" pitchFamily="18" charset="0"/>
              </a:rPr>
              <a:t>Competências Cognitivas</a:t>
            </a:r>
            <a:r>
              <a:rPr lang="pt-BR" sz="4400" b="1" dirty="0" smtClean="0">
                <a:solidFill>
                  <a:schemeClr val="accent3">
                    <a:lumMod val="75000"/>
                  </a:schemeClr>
                </a:solidFill>
              </a:rPr>
              <a:t>: </a:t>
            </a:r>
            <a:endParaRPr lang="pt-BR" sz="4400" b="1" dirty="0">
              <a:solidFill>
                <a:schemeClr val="accent3">
                  <a:lumMod val="75000"/>
                </a:schemeClr>
              </a:solidFill>
            </a:endParaRPr>
          </a:p>
        </p:txBody>
      </p:sp>
      <p:sp>
        <p:nvSpPr>
          <p:cNvPr id="3" name="Retângulo 2"/>
          <p:cNvSpPr/>
          <p:nvPr/>
        </p:nvSpPr>
        <p:spPr>
          <a:xfrm>
            <a:off x="0" y="21893086"/>
            <a:ext cx="14499318" cy="8217634"/>
          </a:xfrm>
          <a:prstGeom prst="rect">
            <a:avLst/>
          </a:prstGeom>
        </p:spPr>
        <p:txBody>
          <a:bodyPr wrap="square">
            <a:spAutoFit/>
          </a:bodyPr>
          <a:lstStyle/>
          <a:p>
            <a:pPr algn="just"/>
            <a:r>
              <a:rPr lang="pt-BR" sz="4400" b="1" dirty="0">
                <a:solidFill>
                  <a:schemeClr val="accent3">
                    <a:lumMod val="75000"/>
                  </a:schemeClr>
                </a:solidFill>
              </a:rPr>
              <a:t>Competências socioemocionais na BNCC: </a:t>
            </a:r>
          </a:p>
          <a:p>
            <a:pPr algn="just"/>
            <a:r>
              <a:rPr lang="pt-BR" sz="4400" b="1" dirty="0">
                <a:solidFill>
                  <a:schemeClr val="tx1"/>
                </a:solidFill>
                <a:latin typeface="Arial" panose="020B0604020202020204" pitchFamily="34" charset="0"/>
                <a:cs typeface="Arial" panose="020B0604020202020204" pitchFamily="34" charset="0"/>
              </a:rPr>
              <a:t>a) </a:t>
            </a:r>
            <a:r>
              <a:rPr lang="pt-BR" sz="4400" dirty="0">
                <a:latin typeface="Arial" panose="020B0604020202020204" pitchFamily="34" charset="0"/>
                <a:cs typeface="Arial" panose="020B0604020202020204" pitchFamily="34" charset="0"/>
              </a:rPr>
              <a:t>Valorizar e utilizar os </a:t>
            </a:r>
            <a:r>
              <a:rPr lang="pt-BR" sz="4400" dirty="0" smtClean="0">
                <a:latin typeface="Arial" panose="020B0604020202020204" pitchFamily="34" charset="0"/>
                <a:cs typeface="Arial" panose="020B0604020202020204" pitchFamily="34" charset="0"/>
              </a:rPr>
              <a:t>conhecimentos </a:t>
            </a:r>
            <a:r>
              <a:rPr lang="pt-BR" sz="4400" dirty="0">
                <a:latin typeface="Arial" panose="020B0604020202020204" pitchFamily="34" charset="0"/>
                <a:cs typeface="Arial" panose="020B0604020202020204" pitchFamily="34" charset="0"/>
              </a:rPr>
              <a:t>construídos sobre o mundo físico, social, cultural e digital para entender e explicar a realidade, continuar aprendendo e colaborar para a construção de uma sociedade justa, democrática e inclusiva. </a:t>
            </a:r>
          </a:p>
          <a:p>
            <a:pPr algn="just"/>
            <a:r>
              <a:rPr lang="pt-BR" sz="4400" b="1" dirty="0">
                <a:solidFill>
                  <a:schemeClr val="tx1"/>
                </a:solidFill>
              </a:rPr>
              <a:t>b) </a:t>
            </a:r>
            <a:r>
              <a:rPr lang="pt-BR" sz="4400" dirty="0"/>
              <a:t>Utilizar tecnologias digitais de comunicação e informação de forma crítica, significativa, reflexiva e ética nas diversas práticas do cotidiano (incluindo as escolares) ao se comunicar, acessar e disseminar informações, produzir conhecimentos e resolver problemas. </a:t>
            </a:r>
            <a:endParaRPr lang="pt-BR" sz="4400" dirty="0">
              <a:latin typeface="Arial" panose="020B0604020202020204" pitchFamily="34" charset="0"/>
              <a:cs typeface="Arial" panose="020B0604020202020204" pitchFamily="34" charset="0"/>
            </a:endParaRPr>
          </a:p>
        </p:txBody>
      </p:sp>
      <p:sp>
        <p:nvSpPr>
          <p:cNvPr id="2" name="Retângulo 1"/>
          <p:cNvSpPr/>
          <p:nvPr/>
        </p:nvSpPr>
        <p:spPr>
          <a:xfrm>
            <a:off x="21670963" y="6899198"/>
            <a:ext cx="10492611" cy="3293209"/>
          </a:xfrm>
          <a:prstGeom prst="rect">
            <a:avLst/>
          </a:prstGeom>
        </p:spPr>
        <p:txBody>
          <a:bodyPr wrap="square">
            <a:spAutoFit/>
          </a:bodyPr>
          <a:lstStyle/>
          <a:p>
            <a:pPr algn="just">
              <a:buSzPct val="25000"/>
            </a:pPr>
            <a:r>
              <a:rPr lang="pt-BR" sz="4800" b="1" dirty="0">
                <a:solidFill>
                  <a:schemeClr val="accent3">
                    <a:lumMod val="75000"/>
                  </a:schemeClr>
                </a:solidFill>
              </a:rPr>
              <a:t>Asserções de </a:t>
            </a:r>
            <a:r>
              <a:rPr lang="pt-BR" sz="4800" b="1" dirty="0" smtClean="0">
                <a:solidFill>
                  <a:schemeClr val="accent3">
                    <a:lumMod val="75000"/>
                  </a:schemeClr>
                </a:solidFill>
              </a:rPr>
              <a:t>valor: </a:t>
            </a:r>
            <a:r>
              <a:rPr lang="pt-BR" sz="4000" b="1" dirty="0">
                <a:solidFill>
                  <a:schemeClr val="accent3">
                    <a:lumMod val="75000"/>
                  </a:schemeClr>
                </a:solidFill>
              </a:rPr>
              <a:t> </a:t>
            </a:r>
            <a:endParaRPr lang="pt-BR" sz="4000" b="1" dirty="0" smtClean="0">
              <a:solidFill>
                <a:schemeClr val="accent3">
                  <a:lumMod val="75000"/>
                </a:schemeClr>
              </a:solidFill>
            </a:endParaRPr>
          </a:p>
          <a:p>
            <a:pPr algn="just">
              <a:buSzPct val="25000"/>
            </a:pPr>
            <a:r>
              <a:rPr lang="pt-BR" sz="4000" dirty="0" smtClean="0">
                <a:solidFill>
                  <a:schemeClr val="tx1"/>
                </a:solidFill>
              </a:rPr>
              <a:t>Foi </a:t>
            </a:r>
            <a:r>
              <a:rPr lang="pt-BR" sz="4000" dirty="0">
                <a:solidFill>
                  <a:schemeClr val="tx1"/>
                </a:solidFill>
              </a:rPr>
              <a:t>consenso que os desafios são grandes na preparação para o Enem, pois requer dedicação e resiliência.</a:t>
            </a:r>
          </a:p>
          <a:p>
            <a:pPr lvl="0" algn="just">
              <a:buSzPct val="25000"/>
            </a:pPr>
            <a:endParaRPr lang="pt-BR" sz="4000" dirty="0">
              <a:solidFill>
                <a:schemeClr val="dk1"/>
              </a:solidFill>
            </a:endParaRPr>
          </a:p>
        </p:txBody>
      </p:sp>
      <p:sp>
        <p:nvSpPr>
          <p:cNvPr id="9" name="Retângulo 8"/>
          <p:cNvSpPr/>
          <p:nvPr/>
        </p:nvSpPr>
        <p:spPr>
          <a:xfrm>
            <a:off x="20938557" y="10745461"/>
            <a:ext cx="10711544" cy="3908762"/>
          </a:xfrm>
          <a:prstGeom prst="rect">
            <a:avLst/>
          </a:prstGeom>
        </p:spPr>
        <p:txBody>
          <a:bodyPr wrap="square">
            <a:spAutoFit/>
          </a:bodyPr>
          <a:lstStyle/>
          <a:p>
            <a:pPr lvl="0" indent="-177800" algn="just">
              <a:buClr>
                <a:schemeClr val="dk1"/>
              </a:buClr>
              <a:buSzPct val="100000"/>
            </a:pPr>
            <a:r>
              <a:rPr lang="pt-BR" sz="4800" b="1" dirty="0">
                <a:solidFill>
                  <a:schemeClr val="accent3">
                    <a:lumMod val="75000"/>
                  </a:schemeClr>
                </a:solidFill>
              </a:rPr>
              <a:t>Asserções de </a:t>
            </a:r>
            <a:r>
              <a:rPr lang="pt-BR" sz="4800" b="1" dirty="0" smtClean="0">
                <a:solidFill>
                  <a:schemeClr val="accent3">
                    <a:lumMod val="75000"/>
                  </a:schemeClr>
                </a:solidFill>
              </a:rPr>
              <a:t>conhecimento:</a:t>
            </a:r>
            <a:endParaRPr lang="pt-BR" sz="4800" b="1" dirty="0">
              <a:solidFill>
                <a:schemeClr val="accent3">
                  <a:lumMod val="75000"/>
                </a:schemeClr>
              </a:solidFill>
            </a:endParaRPr>
          </a:p>
          <a:p>
            <a:pPr lvl="0" algn="just">
              <a:buClr>
                <a:schemeClr val="dk1"/>
              </a:buClr>
              <a:buSzPct val="100000"/>
            </a:pPr>
            <a:r>
              <a:rPr lang="pt-BR" sz="4000" b="1" dirty="0">
                <a:solidFill>
                  <a:schemeClr val="tx1"/>
                </a:solidFill>
              </a:rPr>
              <a:t>A </a:t>
            </a:r>
            <a:r>
              <a:rPr lang="pt-BR" sz="4000" b="1" dirty="0" smtClean="0">
                <a:solidFill>
                  <a:srgbClr val="FF0000"/>
                </a:solidFill>
              </a:rPr>
              <a:t> </a:t>
            </a:r>
            <a:r>
              <a:rPr lang="pt-BR" sz="4000" b="1" dirty="0" smtClean="0">
                <a:solidFill>
                  <a:schemeClr val="accent3">
                    <a:lumMod val="75000"/>
                  </a:schemeClr>
                </a:solidFill>
              </a:rPr>
              <a:t>letra B </a:t>
            </a:r>
            <a:r>
              <a:rPr lang="pt-BR" sz="4000" b="1" dirty="0" smtClean="0">
                <a:solidFill>
                  <a:schemeClr val="tx1"/>
                </a:solidFill>
              </a:rPr>
              <a:t>está certa, pois a força é proporcional a aceleração (f = m . a). Assim o cinto que exerce menor força sobre o passageiro e que, consequentemente, oferece menor risco de lesão é o cinto 2</a:t>
            </a:r>
            <a:r>
              <a:rPr lang="pt-BR" sz="4000" dirty="0" smtClean="0">
                <a:solidFill>
                  <a:schemeClr val="tx1"/>
                </a:solidFill>
              </a:rPr>
              <a:t>. </a:t>
            </a:r>
            <a:endParaRPr lang="pt-BR" sz="4000" dirty="0">
              <a:solidFill>
                <a:schemeClr val="dk1"/>
              </a:solidFill>
            </a:endParaRPr>
          </a:p>
        </p:txBody>
      </p:sp>
      <p:sp>
        <p:nvSpPr>
          <p:cNvPr id="10" name="Retângulo 9"/>
          <p:cNvSpPr/>
          <p:nvPr/>
        </p:nvSpPr>
        <p:spPr>
          <a:xfrm>
            <a:off x="20858615" y="15378902"/>
            <a:ext cx="10871427" cy="18682037"/>
          </a:xfrm>
          <a:prstGeom prst="rect">
            <a:avLst/>
          </a:prstGeom>
        </p:spPr>
        <p:txBody>
          <a:bodyPr wrap="square">
            <a:spAutoFit/>
          </a:bodyPr>
          <a:lstStyle/>
          <a:p>
            <a:pPr lvl="0" indent="-177800" algn="just">
              <a:buClr>
                <a:schemeClr val="dk1"/>
              </a:buClr>
              <a:buSzPct val="100000"/>
            </a:pPr>
            <a:r>
              <a:rPr lang="pt-BR" sz="4800" b="1" dirty="0">
                <a:solidFill>
                  <a:schemeClr val="tx1"/>
                </a:solidFill>
              </a:rPr>
              <a:t>Interpretações: </a:t>
            </a:r>
          </a:p>
          <a:p>
            <a:pPr algn="just" fontAlgn="base"/>
            <a:r>
              <a:rPr lang="pt-BR" sz="4000" b="1" dirty="0" smtClean="0">
                <a:solidFill>
                  <a:schemeClr val="tx1"/>
                </a:solidFill>
              </a:rPr>
              <a:t>A)</a:t>
            </a:r>
            <a:r>
              <a:rPr lang="pt-BR" sz="4000" b="1" dirty="0" smtClean="0">
                <a:solidFill>
                  <a:srgbClr val="FF0000"/>
                </a:solidFill>
              </a:rPr>
              <a:t> </a:t>
            </a:r>
            <a:r>
              <a:rPr lang="pt-BR" sz="4000" b="1" dirty="0" smtClean="0">
                <a:solidFill>
                  <a:schemeClr val="tx1"/>
                </a:solidFill>
              </a:rPr>
              <a:t>Está errada, pois o </a:t>
            </a:r>
            <a:r>
              <a:rPr lang="pt-BR" sz="4000" b="1" dirty="0">
                <a:solidFill>
                  <a:schemeClr val="tx1"/>
                </a:solidFill>
              </a:rPr>
              <a:t>cinto 1 representa um pico de aceleração que é maior que as acelerações máximas nos cintos 2 e 4. Como a força causar a lesão é proporcional a aceleração, esse cinto não é a melhor opção para reduzir o risco de lesão interna </a:t>
            </a:r>
            <a:r>
              <a:rPr lang="pt-BR" sz="4000" b="1" dirty="0" smtClean="0">
                <a:solidFill>
                  <a:schemeClr val="tx1"/>
                </a:solidFill>
              </a:rPr>
              <a:t>ao </a:t>
            </a:r>
            <a:r>
              <a:rPr lang="pt-BR" sz="4000" b="1" dirty="0">
                <a:solidFill>
                  <a:schemeClr val="tx1"/>
                </a:solidFill>
              </a:rPr>
              <a:t>motorista. </a:t>
            </a:r>
            <a:endParaRPr lang="pt-BR" sz="4000" b="1" dirty="0" smtClean="0">
              <a:solidFill>
                <a:schemeClr val="tx1"/>
              </a:solidFill>
            </a:endParaRPr>
          </a:p>
          <a:p>
            <a:pPr algn="just" fontAlgn="base"/>
            <a:r>
              <a:rPr lang="pt-BR" sz="4000" b="1" dirty="0" smtClean="0">
                <a:solidFill>
                  <a:schemeClr val="accent3">
                    <a:lumMod val="75000"/>
                  </a:schemeClr>
                </a:solidFill>
              </a:rPr>
              <a:t>B) Está correta. </a:t>
            </a:r>
            <a:endParaRPr lang="pt-BR" sz="4000" b="1" dirty="0">
              <a:solidFill>
                <a:schemeClr val="accent3">
                  <a:lumMod val="75000"/>
                </a:schemeClr>
              </a:solidFill>
            </a:endParaRPr>
          </a:p>
          <a:p>
            <a:pPr algn="just" fontAlgn="base"/>
            <a:r>
              <a:rPr lang="pt-BR" sz="4000" b="1" dirty="0" smtClean="0">
                <a:solidFill>
                  <a:schemeClr val="tx1"/>
                </a:solidFill>
              </a:rPr>
              <a:t>C)</a:t>
            </a:r>
            <a:r>
              <a:rPr lang="pt-BR" sz="4000" b="1" dirty="0" smtClean="0">
                <a:solidFill>
                  <a:srgbClr val="FF0000"/>
                </a:solidFill>
              </a:rPr>
              <a:t> </a:t>
            </a:r>
            <a:r>
              <a:rPr lang="pt-BR" sz="4000" b="1" dirty="0" smtClean="0">
                <a:solidFill>
                  <a:schemeClr val="tx1"/>
                </a:solidFill>
              </a:rPr>
              <a:t>Está errada, pois, o cinto 3 apresenta um pico 3 de acelerações máximas nos cintos 1, 2, 4 e 5. Como força que causará </a:t>
            </a:r>
            <a:r>
              <a:rPr lang="pt-BR" sz="4000" b="1" dirty="0">
                <a:solidFill>
                  <a:schemeClr val="tx1"/>
                </a:solidFill>
              </a:rPr>
              <a:t>a </a:t>
            </a:r>
            <a:r>
              <a:rPr lang="pt-BR" sz="4000" b="1" dirty="0" smtClean="0">
                <a:solidFill>
                  <a:schemeClr val="tx1"/>
                </a:solidFill>
              </a:rPr>
              <a:t>lesão é </a:t>
            </a:r>
            <a:r>
              <a:rPr lang="pt-BR" sz="4000" b="1" dirty="0">
                <a:solidFill>
                  <a:schemeClr val="tx1"/>
                </a:solidFill>
              </a:rPr>
              <a:t>proporcional a aceleração, esse cinto não é a melhor opção para reduzir o risco de lesão interna ao motorista. </a:t>
            </a:r>
            <a:endParaRPr lang="pt-BR" sz="4000" b="1" dirty="0" smtClean="0">
              <a:solidFill>
                <a:schemeClr val="tx1"/>
              </a:solidFill>
            </a:endParaRPr>
          </a:p>
          <a:p>
            <a:pPr algn="just" fontAlgn="base"/>
            <a:r>
              <a:rPr lang="pt-BR" sz="4000" b="1" dirty="0" smtClean="0">
                <a:solidFill>
                  <a:schemeClr val="tx1"/>
                </a:solidFill>
              </a:rPr>
              <a:t>D) Está errada, pois, o cinto 4 apresenta um pico de aceleração que é maior que a aceleração máxima do cinto 2</a:t>
            </a:r>
            <a:r>
              <a:rPr lang="pt-BR" sz="4000" b="1" dirty="0">
                <a:solidFill>
                  <a:schemeClr val="tx1"/>
                </a:solidFill>
              </a:rPr>
              <a:t>. Como força que causará a lesão é proporcional a aceleração, esse cinto não é a melhor opção para reduzir o risco de lesão interna ao motorista</a:t>
            </a:r>
            <a:endParaRPr lang="pt-BR" sz="4000" b="1" dirty="0" smtClean="0">
              <a:solidFill>
                <a:schemeClr val="tx1"/>
              </a:solidFill>
            </a:endParaRPr>
          </a:p>
          <a:p>
            <a:pPr algn="just" fontAlgn="base"/>
            <a:r>
              <a:rPr lang="pt-BR" sz="4000" b="1" dirty="0" smtClean="0">
                <a:solidFill>
                  <a:schemeClr val="tx1"/>
                </a:solidFill>
              </a:rPr>
              <a:t>E</a:t>
            </a:r>
            <a:r>
              <a:rPr lang="pt-BR" sz="4000" b="1" dirty="0">
                <a:solidFill>
                  <a:schemeClr val="tx1"/>
                </a:solidFill>
              </a:rPr>
              <a:t>) Está errada, pois, o cinto 5 apresenta um pico de aceleração que é maior que </a:t>
            </a:r>
            <a:r>
              <a:rPr lang="pt-BR" sz="4000" b="1" dirty="0" smtClean="0">
                <a:solidFill>
                  <a:schemeClr val="tx1"/>
                </a:solidFill>
              </a:rPr>
              <a:t>as acelerações máximas </a:t>
            </a:r>
            <a:r>
              <a:rPr lang="pt-BR" sz="4000" b="1" dirty="0">
                <a:solidFill>
                  <a:schemeClr val="tx1"/>
                </a:solidFill>
              </a:rPr>
              <a:t>do </a:t>
            </a:r>
            <a:r>
              <a:rPr lang="pt-BR" sz="4000" b="1" dirty="0" smtClean="0">
                <a:solidFill>
                  <a:schemeClr val="tx1"/>
                </a:solidFill>
              </a:rPr>
              <a:t>cinto 1</a:t>
            </a:r>
            <a:r>
              <a:rPr lang="pt-BR" sz="4000" b="1" dirty="0">
                <a:solidFill>
                  <a:schemeClr val="tx1"/>
                </a:solidFill>
              </a:rPr>
              <a:t>. Como força que causará a lesão é proporcional a aceleração, esse cinto não é a melhor opção para reduzir o risco de lesão interna ao motorista</a:t>
            </a:r>
          </a:p>
          <a:p>
            <a:pPr algn="just" fontAlgn="base"/>
            <a:endParaRPr lang="pt-BR" sz="4000" b="1" dirty="0">
              <a:solidFill>
                <a:schemeClr val="tx1"/>
              </a:solidFill>
            </a:endParaRPr>
          </a:p>
        </p:txBody>
      </p:sp>
      <p:sp>
        <p:nvSpPr>
          <p:cNvPr id="11" name="Retângulo 10"/>
          <p:cNvSpPr/>
          <p:nvPr/>
        </p:nvSpPr>
        <p:spPr>
          <a:xfrm>
            <a:off x="18752005" y="26158372"/>
            <a:ext cx="12239623" cy="707886"/>
          </a:xfrm>
          <a:prstGeom prst="rect">
            <a:avLst/>
          </a:prstGeom>
        </p:spPr>
        <p:txBody>
          <a:bodyPr wrap="square">
            <a:spAutoFit/>
          </a:bodyPr>
          <a:lstStyle/>
          <a:p>
            <a:pPr lvl="0">
              <a:buSzPct val="25000"/>
            </a:pPr>
            <a:endParaRPr lang="pt-BR" sz="4000" dirty="0" smtClean="0">
              <a:solidFill>
                <a:schemeClr val="dk1"/>
              </a:solidFill>
            </a:endParaRPr>
          </a:p>
        </p:txBody>
      </p:sp>
      <p:sp>
        <p:nvSpPr>
          <p:cNvPr id="13" name="Retângulo 12"/>
          <p:cNvSpPr/>
          <p:nvPr/>
        </p:nvSpPr>
        <p:spPr>
          <a:xfrm>
            <a:off x="23137903" y="5084408"/>
            <a:ext cx="6827510" cy="830997"/>
          </a:xfrm>
          <a:prstGeom prst="rect">
            <a:avLst/>
          </a:prstGeom>
        </p:spPr>
        <p:txBody>
          <a:bodyPr wrap="none">
            <a:spAutoFit/>
          </a:bodyPr>
          <a:lstStyle/>
          <a:p>
            <a:pPr lvl="0" indent="-279400">
              <a:buClr>
                <a:schemeClr val="dk1"/>
              </a:buClr>
              <a:buSzPct val="100000"/>
            </a:pPr>
            <a:r>
              <a:rPr lang="pt-BR" sz="4800" b="1" dirty="0">
                <a:solidFill>
                  <a:schemeClr val="dk1"/>
                </a:solidFill>
                <a:latin typeface="+mj-lt"/>
                <a:ea typeface="Cambria"/>
                <a:cs typeface="Cambria"/>
                <a:sym typeface="Cambria"/>
              </a:rPr>
              <a:t>Domínio Metodológico</a:t>
            </a:r>
          </a:p>
        </p:txBody>
      </p:sp>
      <p:sp>
        <p:nvSpPr>
          <p:cNvPr id="14" name="Retângulo 13"/>
          <p:cNvSpPr/>
          <p:nvPr/>
        </p:nvSpPr>
        <p:spPr>
          <a:xfrm>
            <a:off x="3608933" y="4953779"/>
            <a:ext cx="5971507" cy="830997"/>
          </a:xfrm>
          <a:prstGeom prst="rect">
            <a:avLst/>
          </a:prstGeom>
        </p:spPr>
        <p:txBody>
          <a:bodyPr wrap="none">
            <a:spAutoFit/>
          </a:bodyPr>
          <a:lstStyle/>
          <a:p>
            <a:pPr lvl="0" indent="-279400">
              <a:buClr>
                <a:schemeClr val="dk1"/>
              </a:buClr>
              <a:buSzPct val="100000"/>
            </a:pPr>
            <a:r>
              <a:rPr lang="pt-BR" sz="4800" b="1" dirty="0" smtClean="0">
                <a:solidFill>
                  <a:schemeClr val="dk1"/>
                </a:solidFill>
                <a:latin typeface="+mj-lt"/>
                <a:ea typeface="Cambria"/>
                <a:cs typeface="Cambria"/>
                <a:sym typeface="Cambria"/>
              </a:rPr>
              <a:t>Domínio Conceitual</a:t>
            </a:r>
            <a:endParaRPr lang="pt-BR" sz="4800" b="1" dirty="0">
              <a:solidFill>
                <a:schemeClr val="dk1"/>
              </a:solidFill>
              <a:latin typeface="+mj-lt"/>
              <a:ea typeface="Cambria"/>
              <a:cs typeface="Cambria"/>
              <a:sym typeface="Cambria"/>
            </a:endParaRPr>
          </a:p>
        </p:txBody>
      </p:sp>
      <p:sp>
        <p:nvSpPr>
          <p:cNvPr id="15" name="Retângulo 14"/>
          <p:cNvSpPr/>
          <p:nvPr/>
        </p:nvSpPr>
        <p:spPr>
          <a:xfrm>
            <a:off x="101472" y="6764765"/>
            <a:ext cx="11527972" cy="1569660"/>
          </a:xfrm>
          <a:prstGeom prst="rect">
            <a:avLst/>
          </a:prstGeom>
        </p:spPr>
        <p:txBody>
          <a:bodyPr wrap="square">
            <a:spAutoFit/>
          </a:bodyPr>
          <a:lstStyle/>
          <a:p>
            <a:pPr indent="-203200">
              <a:buClr>
                <a:schemeClr val="dk1"/>
              </a:buClr>
              <a:buSzPct val="100000"/>
            </a:pPr>
            <a:r>
              <a:rPr lang="pt-BR" sz="4800" b="1" dirty="0">
                <a:solidFill>
                  <a:schemeClr val="accent3">
                    <a:lumMod val="75000"/>
                  </a:schemeClr>
                </a:solidFill>
                <a:latin typeface="+mn-lt"/>
                <a:ea typeface="Cambria"/>
                <a:cs typeface="Cambria"/>
                <a:sym typeface="Cambria"/>
              </a:rPr>
              <a:t>Teoria</a:t>
            </a:r>
            <a:r>
              <a:rPr lang="pt-BR" sz="4800" b="1" dirty="0" smtClean="0">
                <a:solidFill>
                  <a:schemeClr val="accent3">
                    <a:lumMod val="75000"/>
                  </a:schemeClr>
                </a:solidFill>
                <a:latin typeface="+mn-lt"/>
                <a:ea typeface="Cambria"/>
                <a:cs typeface="Cambria"/>
                <a:sym typeface="Cambria"/>
              </a:rPr>
              <a:t>: </a:t>
            </a:r>
            <a:r>
              <a:rPr lang="pt-BR" sz="4800" b="1" dirty="0" smtClean="0">
                <a:solidFill>
                  <a:schemeClr val="dk1"/>
                </a:solidFill>
                <a:latin typeface="+mn-lt"/>
                <a:ea typeface="Cambria"/>
                <a:cs typeface="Cambria"/>
                <a:sym typeface="Cambria"/>
              </a:rPr>
              <a:t>Leis da físicas e questão do ENEM.</a:t>
            </a:r>
            <a:endParaRPr lang="pt-BR" sz="4000" dirty="0">
              <a:latin typeface="+mn-lt"/>
            </a:endParaRPr>
          </a:p>
        </p:txBody>
      </p:sp>
      <p:sp>
        <p:nvSpPr>
          <p:cNvPr id="16" name="Retângulo 15"/>
          <p:cNvSpPr/>
          <p:nvPr/>
        </p:nvSpPr>
        <p:spPr>
          <a:xfrm>
            <a:off x="0" y="8556171"/>
            <a:ext cx="12083144" cy="1569660"/>
          </a:xfrm>
          <a:prstGeom prst="rect">
            <a:avLst/>
          </a:prstGeom>
        </p:spPr>
        <p:txBody>
          <a:bodyPr wrap="square">
            <a:spAutoFit/>
          </a:bodyPr>
          <a:lstStyle/>
          <a:p>
            <a:r>
              <a:rPr lang="pt-BR" sz="4800" b="1" dirty="0" smtClean="0">
                <a:solidFill>
                  <a:schemeClr val="accent3">
                    <a:lumMod val="75000"/>
                  </a:schemeClr>
                </a:solidFill>
              </a:rPr>
              <a:t>Princípios/necessidade didática: </a:t>
            </a:r>
            <a:r>
              <a:rPr lang="pt-BR" sz="4800" b="1" dirty="0" smtClean="0">
                <a:solidFill>
                  <a:schemeClr val="dk1"/>
                </a:solidFill>
              </a:rPr>
              <a:t>Noções sobre a relação entre força e aceleração. </a:t>
            </a:r>
            <a:endParaRPr lang="pt-BR" sz="4000" dirty="0">
              <a:solidFill>
                <a:srgbClr val="FF0000"/>
              </a:solidFill>
              <a:sym typeface="Wingdings" panose="05000000000000000000" pitchFamily="2" charset="2"/>
            </a:endParaRPr>
          </a:p>
        </p:txBody>
      </p:sp>
      <p:sp>
        <p:nvSpPr>
          <p:cNvPr id="17" name="Retângulo 16"/>
          <p:cNvSpPr/>
          <p:nvPr/>
        </p:nvSpPr>
        <p:spPr>
          <a:xfrm>
            <a:off x="12932229" y="6772829"/>
            <a:ext cx="7903028" cy="3908762"/>
          </a:xfrm>
          <a:prstGeom prst="rect">
            <a:avLst/>
          </a:prstGeom>
        </p:spPr>
        <p:txBody>
          <a:bodyPr wrap="square">
            <a:spAutoFit/>
          </a:bodyPr>
          <a:lstStyle/>
          <a:p>
            <a:pPr algn="ctr">
              <a:buSzPct val="25000"/>
            </a:pPr>
            <a:r>
              <a:rPr lang="pt-BR" sz="4800" b="1" dirty="0">
                <a:solidFill>
                  <a:schemeClr val="dk1"/>
                </a:solidFill>
              </a:rPr>
              <a:t>Questão básica </a:t>
            </a:r>
          </a:p>
          <a:p>
            <a:pPr algn="ctr"/>
            <a:r>
              <a:rPr lang="pt-BR" sz="4000" dirty="0" smtClean="0">
                <a:solidFill>
                  <a:schemeClr val="dk1"/>
                </a:solidFill>
              </a:rPr>
              <a:t>Para que  não seja letal a uma pessoa sofra um acidente, o cinto deve possuir uma resistência interna que, em relação á  do corpo humano, é?</a:t>
            </a:r>
            <a:endParaRPr lang="pt-BR" sz="4000" dirty="0"/>
          </a:p>
        </p:txBody>
      </p:sp>
      <p:sp>
        <p:nvSpPr>
          <p:cNvPr id="18" name="Retângulo 17"/>
          <p:cNvSpPr/>
          <p:nvPr/>
        </p:nvSpPr>
        <p:spPr>
          <a:xfrm>
            <a:off x="43993" y="11277429"/>
            <a:ext cx="12383858" cy="2677656"/>
          </a:xfrm>
          <a:prstGeom prst="rect">
            <a:avLst/>
          </a:prstGeom>
        </p:spPr>
        <p:txBody>
          <a:bodyPr wrap="square">
            <a:spAutoFit/>
          </a:bodyPr>
          <a:lstStyle/>
          <a:p>
            <a:pPr lvl="0" indent="-177800" algn="just">
              <a:buClr>
                <a:schemeClr val="dk1"/>
              </a:buClr>
              <a:buSzPct val="100000"/>
            </a:pPr>
            <a:r>
              <a:rPr lang="pt-BR" sz="4800" b="1" dirty="0">
                <a:solidFill>
                  <a:schemeClr val="accent3">
                    <a:lumMod val="75000"/>
                  </a:schemeClr>
                </a:solidFill>
              </a:rPr>
              <a:t>Conceitos: </a:t>
            </a:r>
            <a:r>
              <a:rPr lang="pt-BR" sz="4000" b="1" dirty="0" smtClean="0">
                <a:solidFill>
                  <a:schemeClr val="dk1"/>
                </a:solidFill>
              </a:rPr>
              <a:t>A questão por si tem como conceito a resistência de um cinto utilizado em bonecos representativos e equipados com acelerômetro e como objetivo relacionar </a:t>
            </a:r>
            <a:r>
              <a:rPr lang="pt-BR" sz="4000" b="1" dirty="0">
                <a:solidFill>
                  <a:schemeClr val="dk1"/>
                </a:solidFill>
              </a:rPr>
              <a:t>força e </a:t>
            </a:r>
            <a:r>
              <a:rPr lang="pt-BR" sz="4000" b="1" dirty="0" smtClean="0">
                <a:solidFill>
                  <a:schemeClr val="dk1"/>
                </a:solidFill>
              </a:rPr>
              <a:t>aceleração. </a:t>
            </a:r>
            <a:endParaRPr lang="pt-BR" sz="4000" b="1" dirty="0" smtClean="0">
              <a:solidFill>
                <a:srgbClr val="FF0000"/>
              </a:solidFill>
            </a:endParaRPr>
          </a:p>
        </p:txBody>
      </p:sp>
      <p:sp>
        <p:nvSpPr>
          <p:cNvPr id="20" name="Retângulo 19"/>
          <p:cNvSpPr/>
          <p:nvPr/>
        </p:nvSpPr>
        <p:spPr>
          <a:xfrm>
            <a:off x="0" y="31353904"/>
            <a:ext cx="15217774" cy="4401205"/>
          </a:xfrm>
          <a:prstGeom prst="rect">
            <a:avLst/>
          </a:prstGeom>
        </p:spPr>
        <p:txBody>
          <a:bodyPr wrap="square">
            <a:spAutoFit/>
          </a:bodyPr>
          <a:lstStyle/>
          <a:p>
            <a:pPr algn="just" fontAlgn="base"/>
            <a:r>
              <a:rPr lang="pt-BR" sz="4000" b="1" dirty="0" smtClean="0">
                <a:solidFill>
                  <a:schemeClr val="accent3">
                    <a:lumMod val="75000"/>
                  </a:schemeClr>
                </a:solidFill>
                <a:latin typeface="+mj-lt"/>
              </a:rPr>
              <a:t>Competência</a:t>
            </a:r>
            <a:r>
              <a:rPr lang="pt-BR" sz="4000" dirty="0" smtClean="0">
                <a:solidFill>
                  <a:schemeClr val="accent3">
                    <a:lumMod val="75000"/>
                  </a:schemeClr>
                </a:solidFill>
                <a:latin typeface="+mj-lt"/>
              </a:rPr>
              <a:t> </a:t>
            </a:r>
            <a:r>
              <a:rPr lang="pt-BR" sz="4000" b="1" dirty="0" smtClean="0">
                <a:solidFill>
                  <a:schemeClr val="accent3">
                    <a:lumMod val="75000"/>
                  </a:schemeClr>
                </a:solidFill>
                <a:latin typeface="+mj-lt"/>
              </a:rPr>
              <a:t>de </a:t>
            </a:r>
            <a:r>
              <a:rPr lang="pt-BR" sz="4000" b="1" dirty="0">
                <a:solidFill>
                  <a:schemeClr val="accent3">
                    <a:lumMod val="75000"/>
                  </a:schemeClr>
                </a:solidFill>
                <a:latin typeface="+mj-lt"/>
              </a:rPr>
              <a:t>ÁREA </a:t>
            </a:r>
            <a:r>
              <a:rPr lang="pt-BR" sz="4000" b="1" dirty="0" smtClean="0">
                <a:solidFill>
                  <a:schemeClr val="accent3">
                    <a:lumMod val="75000"/>
                  </a:schemeClr>
                </a:solidFill>
                <a:latin typeface="+mj-lt"/>
              </a:rPr>
              <a:t>5 </a:t>
            </a:r>
            <a:r>
              <a:rPr lang="pt-BR" sz="4000" dirty="0" smtClean="0">
                <a:solidFill>
                  <a:srgbClr val="333333"/>
                </a:solidFill>
                <a:latin typeface="+mj-lt"/>
              </a:rPr>
              <a:t>– </a:t>
            </a:r>
            <a:r>
              <a:rPr lang="pt-BR" sz="4000" b="1" dirty="0" smtClean="0">
                <a:solidFill>
                  <a:schemeClr val="tx1"/>
                </a:solidFill>
                <a:latin typeface="+mj-lt"/>
              </a:rPr>
              <a:t>Identificar a presença e aplicar as tecnologias associadas ás ciências naturais em diferentes contextos.</a:t>
            </a:r>
            <a:endParaRPr lang="pt-BR" sz="4000" b="1" dirty="0" smtClean="0">
              <a:solidFill>
                <a:schemeClr val="tx1"/>
              </a:solidFill>
            </a:endParaRPr>
          </a:p>
          <a:p>
            <a:pPr algn="just" fontAlgn="base"/>
            <a:endParaRPr lang="pt-BR" sz="4000" dirty="0" smtClean="0"/>
          </a:p>
          <a:p>
            <a:pPr algn="just" fontAlgn="base"/>
            <a:r>
              <a:rPr lang="pt-BR" sz="4000" b="1" dirty="0" smtClean="0">
                <a:solidFill>
                  <a:schemeClr val="accent3">
                    <a:lumMod val="75000"/>
                  </a:schemeClr>
                </a:solidFill>
                <a:latin typeface="+mj-lt"/>
              </a:rPr>
              <a:t>Habilidade</a:t>
            </a:r>
            <a:r>
              <a:rPr lang="pt-BR" sz="4000" dirty="0">
                <a:solidFill>
                  <a:schemeClr val="accent3">
                    <a:lumMod val="75000"/>
                  </a:schemeClr>
                </a:solidFill>
                <a:latin typeface="+mj-lt"/>
              </a:rPr>
              <a:t> </a:t>
            </a:r>
            <a:r>
              <a:rPr lang="pt-BR" sz="4000" dirty="0" smtClean="0">
                <a:solidFill>
                  <a:schemeClr val="accent3">
                    <a:lumMod val="75000"/>
                  </a:schemeClr>
                </a:solidFill>
                <a:latin typeface="+mj-lt"/>
              </a:rPr>
              <a:t>H18 </a:t>
            </a:r>
            <a:r>
              <a:rPr lang="pt-BR" sz="4000" b="1" dirty="0" smtClean="0">
                <a:solidFill>
                  <a:schemeClr val="tx1"/>
                </a:solidFill>
                <a:latin typeface="+mj-lt"/>
              </a:rPr>
              <a:t>- Relacionar propriedades físicas, químicas ou biológicas de produtos, sistemas ou procedimentos tecnológicos as finalidades a que s destinam. </a:t>
            </a:r>
            <a:endParaRPr lang="pt-BR" sz="4000" dirty="0">
              <a:solidFill>
                <a:schemeClr val="tx1"/>
              </a:solidFill>
              <a:latin typeface="+mj-lt"/>
            </a:endParaRPr>
          </a:p>
        </p:txBody>
      </p:sp>
      <p:sp>
        <p:nvSpPr>
          <p:cNvPr id="21" name="Retângulo 20"/>
          <p:cNvSpPr/>
          <p:nvPr/>
        </p:nvSpPr>
        <p:spPr>
          <a:xfrm>
            <a:off x="460602" y="36073616"/>
            <a:ext cx="31938686" cy="1446550"/>
          </a:xfrm>
          <a:prstGeom prst="rect">
            <a:avLst/>
          </a:prstGeom>
        </p:spPr>
        <p:txBody>
          <a:bodyPr wrap="square">
            <a:spAutoFit/>
          </a:bodyPr>
          <a:lstStyle/>
          <a:p>
            <a:pPr lvl="0" algn="ctr">
              <a:buSzPct val="25000"/>
            </a:pPr>
            <a:r>
              <a:rPr lang="pt-BR" sz="4000" b="1" dirty="0"/>
              <a:t> </a:t>
            </a:r>
            <a:r>
              <a:rPr lang="pt-BR" sz="4000" b="1" dirty="0" smtClean="0"/>
              <a:t>        </a:t>
            </a:r>
            <a:r>
              <a:rPr lang="pt-BR" sz="4800" b="1" dirty="0" smtClean="0"/>
              <a:t>Evento</a:t>
            </a:r>
            <a:r>
              <a:rPr lang="pt-BR" sz="4800" dirty="0" smtClean="0"/>
              <a:t> </a:t>
            </a:r>
          </a:p>
          <a:p>
            <a:pPr algn="ctr">
              <a:buSzPct val="25000"/>
            </a:pPr>
            <a:r>
              <a:rPr lang="pt-BR" sz="4000" b="1" dirty="0" smtClean="0">
                <a:solidFill>
                  <a:schemeClr val="accent3">
                    <a:lumMod val="75000"/>
                  </a:schemeClr>
                </a:solidFill>
              </a:rPr>
              <a:t>ENEM</a:t>
            </a:r>
            <a:r>
              <a:rPr lang="pt-BR" sz="4000" b="1" dirty="0">
                <a:solidFill>
                  <a:schemeClr val="accent3">
                    <a:lumMod val="75000"/>
                  </a:schemeClr>
                </a:solidFill>
              </a:rPr>
              <a:t>: </a:t>
            </a:r>
            <a:r>
              <a:rPr lang="pt-BR" sz="4000" b="1" dirty="0" smtClean="0">
                <a:solidFill>
                  <a:schemeClr val="dk1"/>
                </a:solidFill>
              </a:rPr>
              <a:t>2017</a:t>
            </a:r>
            <a:r>
              <a:rPr lang="pt-BR" sz="4000" dirty="0" smtClean="0">
                <a:solidFill>
                  <a:schemeClr val="dk1"/>
                </a:solidFill>
              </a:rPr>
              <a:t> </a:t>
            </a:r>
            <a:r>
              <a:rPr lang="pt-BR" sz="4000" dirty="0">
                <a:solidFill>
                  <a:schemeClr val="dk1"/>
                </a:solidFill>
              </a:rPr>
              <a:t>| </a:t>
            </a:r>
            <a:r>
              <a:rPr lang="pt-BR" sz="4000" b="1" dirty="0">
                <a:solidFill>
                  <a:schemeClr val="accent3">
                    <a:lumMod val="75000"/>
                  </a:schemeClr>
                </a:solidFill>
              </a:rPr>
              <a:t>Questão:</a:t>
            </a:r>
            <a:r>
              <a:rPr lang="pt-BR" sz="4000" dirty="0">
                <a:solidFill>
                  <a:schemeClr val="accent3">
                    <a:lumMod val="75000"/>
                  </a:schemeClr>
                </a:solidFill>
              </a:rPr>
              <a:t> </a:t>
            </a:r>
            <a:r>
              <a:rPr lang="pt-BR" sz="4000" b="1" dirty="0" smtClean="0">
                <a:solidFill>
                  <a:schemeClr val="tx1"/>
                </a:solidFill>
              </a:rPr>
              <a:t>130, </a:t>
            </a:r>
            <a:r>
              <a:rPr lang="pt-BR" sz="4000" b="1" dirty="0">
                <a:solidFill>
                  <a:schemeClr val="tx1"/>
                </a:solidFill>
              </a:rPr>
              <a:t>caderno </a:t>
            </a:r>
            <a:r>
              <a:rPr lang="pt-BR" sz="4000" b="1" dirty="0" smtClean="0">
                <a:solidFill>
                  <a:schemeClr val="tx1"/>
                </a:solidFill>
              </a:rPr>
              <a:t>cinza</a:t>
            </a:r>
            <a:endParaRPr lang="pt-BR" sz="4000" b="1" dirty="0">
              <a:solidFill>
                <a:schemeClr val="tx1"/>
              </a:solidFill>
            </a:endParaRPr>
          </a:p>
        </p:txBody>
      </p:sp>
      <p:sp>
        <p:nvSpPr>
          <p:cNvPr id="22" name="Retângulo 21"/>
          <p:cNvSpPr/>
          <p:nvPr/>
        </p:nvSpPr>
        <p:spPr>
          <a:xfrm>
            <a:off x="19676043" y="20074038"/>
            <a:ext cx="13372985" cy="707886"/>
          </a:xfrm>
          <a:prstGeom prst="rect">
            <a:avLst/>
          </a:prstGeom>
        </p:spPr>
        <p:txBody>
          <a:bodyPr wrap="square">
            <a:spAutoFit/>
          </a:bodyPr>
          <a:lstStyle/>
          <a:p>
            <a:pPr fontAlgn="base"/>
            <a:r>
              <a:rPr lang="pt-BR" sz="4000" dirty="0" smtClean="0"/>
              <a:t>.</a:t>
            </a:r>
            <a:endParaRPr lang="pt-BR" sz="4000" dirty="0"/>
          </a:p>
        </p:txBody>
      </p:sp>
      <p:sp>
        <p:nvSpPr>
          <p:cNvPr id="23" name="Retângulo 22"/>
          <p:cNvSpPr/>
          <p:nvPr/>
        </p:nvSpPr>
        <p:spPr>
          <a:xfrm rot="10800000" flipV="1">
            <a:off x="20189372" y="19443031"/>
            <a:ext cx="12209916" cy="707886"/>
          </a:xfrm>
          <a:prstGeom prst="rect">
            <a:avLst/>
          </a:prstGeom>
        </p:spPr>
        <p:txBody>
          <a:bodyPr wrap="square">
            <a:spAutoFit/>
          </a:bodyPr>
          <a:lstStyle/>
          <a:p>
            <a:pPr fontAlgn="base"/>
            <a:endParaRPr lang="pt-BR" sz="4000" dirty="0"/>
          </a:p>
        </p:txBody>
      </p:sp>
      <p:sp>
        <p:nvSpPr>
          <p:cNvPr id="26" name="Retângulo 25"/>
          <p:cNvSpPr/>
          <p:nvPr/>
        </p:nvSpPr>
        <p:spPr>
          <a:xfrm>
            <a:off x="19337056" y="22686607"/>
            <a:ext cx="12013803" cy="307777"/>
          </a:xfrm>
          <a:prstGeom prst="rect">
            <a:avLst/>
          </a:prstGeom>
        </p:spPr>
        <p:txBody>
          <a:bodyPr wrap="square">
            <a:spAutoFit/>
          </a:bodyPr>
          <a:lstStyle/>
          <a:p>
            <a:pPr fontAlgn="base"/>
            <a:endParaRPr lang="pt-BR" dirty="0">
              <a:solidFill>
                <a:srgbClr val="333333"/>
              </a:solidFill>
              <a:latin typeface="Open Sans"/>
            </a:endParaRPr>
          </a:p>
        </p:txBody>
      </p:sp>
      <p:sp>
        <p:nvSpPr>
          <p:cNvPr id="29" name="Retângulo 28"/>
          <p:cNvSpPr/>
          <p:nvPr/>
        </p:nvSpPr>
        <p:spPr>
          <a:xfrm>
            <a:off x="19042518" y="24123523"/>
            <a:ext cx="12308340" cy="707886"/>
          </a:xfrm>
          <a:prstGeom prst="rect">
            <a:avLst/>
          </a:prstGeom>
        </p:spPr>
        <p:txBody>
          <a:bodyPr wrap="square">
            <a:spAutoFit/>
          </a:bodyPr>
          <a:lstStyle/>
          <a:p>
            <a:endParaRPr lang="pt-BR" sz="4000" dirty="0"/>
          </a:p>
        </p:txBody>
      </p:sp>
      <p:sp>
        <p:nvSpPr>
          <p:cNvPr id="35" name="Retângulo 34"/>
          <p:cNvSpPr/>
          <p:nvPr/>
        </p:nvSpPr>
        <p:spPr>
          <a:xfrm>
            <a:off x="359229" y="37591118"/>
            <a:ext cx="31742742" cy="3785652"/>
          </a:xfrm>
          <a:prstGeom prst="rect">
            <a:avLst/>
          </a:prstGeom>
        </p:spPr>
        <p:txBody>
          <a:bodyPr wrap="square">
            <a:spAutoFit/>
          </a:bodyPr>
          <a:lstStyle/>
          <a:p>
            <a:pPr algn="just">
              <a:buSzPct val="25000"/>
            </a:pPr>
            <a:r>
              <a:rPr lang="pt-BR" sz="4000" dirty="0" smtClean="0">
                <a:solidFill>
                  <a:schemeClr val="dk1"/>
                </a:solidFill>
              </a:rPr>
              <a:t>Em uma colisão frontal entre dois automóveis, a força que cinto exerce sobre o tórax e abdômen do motorista pode causar lesões graves nos órgãos internos. Pensando na segurança do seu produto, um fabricante de automóveis realizou testes em cinco modelos diferentes de cinto. Os testes simularam uma colisão de 0,30 segundo de duração, e os bonecos que representavam os ocupantes foram equipados cm acelerômetros. Esse equipamento de desaceleração do boneco em função do tempo. Os parâmetros como massa dos bonecos, dimensões dos cintos e velocidade imediatamente antes e após  impacto foram os mesmos para todos os testes. O resultado final obtido esta no gráfico de aceleração do tempo.</a:t>
            </a:r>
            <a:endParaRPr lang="pt-BR" sz="4000" dirty="0">
              <a:solidFill>
                <a:schemeClr val="dk1"/>
              </a:solidFill>
            </a:endParaRPr>
          </a:p>
        </p:txBody>
      </p:sp>
      <p:sp>
        <p:nvSpPr>
          <p:cNvPr id="8" name="Retângulo 7"/>
          <p:cNvSpPr/>
          <p:nvPr/>
        </p:nvSpPr>
        <p:spPr>
          <a:xfrm>
            <a:off x="87242" y="14571281"/>
            <a:ext cx="13095061" cy="2554545"/>
          </a:xfrm>
          <a:prstGeom prst="rect">
            <a:avLst/>
          </a:prstGeom>
        </p:spPr>
        <p:txBody>
          <a:bodyPr wrap="square">
            <a:spAutoFit/>
          </a:bodyPr>
          <a:lstStyle/>
          <a:p>
            <a:pPr lvl="0" indent="-177800" algn="just">
              <a:buClr>
                <a:srgbClr val="000000"/>
              </a:buClr>
              <a:buSzPct val="100000"/>
            </a:pPr>
            <a:r>
              <a:rPr lang="pt-BR" sz="4000" b="1" dirty="0" smtClean="0">
                <a:solidFill>
                  <a:schemeClr val="accent3">
                    <a:lumMod val="75000"/>
                  </a:schemeClr>
                </a:solidFill>
              </a:rPr>
              <a:t>Sentença Descritora: </a:t>
            </a:r>
            <a:r>
              <a:rPr lang="pt-BR" sz="4000" b="1" dirty="0" smtClean="0">
                <a:solidFill>
                  <a:schemeClr val="accent6"/>
                </a:solidFill>
              </a:rPr>
              <a:t>Relacionar propriedades de desaceleração de diferentes cintos de segurança para selecionar aquele que oferece menor risco de lesão interna ao motorista.   </a:t>
            </a:r>
            <a:endParaRPr lang="pt-BR" sz="4000" b="1" dirty="0">
              <a:solidFill>
                <a:schemeClr val="accent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trutura padrão">
  <a:themeElements>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uiza" id="{B9B6E0A5-B839-41B1-BBF8-8067ABCE4368}" vid="{5FA1A73F-DDCC-442C-A46F-4911DF743563}"/>
    </a:ext>
  </a:ext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Luiza</Template>
  <TotalTime>1</TotalTime>
  <Words>773</Words>
  <Application>Microsoft Office PowerPoint</Application>
  <PresentationFormat>Personalizar</PresentationFormat>
  <Paragraphs>48</Paragraphs>
  <Slides>1</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vt:i4>
      </vt:variant>
    </vt:vector>
  </HeadingPairs>
  <TitlesOfParts>
    <vt:vector size="9" baseType="lpstr">
      <vt:lpstr>Tahoma</vt:lpstr>
      <vt:lpstr>Calibri</vt:lpstr>
      <vt:lpstr>Times New Roman</vt:lpstr>
      <vt:lpstr>Open Sans</vt:lpstr>
      <vt:lpstr>Arial</vt:lpstr>
      <vt:lpstr>Wingdings</vt:lpstr>
      <vt:lpstr>Cambria</vt:lpstr>
      <vt:lpstr>Estrutura padrão</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lucas xavier</dc:creator>
  <cp:lastModifiedBy>lucas xavier</cp:lastModifiedBy>
  <cp:revision>1</cp:revision>
  <dcterms:created xsi:type="dcterms:W3CDTF">2019-08-06T02:49:43Z</dcterms:created>
  <dcterms:modified xsi:type="dcterms:W3CDTF">2019-08-06T02:51:11Z</dcterms:modified>
</cp:coreProperties>
</file>