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Cambria" panose="02040503050406030204" pitchFamily="18" charset="0"/>
      <p:regular r:id="rId4"/>
      <p:bold r:id="rId5"/>
      <p:italic r:id="rId6"/>
      <p:boldItalic r:id="rId7"/>
    </p:embeddedFont>
    <p:embeddedFont>
      <p:font typeface="Tahoma" panose="020B0604030504040204" pitchFamily="34" charset="0"/>
      <p:regular r:id="rId8"/>
      <p:bold r:id="rId9"/>
    </p:embeddedFont>
    <p:embeddedFont>
      <p:font typeface="Calibri" panose="020F0502020204030204" pitchFamily="34" charset="0"/>
      <p:regular r:id="rId10"/>
      <p:bold r:id="rId11"/>
      <p:italic r:id="rId12"/>
      <p:boldItalic r:id="rId13"/>
    </p:embeddedFont>
    <p:embeddedFont>
      <p:font typeface="Helvetica" panose="020B0604020202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892"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279484"/>
            <a:ext cx="32036656" cy="2020186"/>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dirty="0">
                <a:solidFill>
                  <a:srgbClr val="000099"/>
                </a:solidFill>
                <a:latin typeface="+mj-lt"/>
                <a:ea typeface="Cambria"/>
                <a:cs typeface="Cambria"/>
                <a:sym typeface="Cambria"/>
              </a:rPr>
              <a:t>, </a:t>
            </a:r>
            <a:r>
              <a:rPr lang="pt-BR" sz="4400" b="1" dirty="0" smtClean="0">
                <a:solidFill>
                  <a:srgbClr val="000099"/>
                </a:solidFill>
                <a:latin typeface="+mj-lt"/>
                <a:ea typeface="Cambria"/>
                <a:cs typeface="Cambria"/>
                <a:sym typeface="Cambria"/>
              </a:rPr>
              <a:t>1º semestre</a:t>
            </a:r>
            <a:r>
              <a:rPr lang="pt-BR" sz="4400" b="1" i="0" u="none" strike="noStrike" cap="none" dirty="0" smtClean="0">
                <a:solidFill>
                  <a:srgbClr val="000099"/>
                </a:solidFill>
                <a:latin typeface="+mj-lt"/>
                <a:ea typeface="Cambria"/>
                <a:cs typeface="Cambria"/>
                <a:sym typeface="Cambria"/>
              </a:rPr>
              <a:t> </a:t>
            </a:r>
            <a:r>
              <a:rPr lang="pt-BR" sz="4400" b="1" i="0" u="none" strike="noStrike" cap="none" dirty="0">
                <a:solidFill>
                  <a:srgbClr val="000099"/>
                </a:solidFill>
                <a:latin typeface="+mj-lt"/>
                <a:ea typeface="Cambria"/>
                <a:cs typeface="Cambria"/>
                <a:sym typeface="Cambria"/>
              </a:rPr>
              <a:t>de </a:t>
            </a:r>
            <a:r>
              <a:rPr lang="pt-BR" sz="4400" b="1" i="0" u="none" strike="noStrike" cap="none" dirty="0" smtClean="0">
                <a:solidFill>
                  <a:srgbClr val="000099"/>
                </a:solidFill>
                <a:latin typeface="+mj-lt"/>
                <a:ea typeface="Cambria"/>
                <a:cs typeface="Cambria"/>
                <a:sym typeface="Cambria"/>
              </a:rPr>
              <a:t>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2057399"/>
            <a:ext cx="24280708" cy="2318657"/>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880666" y="3298371"/>
            <a:ext cx="28869790" cy="32918401"/>
          </a:xfrm>
          <a:prstGeom prst="rect">
            <a:avLst/>
          </a:prstGeom>
          <a:noFill/>
          <a:ln>
            <a:noFill/>
          </a:ln>
        </p:spPr>
      </p:pic>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098638"/>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Aluna( s): </a:t>
            </a:r>
            <a:r>
              <a:rPr lang="pt-BR" sz="4000" dirty="0" smtClean="0">
                <a:solidFill>
                  <a:schemeClr val="dk1"/>
                </a:solidFill>
                <a:latin typeface="+mj-lt"/>
              </a:rPr>
              <a:t>Bruna Medeiros   </a:t>
            </a:r>
          </a:p>
          <a:p>
            <a:pPr algn="ctr">
              <a:buSzPct val="25000"/>
            </a:pPr>
            <a:r>
              <a:rPr lang="pt-BR" sz="3600" b="1" dirty="0" smtClean="0">
                <a:solidFill>
                  <a:schemeClr val="dk1"/>
                </a:solidFill>
                <a:latin typeface="+mj-lt"/>
              </a:rPr>
              <a:t>Série</a:t>
            </a:r>
            <a:r>
              <a:rPr lang="pt-BR" sz="3600" b="1" dirty="0">
                <a:solidFill>
                  <a:schemeClr val="dk1"/>
                </a:solidFill>
                <a:latin typeface="+mj-lt"/>
              </a:rPr>
              <a:t>: </a:t>
            </a:r>
            <a:r>
              <a:rPr lang="pt-BR" sz="3600" dirty="0">
                <a:solidFill>
                  <a:schemeClr val="dk1"/>
                </a:solidFill>
                <a:latin typeface="+mj-lt"/>
              </a:rPr>
              <a:t>3</a:t>
            </a:r>
            <a:r>
              <a:rPr lang="pt-BR" sz="3600" dirty="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a:t>
            </a:r>
            <a:r>
              <a:rPr lang="pt-BR" sz="3600" dirty="0" smtClean="0">
                <a:solidFill>
                  <a:schemeClr val="dk1"/>
                </a:solidFill>
                <a:latin typeface="+mj-lt"/>
              </a:rPr>
              <a:t>M01 </a:t>
            </a:r>
            <a:r>
              <a:rPr lang="pt-BR" sz="3600" dirty="0">
                <a:solidFill>
                  <a:schemeClr val="dk1"/>
                </a:solidFill>
                <a:latin typeface="+mj-lt"/>
              </a:rPr>
              <a:t>|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Matutino. </a:t>
            </a:r>
            <a:r>
              <a:rPr lang="pt-BR" sz="3600" b="1" dirty="0">
                <a:solidFill>
                  <a:schemeClr val="dk1"/>
                </a:solidFill>
              </a:rPr>
              <a:t>Valor: </a:t>
            </a:r>
            <a:r>
              <a:rPr lang="pt-BR" sz="3600" dirty="0">
                <a:solidFill>
                  <a:schemeClr val="dk1"/>
                </a:solidFill>
              </a:rPr>
              <a:t>3</a:t>
            </a:r>
            <a:r>
              <a:rPr lang="pt-BR" sz="3600" dirty="0" smtClean="0">
                <a:solidFill>
                  <a:schemeClr val="dk1"/>
                </a:solidFill>
              </a:rPr>
              <a:t>,0 </a:t>
            </a:r>
            <a:r>
              <a:rPr lang="pt-BR" sz="3600" dirty="0">
                <a:solidFill>
                  <a:schemeClr val="dk1"/>
                </a:solidFill>
              </a:rPr>
              <a:t>pontos</a:t>
            </a:r>
          </a:p>
          <a:p>
            <a:pPr lvl="0" algn="ctr">
              <a:buSzPct val="25000"/>
            </a:pPr>
            <a:r>
              <a:rPr lang="pt-BR" sz="3600" b="1" dirty="0" smtClean="0">
                <a:solidFill>
                  <a:schemeClr val="dk1"/>
                </a:solidFill>
                <a:latin typeface="+mj-lt"/>
                <a:ea typeface="Cambria"/>
                <a:cs typeface="Cambria"/>
                <a:sym typeface="Cambria"/>
              </a:rPr>
              <a:t>Professor: Lucas</a:t>
            </a:r>
            <a:r>
              <a:rPr lang="pt-BR" sz="3600" dirty="0" smtClean="0">
                <a:solidFill>
                  <a:schemeClr val="dk1"/>
                </a:solidFill>
                <a:ea typeface="Cambria"/>
                <a:cs typeface="Cambria"/>
                <a:sym typeface="Cambria"/>
              </a:rPr>
              <a:t>  </a:t>
            </a:r>
            <a:r>
              <a:rPr lang="pt-BR" sz="3600" dirty="0" smtClean="0">
                <a:solidFill>
                  <a:schemeClr val="dk1"/>
                </a:solidFill>
                <a:latin typeface="+mj-lt"/>
                <a:ea typeface="Cambria"/>
                <a:cs typeface="Cambria"/>
                <a:sym typeface="Cambria"/>
              </a:rPr>
              <a:t>-  </a:t>
            </a:r>
            <a:r>
              <a:rPr lang="pt-BR" sz="3600" dirty="0">
                <a:solidFill>
                  <a:srgbClr val="FF0000"/>
                </a:solidFill>
                <a:latin typeface="+mj-lt"/>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787374" y="12557821"/>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0" y="18506495"/>
            <a:ext cx="13552714" cy="3170099"/>
          </a:xfrm>
          <a:prstGeom prst="rect">
            <a:avLst/>
          </a:prstGeom>
        </p:spPr>
        <p:txBody>
          <a:bodyPr wrap="square">
            <a:spAutoFit/>
          </a:bodyPr>
          <a:lstStyle/>
          <a:p>
            <a:pPr algn="just"/>
            <a:r>
              <a:rPr lang="pt-BR" sz="4000" b="1" dirty="0">
                <a:solidFill>
                  <a:schemeClr val="accent2"/>
                </a:solidFill>
                <a:latin typeface="Arial" panose="020B0604020202020204" pitchFamily="34" charset="0"/>
                <a:cs typeface="Arial" panose="020B0604020202020204" pitchFamily="34" charset="0"/>
              </a:rPr>
              <a:t>Competências socioemocionais: </a:t>
            </a:r>
          </a:p>
          <a:p>
            <a:pPr algn="just"/>
            <a:r>
              <a:rPr lang="pt-BR" sz="4000" b="1" dirty="0">
                <a:solidFill>
                  <a:srgbClr val="FF0000"/>
                </a:solidFill>
              </a:rPr>
              <a:t>Aprender a conhecer: </a:t>
            </a:r>
            <a:r>
              <a:rPr lang="pt-BR" sz="4000" dirty="0"/>
              <a:t>Raciocínio e Aprender a aprender.</a:t>
            </a:r>
          </a:p>
          <a:p>
            <a:pPr algn="just"/>
            <a:r>
              <a:rPr lang="pt-BR" sz="4000" b="1" dirty="0">
                <a:solidFill>
                  <a:srgbClr val="FF0000"/>
                </a:solidFill>
              </a:rPr>
              <a:t>Aprender a fazer:</a:t>
            </a:r>
            <a:r>
              <a:rPr lang="pt-BR" sz="4000" dirty="0">
                <a:solidFill>
                  <a:srgbClr val="FF0000"/>
                </a:solidFill>
              </a:rPr>
              <a:t> </a:t>
            </a:r>
            <a:r>
              <a:rPr lang="pt-BR" sz="4000" dirty="0"/>
              <a:t>Protagonismo.</a:t>
            </a:r>
          </a:p>
          <a:p>
            <a:pPr algn="just"/>
            <a:r>
              <a:rPr lang="pt-BR" sz="4000" b="1" dirty="0">
                <a:solidFill>
                  <a:srgbClr val="FF0000"/>
                </a:solidFill>
              </a:rPr>
              <a:t>Aprender a ser: </a:t>
            </a:r>
            <a:r>
              <a:rPr lang="pt-BR" sz="4000" dirty="0"/>
              <a:t>Construção e </a:t>
            </a:r>
            <a:r>
              <a:rPr lang="pt-BR" sz="4000" dirty="0">
                <a:solidFill>
                  <a:schemeClr val="tx1"/>
                </a:solidFill>
              </a:rPr>
              <a:t>Execução do Projeto de Vida.</a:t>
            </a:r>
          </a:p>
        </p:txBody>
      </p:sp>
      <p:sp>
        <p:nvSpPr>
          <p:cNvPr id="7" name="Retângulo 6"/>
          <p:cNvSpPr/>
          <p:nvPr/>
        </p:nvSpPr>
        <p:spPr>
          <a:xfrm>
            <a:off x="0" y="30459011"/>
            <a:ext cx="7430239" cy="769441"/>
          </a:xfrm>
          <a:prstGeom prst="rect">
            <a:avLst/>
          </a:prstGeom>
        </p:spPr>
        <p:txBody>
          <a:bodyPr wrap="none">
            <a:spAutoFit/>
          </a:bodyPr>
          <a:lstStyle/>
          <a:p>
            <a:r>
              <a:rPr lang="pt-BR" sz="4400" b="1" dirty="0">
                <a:solidFill>
                  <a:schemeClr val="accent2"/>
                </a:solidFill>
                <a:cs typeface="Times New Roman" panose="02020603050405020304" pitchFamily="18" charset="0"/>
              </a:rPr>
              <a:t>Competências Cognitivas</a:t>
            </a:r>
            <a:r>
              <a:rPr lang="pt-BR" sz="4400" b="1" dirty="0" smtClean="0"/>
              <a:t>: </a:t>
            </a:r>
            <a:endParaRPr lang="pt-BR" sz="4400" b="1" dirty="0"/>
          </a:p>
        </p:txBody>
      </p:sp>
      <p:sp>
        <p:nvSpPr>
          <p:cNvPr id="3" name="Retângulo 2"/>
          <p:cNvSpPr/>
          <p:nvPr/>
        </p:nvSpPr>
        <p:spPr>
          <a:xfrm>
            <a:off x="0" y="21893086"/>
            <a:ext cx="14499318" cy="8217634"/>
          </a:xfrm>
          <a:prstGeom prst="rect">
            <a:avLst/>
          </a:prstGeom>
        </p:spPr>
        <p:txBody>
          <a:bodyPr wrap="square">
            <a:spAutoFit/>
          </a:bodyPr>
          <a:lstStyle/>
          <a:p>
            <a:pPr algn="just"/>
            <a:r>
              <a:rPr lang="pt-BR" sz="4400" b="1" dirty="0">
                <a:solidFill>
                  <a:schemeClr val="accent2"/>
                </a:solidFill>
              </a:rPr>
              <a:t>Competências socioemocionais na BNCC: </a:t>
            </a:r>
          </a:p>
          <a:p>
            <a:pPr algn="just"/>
            <a:r>
              <a:rPr lang="pt-BR" sz="4400" b="1" dirty="0">
                <a:solidFill>
                  <a:srgbClr val="FF0000"/>
                </a:solidFill>
                <a:latin typeface="Arial" panose="020B0604020202020204" pitchFamily="34" charset="0"/>
                <a:cs typeface="Arial" panose="020B0604020202020204" pitchFamily="34" charset="0"/>
              </a:rPr>
              <a:t>a) </a:t>
            </a:r>
            <a:r>
              <a:rPr lang="pt-BR" sz="4400" dirty="0">
                <a:latin typeface="Arial" panose="020B0604020202020204" pitchFamily="34" charset="0"/>
                <a:cs typeface="Arial" panose="020B0604020202020204" pitchFamily="34" charset="0"/>
              </a:rPr>
              <a:t>Valorizar e utilizar os conhecimentos historicamente construídos sobre o mundo físico, social, cultural e digital para entender e explicar a realidade, continuar aprendendo e colaborar para a construção de uma sociedade justa, democrática e inclusiva. </a:t>
            </a:r>
          </a:p>
          <a:p>
            <a:pPr algn="just"/>
            <a:r>
              <a:rPr lang="pt-BR" sz="4400" b="1" dirty="0">
                <a:solidFill>
                  <a:srgbClr val="FF0000"/>
                </a:solidFill>
              </a:rPr>
              <a:t>b) </a:t>
            </a:r>
            <a:r>
              <a:rPr lang="pt-BR" sz="44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400" dirty="0">
              <a:latin typeface="Arial" panose="020B0604020202020204" pitchFamily="34" charset="0"/>
              <a:cs typeface="Arial" panose="020B0604020202020204" pitchFamily="34" charset="0"/>
            </a:endParaRPr>
          </a:p>
        </p:txBody>
      </p:sp>
      <p:sp>
        <p:nvSpPr>
          <p:cNvPr id="2" name="Retângulo 1"/>
          <p:cNvSpPr/>
          <p:nvPr/>
        </p:nvSpPr>
        <p:spPr>
          <a:xfrm>
            <a:off x="21978710" y="6054374"/>
            <a:ext cx="10090604" cy="3908762"/>
          </a:xfrm>
          <a:prstGeom prst="rect">
            <a:avLst/>
          </a:prstGeom>
        </p:spPr>
        <p:txBody>
          <a:bodyPr wrap="square">
            <a:spAutoFit/>
          </a:bodyPr>
          <a:lstStyle/>
          <a:p>
            <a:pPr algn="just">
              <a:buSzPct val="25000"/>
            </a:pPr>
            <a:r>
              <a:rPr lang="pt-BR" sz="4800" b="1" dirty="0">
                <a:solidFill>
                  <a:schemeClr val="dk1"/>
                </a:solidFill>
              </a:rPr>
              <a:t>Asserções de </a:t>
            </a:r>
            <a:r>
              <a:rPr lang="pt-BR" sz="4800" b="1" dirty="0" smtClean="0">
                <a:solidFill>
                  <a:schemeClr val="dk1"/>
                </a:solidFill>
              </a:rPr>
              <a:t>valor: </a:t>
            </a:r>
            <a:r>
              <a:rPr lang="pt-BR" sz="4000" b="1" dirty="0">
                <a:solidFill>
                  <a:schemeClr val="dk1"/>
                </a:solidFill>
              </a:rPr>
              <a:t> </a:t>
            </a:r>
            <a:endParaRPr lang="pt-BR" sz="4000" b="1" dirty="0" smtClean="0">
              <a:solidFill>
                <a:schemeClr val="dk1"/>
              </a:solidFill>
            </a:endParaRPr>
          </a:p>
          <a:p>
            <a:pPr algn="just">
              <a:buSzPct val="25000"/>
            </a:pPr>
            <a:r>
              <a:rPr lang="pt-BR" sz="4000" dirty="0" smtClean="0">
                <a:solidFill>
                  <a:schemeClr val="dk1"/>
                </a:solidFill>
              </a:rPr>
              <a:t>Foi </a:t>
            </a:r>
            <a:r>
              <a:rPr lang="pt-BR" sz="4000" dirty="0">
                <a:solidFill>
                  <a:schemeClr val="dk1"/>
                </a:solidFill>
              </a:rPr>
              <a:t>consenso que os desafios são grandes na preparação para o Enem, pois requer dedicação e resiliência</a:t>
            </a:r>
            <a:r>
              <a:rPr lang="pt-BR" sz="4000" dirty="0" smtClean="0">
                <a:solidFill>
                  <a:schemeClr val="dk1"/>
                </a:solidFill>
              </a:rPr>
              <a:t>.</a:t>
            </a:r>
          </a:p>
          <a:p>
            <a:pPr algn="just">
              <a:buSzPct val="25000"/>
            </a:pPr>
            <a:endParaRPr lang="pt-BR" sz="4000" dirty="0">
              <a:solidFill>
                <a:schemeClr val="dk1"/>
              </a:solidFill>
            </a:endParaRPr>
          </a:p>
          <a:p>
            <a:pPr lvl="0" algn="just">
              <a:buSzPct val="25000"/>
            </a:pPr>
            <a:endParaRPr lang="pt-BR" sz="4000" dirty="0">
              <a:solidFill>
                <a:schemeClr val="dk1"/>
              </a:solidFill>
            </a:endParaRPr>
          </a:p>
        </p:txBody>
      </p:sp>
      <p:sp>
        <p:nvSpPr>
          <p:cNvPr id="9" name="Retângulo 8"/>
          <p:cNvSpPr/>
          <p:nvPr/>
        </p:nvSpPr>
        <p:spPr>
          <a:xfrm>
            <a:off x="21354559" y="10382823"/>
            <a:ext cx="10711544" cy="5755422"/>
          </a:xfrm>
          <a:prstGeom prst="rect">
            <a:avLst/>
          </a:prstGeom>
        </p:spPr>
        <p:txBody>
          <a:bodyPr wrap="square">
            <a:spAutoFit/>
          </a:bodyPr>
          <a:lstStyle/>
          <a:p>
            <a:pPr lvl="0" indent="-177800" algn="just">
              <a:buClr>
                <a:schemeClr val="dk1"/>
              </a:buClr>
              <a:buSzPct val="100000"/>
            </a:pPr>
            <a:r>
              <a:rPr lang="pt-BR" sz="4800" b="1" dirty="0">
                <a:solidFill>
                  <a:schemeClr val="dk1"/>
                </a:solidFill>
              </a:rPr>
              <a:t>Asserções de </a:t>
            </a:r>
            <a:r>
              <a:rPr lang="pt-BR" sz="4800" b="1" dirty="0" smtClean="0">
                <a:solidFill>
                  <a:schemeClr val="dk1"/>
                </a:solidFill>
              </a:rPr>
              <a:t>conhecimento:</a:t>
            </a:r>
            <a:endParaRPr lang="pt-BR" sz="4800" b="1" dirty="0">
              <a:solidFill>
                <a:schemeClr val="dk1"/>
              </a:solidFill>
            </a:endParaRPr>
          </a:p>
          <a:p>
            <a:pPr lvl="0" algn="just">
              <a:buClr>
                <a:schemeClr val="dk1"/>
              </a:buClr>
              <a:buSzPct val="100000"/>
            </a:pPr>
            <a:r>
              <a:rPr lang="pt-BR" sz="4000" dirty="0"/>
              <a:t>A </a:t>
            </a:r>
            <a:r>
              <a:rPr lang="pt-BR" sz="4000" b="1" dirty="0">
                <a:solidFill>
                  <a:srgbClr val="FF0000"/>
                </a:solidFill>
              </a:rPr>
              <a:t>letra </a:t>
            </a:r>
            <a:r>
              <a:rPr lang="pt-BR" sz="4000" b="1" dirty="0" smtClean="0">
                <a:solidFill>
                  <a:srgbClr val="FF0000"/>
                </a:solidFill>
              </a:rPr>
              <a:t>´A </a:t>
            </a:r>
            <a:r>
              <a:rPr lang="pt-BR" sz="4000" dirty="0"/>
              <a:t>está </a:t>
            </a:r>
            <a:r>
              <a:rPr lang="pt-BR" sz="4000" dirty="0" smtClean="0"/>
              <a:t>correta, pois segundo o texto, os cones presentes na retina são capazes de diferenciar os diferentes comprimentos de ondas. Como as cores são consequências de ondas de diferentes comprimento, quando essas células são danificadas o individuo tem a capacidade de visão em cores comprometida.</a:t>
            </a:r>
            <a:endParaRPr lang="pt-BR" sz="4000" dirty="0">
              <a:solidFill>
                <a:schemeClr val="dk1"/>
              </a:solidFill>
            </a:endParaRPr>
          </a:p>
        </p:txBody>
      </p:sp>
      <p:sp>
        <p:nvSpPr>
          <p:cNvPr id="10" name="Retângulo 9"/>
          <p:cNvSpPr/>
          <p:nvPr/>
        </p:nvSpPr>
        <p:spPr>
          <a:xfrm>
            <a:off x="20184438" y="16502394"/>
            <a:ext cx="10871427" cy="1446550"/>
          </a:xfrm>
          <a:prstGeom prst="rect">
            <a:avLst/>
          </a:prstGeom>
        </p:spPr>
        <p:txBody>
          <a:bodyPr wrap="square">
            <a:spAutoFit/>
          </a:bodyPr>
          <a:lstStyle/>
          <a:p>
            <a:pPr lvl="0" indent="-177800" algn="just">
              <a:buClr>
                <a:schemeClr val="dk1"/>
              </a:buClr>
              <a:buSzPct val="100000"/>
            </a:pPr>
            <a:r>
              <a:rPr lang="pt-BR" sz="4800" b="1" dirty="0">
                <a:solidFill>
                  <a:schemeClr val="dk1"/>
                </a:solidFill>
              </a:rPr>
              <a:t>Interpretações: </a:t>
            </a:r>
          </a:p>
          <a:p>
            <a:pPr algn="just" fontAlgn="base"/>
            <a:r>
              <a:rPr lang="pt-BR" sz="4000" dirty="0">
                <a:solidFill>
                  <a:schemeClr val="dk1"/>
                </a:solidFill>
              </a:rPr>
              <a:t>a) </a:t>
            </a:r>
            <a:r>
              <a:rPr lang="pt-BR" sz="4000" b="1" dirty="0" smtClean="0">
                <a:solidFill>
                  <a:srgbClr val="FF0000"/>
                </a:solidFill>
              </a:rPr>
              <a:t>Correta</a:t>
            </a:r>
            <a:endParaRPr lang="pt-BR" sz="4000" dirty="0"/>
          </a:p>
        </p:txBody>
      </p:sp>
      <p:sp>
        <p:nvSpPr>
          <p:cNvPr id="11" name="Retângulo 10"/>
          <p:cNvSpPr/>
          <p:nvPr/>
        </p:nvSpPr>
        <p:spPr>
          <a:xfrm>
            <a:off x="18832731" y="26538915"/>
            <a:ext cx="12239623" cy="2677656"/>
          </a:xfrm>
          <a:prstGeom prst="rect">
            <a:avLst/>
          </a:prstGeom>
        </p:spPr>
        <p:txBody>
          <a:bodyPr wrap="square">
            <a:spAutoFit/>
          </a:bodyPr>
          <a:lstStyle/>
          <a:p>
            <a:pPr lvl="0">
              <a:buSzPct val="25000"/>
            </a:pPr>
            <a:r>
              <a:rPr lang="pt-BR" sz="4800" b="1" dirty="0" smtClean="0">
                <a:solidFill>
                  <a:schemeClr val="dk1"/>
                </a:solidFill>
              </a:rPr>
              <a:t>Transformações</a:t>
            </a:r>
            <a:r>
              <a:rPr lang="pt-BR" sz="4000" b="1" dirty="0" smtClean="0">
                <a:solidFill>
                  <a:schemeClr val="dk1"/>
                </a:solidFill>
              </a:rPr>
              <a:t>: </a:t>
            </a:r>
            <a:r>
              <a:rPr lang="pt-BR" sz="4000" dirty="0" smtClean="0"/>
              <a:t>A </a:t>
            </a:r>
            <a:r>
              <a:rPr lang="pt-BR" sz="4000" dirty="0"/>
              <a:t>degeneração das células cônicas (cones), que são responsáveis pela identificação das cores, compromete a visão das cores.</a:t>
            </a:r>
            <a:endParaRPr lang="pt-BR" sz="4000" b="1" dirty="0" smtClean="0">
              <a:solidFill>
                <a:schemeClr val="dk1"/>
              </a:solidFill>
            </a:endParaRPr>
          </a:p>
        </p:txBody>
      </p:sp>
      <p:sp>
        <p:nvSpPr>
          <p:cNvPr id="12" name="Retângulo 11"/>
          <p:cNvSpPr/>
          <p:nvPr/>
        </p:nvSpPr>
        <p:spPr>
          <a:xfrm>
            <a:off x="18309432" y="29384134"/>
            <a:ext cx="13124767" cy="6370975"/>
          </a:xfrm>
          <a:prstGeom prst="rect">
            <a:avLst/>
          </a:prstGeom>
        </p:spPr>
        <p:txBody>
          <a:bodyPr wrap="square">
            <a:spAutoFit/>
          </a:bodyPr>
          <a:lstStyle/>
          <a:p>
            <a:pPr lvl="0" algn="just">
              <a:buSzPct val="25000"/>
            </a:pPr>
            <a:r>
              <a:rPr lang="pt-BR" sz="4800" b="1" dirty="0">
                <a:solidFill>
                  <a:schemeClr val="dk1"/>
                </a:solidFill>
              </a:rPr>
              <a:t>Registros / Dados:</a:t>
            </a:r>
            <a:r>
              <a:rPr lang="pt-BR" sz="4000" b="1" dirty="0">
                <a:solidFill>
                  <a:schemeClr val="dk1"/>
                </a:solidFill>
              </a:rPr>
              <a:t> </a:t>
            </a:r>
            <a:r>
              <a:rPr lang="pt-BR" sz="4000" b="1" dirty="0">
                <a:solidFill>
                  <a:srgbClr val="FF0000"/>
                </a:solidFill>
              </a:rPr>
              <a:t>Opções</a:t>
            </a:r>
            <a:r>
              <a:rPr lang="pt-BR" sz="4000" b="1" dirty="0" smtClean="0">
                <a:solidFill>
                  <a:srgbClr val="FF0000"/>
                </a:solidFill>
              </a:rPr>
              <a:t>:</a:t>
            </a:r>
          </a:p>
          <a:p>
            <a:r>
              <a:rPr lang="pt-BR" sz="4000" dirty="0">
                <a:solidFill>
                  <a:schemeClr val="tx1"/>
                </a:solidFill>
                <a:latin typeface="Helvetica" panose="020B0604020202020204" pitchFamily="34" charset="0"/>
              </a:rPr>
              <a:t>Em relação à visão, a degeneração desse tipo celular </a:t>
            </a:r>
            <a:r>
              <a:rPr lang="pt-BR" sz="4000" dirty="0" smtClean="0">
                <a:solidFill>
                  <a:schemeClr val="tx1"/>
                </a:solidFill>
                <a:latin typeface="Helvetica" panose="020B0604020202020204" pitchFamily="34" charset="0"/>
              </a:rPr>
              <a:t>irá:</a:t>
            </a:r>
          </a:p>
          <a:p>
            <a:pPr marL="742950" indent="-742950">
              <a:buFont typeface="+mj-lt"/>
              <a:buAutoNum type="alphaLcParenR"/>
            </a:pPr>
            <a:r>
              <a:rPr lang="pt-BR" sz="4000" dirty="0" smtClean="0">
                <a:solidFill>
                  <a:schemeClr val="tx1"/>
                </a:solidFill>
                <a:latin typeface="AprovaSans"/>
              </a:rPr>
              <a:t>comprometer a capacidade de visão em cores.</a:t>
            </a:r>
          </a:p>
          <a:p>
            <a:pPr marL="742950" indent="-742950">
              <a:buFont typeface="+mj-lt"/>
              <a:buAutoNum type="alphaLcParenR"/>
            </a:pPr>
            <a:r>
              <a:rPr lang="pt-BR" sz="4000" dirty="0" smtClean="0">
                <a:solidFill>
                  <a:schemeClr val="tx1"/>
                </a:solidFill>
                <a:latin typeface="AprovaSans"/>
              </a:rPr>
              <a:t>impedir </a:t>
            </a:r>
            <a:r>
              <a:rPr lang="pt-BR" sz="4000" dirty="0">
                <a:solidFill>
                  <a:schemeClr val="tx1"/>
                </a:solidFill>
                <a:latin typeface="AprovaSans"/>
              </a:rPr>
              <a:t>a projeção dos raios luminosos na retina.</a:t>
            </a:r>
          </a:p>
          <a:p>
            <a:pPr marL="742950" indent="-742950">
              <a:buFont typeface="+mj-lt"/>
              <a:buAutoNum type="alphaLcParenR"/>
            </a:pPr>
            <a:r>
              <a:rPr lang="pt-BR" sz="4000" dirty="0">
                <a:solidFill>
                  <a:schemeClr val="tx1"/>
                </a:solidFill>
                <a:latin typeface="AprovaSans"/>
              </a:rPr>
              <a:t>provocar a formação de imagens invertidas na retina.</a:t>
            </a:r>
          </a:p>
          <a:p>
            <a:pPr marL="742950" indent="-742950">
              <a:buFont typeface="+mj-lt"/>
              <a:buAutoNum type="alphaLcParenR"/>
            </a:pPr>
            <a:r>
              <a:rPr lang="pt-BR" sz="4000" dirty="0">
                <a:solidFill>
                  <a:schemeClr val="tx1"/>
                </a:solidFill>
                <a:latin typeface="AprovaSans"/>
              </a:rPr>
              <a:t>causar dificuldade de visualização de objetos próximos.</a:t>
            </a:r>
          </a:p>
          <a:p>
            <a:pPr marL="742950" indent="-742950">
              <a:buFont typeface="+mj-lt"/>
              <a:buAutoNum type="alphaLcParenR"/>
            </a:pPr>
            <a:r>
              <a:rPr lang="pt-BR" sz="4000" dirty="0">
                <a:solidFill>
                  <a:schemeClr val="tx1"/>
                </a:solidFill>
                <a:latin typeface="AprovaSans"/>
              </a:rPr>
              <a:t>acarretar a perda da capacidade de alterar o diâmetro da pupila.</a:t>
            </a:r>
          </a:p>
          <a:p>
            <a:pPr lvl="0" algn="just">
              <a:buSzPct val="25000"/>
            </a:pPr>
            <a:endParaRPr lang="pt-BR" sz="4000" b="1" dirty="0" smtClean="0">
              <a:solidFill>
                <a:srgbClr val="FF0000"/>
              </a:solidFill>
            </a:endParaRPr>
          </a:p>
        </p:txBody>
      </p:sp>
      <p:sp>
        <p:nvSpPr>
          <p:cNvPr id="13" name="Retângulo 12"/>
          <p:cNvSpPr/>
          <p:nvPr/>
        </p:nvSpPr>
        <p:spPr>
          <a:xfrm>
            <a:off x="23137903" y="5084408"/>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08933" y="4953779"/>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0" y="5943599"/>
            <a:ext cx="11527972" cy="923330"/>
          </a:xfrm>
          <a:prstGeom prst="rect">
            <a:avLst/>
          </a:prstGeom>
        </p:spPr>
        <p:txBody>
          <a:bodyPr wrap="square">
            <a:spAutoFit/>
          </a:bodyPr>
          <a:lstStyle/>
          <a:p>
            <a:pPr indent="-203200">
              <a:buClr>
                <a:schemeClr val="dk1"/>
              </a:buClr>
              <a:buSzPct val="100000"/>
            </a:pPr>
            <a:r>
              <a:rPr lang="pt-BR" sz="5400" b="1" dirty="0">
                <a:solidFill>
                  <a:schemeClr val="dk1"/>
                </a:solidFill>
                <a:latin typeface="+mn-lt"/>
                <a:ea typeface="Cambria"/>
                <a:cs typeface="Cambria"/>
                <a:sym typeface="Cambria"/>
              </a:rPr>
              <a:t>Teoria</a:t>
            </a:r>
            <a:r>
              <a:rPr lang="pt-BR" sz="5400" b="1" dirty="0" smtClean="0">
                <a:solidFill>
                  <a:schemeClr val="dk1"/>
                </a:solidFill>
                <a:latin typeface="+mn-lt"/>
                <a:ea typeface="Cambria"/>
                <a:cs typeface="Cambria"/>
                <a:sym typeface="Cambria"/>
              </a:rPr>
              <a:t>: </a:t>
            </a:r>
            <a:r>
              <a:rPr lang="pt-BR" sz="5400" dirty="0" smtClean="0">
                <a:solidFill>
                  <a:schemeClr val="dk1"/>
                </a:solidFill>
                <a:latin typeface="+mn-lt"/>
                <a:ea typeface="Cambria"/>
                <a:cs typeface="Cambria"/>
                <a:sym typeface="Cambria"/>
              </a:rPr>
              <a:t>Ondulatória</a:t>
            </a:r>
            <a:r>
              <a:rPr lang="pt-BR" sz="5400" dirty="0" smtClean="0">
                <a:solidFill>
                  <a:schemeClr val="dk1"/>
                </a:solidFill>
                <a:latin typeface="+mn-lt"/>
                <a:ea typeface="Cambria"/>
                <a:cs typeface="Cambria"/>
                <a:sym typeface="Cambria"/>
              </a:rPr>
              <a:t> </a:t>
            </a:r>
            <a:endParaRPr lang="pt-BR" sz="4400" dirty="0">
              <a:latin typeface="+mn-lt"/>
            </a:endParaRPr>
          </a:p>
        </p:txBody>
      </p:sp>
      <p:sp>
        <p:nvSpPr>
          <p:cNvPr id="16" name="Retângulo 15"/>
          <p:cNvSpPr/>
          <p:nvPr/>
        </p:nvSpPr>
        <p:spPr>
          <a:xfrm>
            <a:off x="0" y="7019382"/>
            <a:ext cx="12083144" cy="2062103"/>
          </a:xfrm>
          <a:prstGeom prst="rect">
            <a:avLst/>
          </a:prstGeom>
        </p:spPr>
        <p:txBody>
          <a:bodyPr wrap="square">
            <a:spAutoFit/>
          </a:bodyPr>
          <a:lstStyle/>
          <a:p>
            <a:r>
              <a:rPr lang="pt-BR" sz="4800" b="1" dirty="0" smtClean="0">
                <a:solidFill>
                  <a:schemeClr val="dk1"/>
                </a:solidFill>
              </a:rPr>
              <a:t>Princípios/necessidade didática: </a:t>
            </a:r>
            <a:r>
              <a:rPr lang="pt-BR" sz="4000" dirty="0">
                <a:solidFill>
                  <a:schemeClr val="dk1"/>
                </a:solidFill>
              </a:rPr>
              <a:t>Noções sobre a fisiologia da visão.</a:t>
            </a:r>
            <a:endParaRPr lang="pt-BR" sz="4800" dirty="0">
              <a:solidFill>
                <a:srgbClr val="FF0000"/>
              </a:solidFill>
            </a:endParaRPr>
          </a:p>
          <a:p>
            <a:endParaRPr lang="pt-BR" sz="4000" dirty="0">
              <a:solidFill>
                <a:srgbClr val="FF0000"/>
              </a:solidFill>
              <a:sym typeface="Wingdings" panose="05000000000000000000" pitchFamily="2" charset="2"/>
            </a:endParaRPr>
          </a:p>
        </p:txBody>
      </p:sp>
      <p:sp>
        <p:nvSpPr>
          <p:cNvPr id="17" name="Retângulo 16"/>
          <p:cNvSpPr/>
          <p:nvPr/>
        </p:nvSpPr>
        <p:spPr>
          <a:xfrm>
            <a:off x="12932229" y="6772829"/>
            <a:ext cx="7903028" cy="2800767"/>
          </a:xfrm>
          <a:prstGeom prst="rect">
            <a:avLst/>
          </a:prstGeom>
        </p:spPr>
        <p:txBody>
          <a:bodyPr wrap="square">
            <a:spAutoFit/>
          </a:bodyPr>
          <a:lstStyle/>
          <a:p>
            <a:pPr algn="ctr">
              <a:buSzPct val="25000"/>
            </a:pPr>
            <a:r>
              <a:rPr lang="pt-BR" sz="4800" b="1" dirty="0">
                <a:solidFill>
                  <a:schemeClr val="dk1"/>
                </a:solidFill>
              </a:rPr>
              <a:t>Questão </a:t>
            </a:r>
            <a:r>
              <a:rPr lang="pt-BR" sz="4800" b="1" dirty="0" smtClean="0">
                <a:solidFill>
                  <a:schemeClr val="dk1"/>
                </a:solidFill>
              </a:rPr>
              <a:t>básica</a:t>
            </a:r>
          </a:p>
          <a:p>
            <a:pPr algn="ctr">
              <a:buSzPct val="25000"/>
            </a:pPr>
            <a:r>
              <a:rPr lang="pt-BR" sz="4000" dirty="0">
                <a:latin typeface="Helvetica" panose="020B0604020202020204" pitchFamily="34" charset="0"/>
              </a:rPr>
              <a:t>Em relação à visão, a degeneração </a:t>
            </a:r>
            <a:r>
              <a:rPr lang="pt-BR" sz="4000" dirty="0" smtClean="0">
                <a:latin typeface="Helvetica" panose="020B0604020202020204" pitchFamily="34" charset="0"/>
              </a:rPr>
              <a:t>dos tipos celulares que se encontram na retina irá?</a:t>
            </a:r>
            <a:r>
              <a:rPr lang="pt-BR" sz="4800" b="1" dirty="0" smtClean="0">
                <a:solidFill>
                  <a:schemeClr val="dk1"/>
                </a:solidFill>
              </a:rPr>
              <a:t> </a:t>
            </a:r>
            <a:endParaRPr lang="pt-BR" sz="4800" b="1" dirty="0">
              <a:solidFill>
                <a:schemeClr val="dk1"/>
              </a:solidFill>
            </a:endParaRPr>
          </a:p>
        </p:txBody>
      </p:sp>
      <p:sp>
        <p:nvSpPr>
          <p:cNvPr id="18" name="Retângulo 17"/>
          <p:cNvSpPr/>
          <p:nvPr/>
        </p:nvSpPr>
        <p:spPr>
          <a:xfrm>
            <a:off x="0" y="8451066"/>
            <a:ext cx="12537446" cy="7478970"/>
          </a:xfrm>
          <a:prstGeom prst="rect">
            <a:avLst/>
          </a:prstGeom>
        </p:spPr>
        <p:txBody>
          <a:bodyPr wrap="square">
            <a:spAutoFit/>
          </a:bodyPr>
          <a:lstStyle/>
          <a:p>
            <a:pPr lvl="0" indent="-177800" algn="just">
              <a:buClr>
                <a:schemeClr val="dk1"/>
              </a:buClr>
              <a:buSzPct val="100000"/>
            </a:pPr>
            <a:r>
              <a:rPr lang="pt-BR" sz="3600" dirty="0" smtClean="0"/>
              <a:t>Visão </a:t>
            </a:r>
            <a:r>
              <a:rPr lang="pt-BR" sz="3600" dirty="0"/>
              <a:t>é o processo fisiológico por meio do qual se distinguem as formas e as cores dos objetos. </a:t>
            </a:r>
            <a:r>
              <a:rPr lang="pt-BR" sz="3600" dirty="0" smtClean="0"/>
              <a:t>Na </a:t>
            </a:r>
            <a:r>
              <a:rPr lang="pt-BR" sz="3600" dirty="0"/>
              <a:t>retina, estão situadas as células encarregadas de registrar as impressões luminosas e transmiti-las ao cérebro por intermédio do nervo óptico, que sai da parte posterior do globo ocular. As células fotorreceptoras são chamadas cones e bastonetes, em virtude da forma de seus prolongamentos. Os cones dispõem-se na região central da retina e são responsáveis pela visão colorida, enquanto os bastonetes, mais abundantes nas regiões periféricas, processam uma visão de contornos, de contraste claro-escuro, em condições de baixa </a:t>
            </a:r>
            <a:r>
              <a:rPr lang="pt-BR" sz="3600" dirty="0" smtClean="0"/>
              <a:t>luminosidade</a:t>
            </a:r>
          </a:p>
          <a:p>
            <a:pPr lvl="0" indent="-177800" algn="just">
              <a:buClr>
                <a:schemeClr val="dk1"/>
              </a:buClr>
              <a:buSzPct val="100000"/>
            </a:pPr>
            <a:r>
              <a:rPr lang="pt-BR" sz="3600" b="1" dirty="0">
                <a:solidFill>
                  <a:schemeClr val="dk1"/>
                </a:solidFill>
              </a:rPr>
              <a:t>Conceitos</a:t>
            </a:r>
            <a:r>
              <a:rPr lang="pt-BR" sz="3600" b="1" dirty="0" smtClean="0">
                <a:solidFill>
                  <a:schemeClr val="dk1"/>
                </a:solidFill>
              </a:rPr>
              <a:t>: </a:t>
            </a:r>
            <a:r>
              <a:rPr lang="pt-BR" sz="3600" dirty="0" smtClean="0">
                <a:solidFill>
                  <a:schemeClr val="dk1"/>
                </a:solidFill>
              </a:rPr>
              <a:t>visão, luz, retina, comprimento de onda</a:t>
            </a:r>
            <a:endParaRPr lang="pt-BR" sz="3600" dirty="0" smtClean="0">
              <a:solidFill>
                <a:srgbClr val="FF0000"/>
              </a:solidFill>
            </a:endParaRPr>
          </a:p>
        </p:txBody>
      </p:sp>
      <p:sp>
        <p:nvSpPr>
          <p:cNvPr id="20" name="Retângulo 19"/>
          <p:cNvSpPr/>
          <p:nvPr/>
        </p:nvSpPr>
        <p:spPr>
          <a:xfrm>
            <a:off x="0" y="31353904"/>
            <a:ext cx="15217774" cy="5632311"/>
          </a:xfrm>
          <a:prstGeom prst="rect">
            <a:avLst/>
          </a:prstGeom>
        </p:spPr>
        <p:txBody>
          <a:bodyPr wrap="square">
            <a:spAutoFit/>
          </a:bodyPr>
          <a:lstStyle/>
          <a:p>
            <a:pPr algn="just" fontAlgn="base"/>
            <a:r>
              <a:rPr lang="pt-BR" sz="4000" b="1" dirty="0" smtClean="0">
                <a:solidFill>
                  <a:schemeClr val="accent2"/>
                </a:solidFill>
                <a:latin typeface="+mj-lt"/>
              </a:rPr>
              <a:t>Competência</a:t>
            </a:r>
            <a:r>
              <a:rPr lang="pt-BR" sz="4000" dirty="0">
                <a:solidFill>
                  <a:schemeClr val="accent2"/>
                </a:solidFill>
                <a:latin typeface="+mj-lt"/>
              </a:rPr>
              <a:t> </a:t>
            </a:r>
            <a:r>
              <a:rPr lang="pt-BR" sz="4000" dirty="0" smtClean="0">
                <a:solidFill>
                  <a:srgbClr val="333333"/>
                </a:solidFill>
                <a:latin typeface="+mj-lt"/>
              </a:rPr>
              <a:t>-</a:t>
            </a:r>
            <a:r>
              <a:rPr lang="pt-BR" sz="4000" dirty="0">
                <a:solidFill>
                  <a:schemeClr val="dk1"/>
                </a:solidFill>
              </a:rPr>
              <a:t>Compreender as ciências naturais e as tecnologias a elas associadas como construções humanas, percebendo seus papéis nos processos de produção e no desenvolvimento econômico e social da humanidade. </a:t>
            </a:r>
          </a:p>
          <a:p>
            <a:pPr algn="just" fontAlgn="base"/>
            <a:r>
              <a:rPr lang="pt-BR" sz="4000" dirty="0" smtClean="0">
                <a:solidFill>
                  <a:srgbClr val="333333"/>
                </a:solidFill>
                <a:latin typeface="+mj-lt"/>
              </a:rPr>
              <a:t> </a:t>
            </a:r>
            <a:endParaRPr lang="pt-BR" sz="4000" dirty="0" smtClean="0"/>
          </a:p>
          <a:p>
            <a:pPr lvl="0" indent="-177800" algn="just">
              <a:buClr>
                <a:srgbClr val="000000"/>
              </a:buClr>
              <a:buSzPct val="100000"/>
            </a:pPr>
            <a:r>
              <a:rPr lang="pt-BR" sz="4000" b="1" dirty="0" smtClean="0">
                <a:solidFill>
                  <a:schemeClr val="accent2"/>
                </a:solidFill>
                <a:latin typeface="+mj-lt"/>
              </a:rPr>
              <a:t>Habilidade - </a:t>
            </a:r>
            <a:r>
              <a:rPr lang="pt-BR" sz="4000" dirty="0" smtClean="0">
                <a:solidFill>
                  <a:srgbClr val="333333"/>
                </a:solidFill>
                <a:latin typeface="+mj-lt"/>
              </a:rPr>
              <a:t> </a:t>
            </a:r>
            <a:r>
              <a:rPr lang="pt-BR" sz="4000" dirty="0"/>
              <a:t>Reconhecer características ou propriedades de fenômenos ondulatórios ou oscilatórios, relacionando-os a seus usos em diferentes contextos</a:t>
            </a:r>
            <a:endParaRPr lang="pt-BR" sz="3200" dirty="0">
              <a:solidFill>
                <a:srgbClr val="FF0000"/>
              </a:solidFill>
            </a:endParaRPr>
          </a:p>
          <a:p>
            <a:pPr algn="just" fontAlgn="base"/>
            <a:endParaRPr lang="pt-BR" sz="4000" dirty="0">
              <a:solidFill>
                <a:srgbClr val="333333"/>
              </a:solidFill>
              <a:latin typeface="+mj-lt"/>
            </a:endParaRPr>
          </a:p>
        </p:txBody>
      </p:sp>
      <p:sp>
        <p:nvSpPr>
          <p:cNvPr id="21" name="Retângulo 20"/>
          <p:cNvSpPr/>
          <p:nvPr/>
        </p:nvSpPr>
        <p:spPr>
          <a:xfrm>
            <a:off x="460602" y="36073616"/>
            <a:ext cx="31938686" cy="1446550"/>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p>
          <a:p>
            <a:pPr algn="ctr">
              <a:buSzPct val="25000"/>
            </a:pPr>
            <a:r>
              <a:rPr lang="pt-BR" sz="4000" b="1" dirty="0" smtClean="0">
                <a:solidFill>
                  <a:srgbClr val="FF0000"/>
                </a:solidFill>
              </a:rPr>
              <a:t>ENEM</a:t>
            </a:r>
            <a:r>
              <a:rPr lang="pt-BR" sz="4000" b="1" dirty="0">
                <a:solidFill>
                  <a:srgbClr val="FF0000"/>
                </a:solidFill>
              </a:rPr>
              <a:t>: </a:t>
            </a:r>
            <a:r>
              <a:rPr lang="pt-BR" sz="4000" dirty="0" smtClean="0">
                <a:solidFill>
                  <a:schemeClr val="dk1"/>
                </a:solidFill>
              </a:rPr>
              <a:t>2017 </a:t>
            </a:r>
            <a:r>
              <a:rPr lang="pt-BR" sz="4000" dirty="0">
                <a:solidFill>
                  <a:schemeClr val="dk1"/>
                </a:solidFill>
              </a:rPr>
              <a:t>| </a:t>
            </a:r>
            <a:r>
              <a:rPr lang="pt-BR" sz="4000" b="1" dirty="0" smtClean="0">
                <a:solidFill>
                  <a:srgbClr val="FF0000"/>
                </a:solidFill>
              </a:rPr>
              <a:t>Questão: </a:t>
            </a:r>
            <a:r>
              <a:rPr lang="pt-BR" sz="4000" dirty="0" smtClean="0">
                <a:solidFill>
                  <a:schemeClr val="tx1"/>
                </a:solidFill>
              </a:rPr>
              <a:t>94</a:t>
            </a:r>
            <a:r>
              <a:rPr lang="pt-BR" sz="4000" b="1" dirty="0" smtClean="0">
                <a:solidFill>
                  <a:srgbClr val="FF0000"/>
                </a:solidFill>
              </a:rPr>
              <a:t> </a:t>
            </a:r>
            <a:r>
              <a:rPr lang="pt-BR" sz="4000" dirty="0" smtClean="0">
                <a:solidFill>
                  <a:srgbClr val="FF0000"/>
                </a:solidFill>
              </a:rPr>
              <a:t> </a:t>
            </a:r>
            <a:r>
              <a:rPr lang="pt-BR" sz="4000" dirty="0" smtClean="0">
                <a:solidFill>
                  <a:schemeClr val="dk1"/>
                </a:solidFill>
              </a:rPr>
              <a:t>, </a:t>
            </a:r>
            <a:r>
              <a:rPr lang="pt-BR" sz="4000" dirty="0">
                <a:solidFill>
                  <a:schemeClr val="dk1"/>
                </a:solidFill>
              </a:rPr>
              <a:t>caderno </a:t>
            </a:r>
            <a:r>
              <a:rPr lang="pt-BR" sz="4000" dirty="0" smtClean="0">
                <a:solidFill>
                  <a:schemeClr val="dk1"/>
                </a:solidFill>
              </a:rPr>
              <a:t>azul</a:t>
            </a:r>
            <a:endParaRPr lang="pt-BR" sz="4000" dirty="0">
              <a:solidFill>
                <a:schemeClr val="dk1"/>
              </a:solidFill>
            </a:endParaRPr>
          </a:p>
        </p:txBody>
      </p:sp>
      <p:sp>
        <p:nvSpPr>
          <p:cNvPr id="22" name="Retângulo 21"/>
          <p:cNvSpPr/>
          <p:nvPr/>
        </p:nvSpPr>
        <p:spPr>
          <a:xfrm>
            <a:off x="19593179" y="20729187"/>
            <a:ext cx="13372985" cy="1323439"/>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c</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rPr>
              <a:t>Errada</a:t>
            </a:r>
            <a:r>
              <a:rPr lang="pt-BR" sz="4000" dirty="0" smtClean="0">
                <a:solidFill>
                  <a:schemeClr val="dk1"/>
                </a:solidFill>
              </a:rPr>
              <a:t>, pois, o mesmo com o funcionamento normal dos cones, a imagem formada na retina é invertida.</a:t>
            </a:r>
            <a:endParaRPr lang="pt-BR" sz="4000" dirty="0"/>
          </a:p>
        </p:txBody>
      </p:sp>
      <p:sp>
        <p:nvSpPr>
          <p:cNvPr id="23" name="Retângulo 22"/>
          <p:cNvSpPr/>
          <p:nvPr/>
        </p:nvSpPr>
        <p:spPr>
          <a:xfrm>
            <a:off x="19864956" y="18046243"/>
            <a:ext cx="12209916" cy="2554545"/>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b</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rPr>
              <a:t>Errada, </a:t>
            </a:r>
            <a:r>
              <a:rPr lang="pt-BR" sz="4000" dirty="0" smtClean="0">
                <a:solidFill>
                  <a:schemeClr val="dk1"/>
                </a:solidFill>
              </a:rPr>
              <a:t>pois desconsidera que os cones estão localizados na retina e afirma que eles afetariam processos anteriores a projeção de imagem na retina.  </a:t>
            </a:r>
            <a:endParaRPr lang="pt-BR" sz="4000" dirty="0"/>
          </a:p>
        </p:txBody>
      </p:sp>
      <p:sp>
        <p:nvSpPr>
          <p:cNvPr id="26" name="Retângulo 25"/>
          <p:cNvSpPr/>
          <p:nvPr/>
        </p:nvSpPr>
        <p:spPr>
          <a:xfrm>
            <a:off x="19402369" y="22144192"/>
            <a:ext cx="12013803" cy="1938992"/>
          </a:xfrm>
          <a:prstGeom prst="rect">
            <a:avLst/>
          </a:prstGeom>
        </p:spPr>
        <p:txBody>
          <a:bodyPr wrap="square">
            <a:spAutoFit/>
          </a:bodyPr>
          <a:lstStyle/>
          <a:p>
            <a:pPr fontAlgn="base"/>
            <a:r>
              <a:rPr lang="pt-BR" sz="4000" dirty="0" smtClean="0">
                <a:solidFill>
                  <a:srgbClr val="333333"/>
                </a:solidFill>
                <a:latin typeface="Arial" panose="020B0604020202020204" pitchFamily="34" charset="0"/>
                <a:cs typeface="Arial" panose="020B0604020202020204" pitchFamily="34" charset="0"/>
              </a:rPr>
              <a:t>d) </a:t>
            </a:r>
            <a:r>
              <a:rPr lang="pt-BR" sz="4000" b="1" dirty="0" smtClean="0">
                <a:solidFill>
                  <a:srgbClr val="FF0000"/>
                </a:solidFill>
                <a:latin typeface="Arial" panose="020B0604020202020204" pitchFamily="34" charset="0"/>
                <a:cs typeface="Arial" panose="020B0604020202020204" pitchFamily="34" charset="0"/>
              </a:rPr>
              <a:t>Errada, </a:t>
            </a:r>
            <a:r>
              <a:rPr lang="pt-BR" sz="4000" dirty="0" smtClean="0">
                <a:solidFill>
                  <a:schemeClr val="tx1"/>
                </a:solidFill>
                <a:latin typeface="Arial" panose="020B0604020202020204" pitchFamily="34" charset="0"/>
                <a:cs typeface="Arial" panose="020B0604020202020204" pitchFamily="34" charset="0"/>
              </a:rPr>
              <a:t>pois a dificuldade em visualizar objetos próximos seria consequência de danos ao cristalino e não à retina.</a:t>
            </a:r>
            <a:endParaRPr lang="pt-BR" dirty="0">
              <a:solidFill>
                <a:srgbClr val="333333"/>
              </a:solidFill>
              <a:latin typeface="Open Sans"/>
            </a:endParaRPr>
          </a:p>
        </p:txBody>
      </p:sp>
      <p:sp>
        <p:nvSpPr>
          <p:cNvPr id="29" name="Retângulo 28"/>
          <p:cNvSpPr/>
          <p:nvPr/>
        </p:nvSpPr>
        <p:spPr>
          <a:xfrm>
            <a:off x="19042518" y="24123523"/>
            <a:ext cx="12308340" cy="1938992"/>
          </a:xfrm>
          <a:prstGeom prst="rect">
            <a:avLst/>
          </a:prstGeom>
        </p:spPr>
        <p:txBody>
          <a:bodyPr wrap="square">
            <a:spAutoFit/>
          </a:bodyPr>
          <a:lstStyle/>
          <a:p>
            <a:r>
              <a:rPr lang="pt-BR" sz="4000" dirty="0" smtClean="0">
                <a:solidFill>
                  <a:srgbClr val="333333"/>
                </a:solidFill>
                <a:latin typeface="Arial" panose="020B0604020202020204" pitchFamily="34" charset="0"/>
                <a:cs typeface="Arial" panose="020B0604020202020204" pitchFamily="34" charset="0"/>
              </a:rPr>
              <a:t>e) </a:t>
            </a:r>
            <a:r>
              <a:rPr lang="pt-BR" sz="4000" b="1" dirty="0">
                <a:solidFill>
                  <a:srgbClr val="FF0000"/>
                </a:solidFill>
                <a:latin typeface="Arial" panose="020B0604020202020204" pitchFamily="34" charset="0"/>
                <a:cs typeface="Arial" panose="020B0604020202020204" pitchFamily="34" charset="0"/>
              </a:rPr>
              <a:t>Errada, </a:t>
            </a:r>
            <a:r>
              <a:rPr lang="pt-BR" sz="4000" dirty="0" smtClean="0">
                <a:solidFill>
                  <a:schemeClr val="tx1"/>
                </a:solidFill>
                <a:latin typeface="Arial" panose="020B0604020202020204" pitchFamily="34" charset="0"/>
                <a:cs typeface="Arial" panose="020B0604020202020204" pitchFamily="34" charset="0"/>
              </a:rPr>
              <a:t>pois a retina e a pupila são regiões distintas do olho humano. Sendo assim, o comprometimento da retina não afetaria a pupila.</a:t>
            </a:r>
            <a:endParaRPr lang="pt-BR" sz="4000" dirty="0"/>
          </a:p>
        </p:txBody>
      </p:sp>
      <p:sp>
        <p:nvSpPr>
          <p:cNvPr id="35" name="Retângulo 34"/>
          <p:cNvSpPr/>
          <p:nvPr/>
        </p:nvSpPr>
        <p:spPr>
          <a:xfrm>
            <a:off x="359229" y="37591118"/>
            <a:ext cx="31742742" cy="1938992"/>
          </a:xfrm>
          <a:prstGeom prst="rect">
            <a:avLst/>
          </a:prstGeom>
        </p:spPr>
        <p:txBody>
          <a:bodyPr wrap="square">
            <a:spAutoFit/>
          </a:bodyPr>
          <a:lstStyle/>
          <a:p>
            <a:pPr algn="just">
              <a:buSzPct val="25000"/>
            </a:pPr>
            <a:r>
              <a:rPr lang="pt-BR" sz="4000"/>
              <a:t>A retina é um tecido sensível à luz, localizado na parte posterior do olho, onde ocorre o processo de formação de imagem. Nesse tecido, encontram-se vários tipos celulares específicos. Um desses tipos celulares são cones, os quais convertem os diferentes comprimentos de onda da luz visível em sinais elétricos, que são transmitidos pelo nervo óptico até o cérebro.</a:t>
            </a:r>
            <a:endParaRPr lang="pt-BR" sz="4000" dirty="0">
              <a:solidFill>
                <a:schemeClr val="dk1"/>
              </a:solidFill>
            </a:endParaRPr>
          </a:p>
        </p:txBody>
      </p:sp>
      <p:sp>
        <p:nvSpPr>
          <p:cNvPr id="37" name="Retângulo 36"/>
          <p:cNvSpPr/>
          <p:nvPr/>
        </p:nvSpPr>
        <p:spPr>
          <a:xfrm>
            <a:off x="0" y="7491288"/>
            <a:ext cx="11430000" cy="830997"/>
          </a:xfrm>
          <a:prstGeom prst="rect">
            <a:avLst/>
          </a:prstGeom>
        </p:spPr>
        <p:txBody>
          <a:bodyPr wrap="square">
            <a:spAutoFit/>
          </a:bodyPr>
          <a:lstStyle/>
          <a:p>
            <a:endParaRPr lang="pt-BR" sz="4800" dirty="0">
              <a:solidFill>
                <a:schemeClr val="dk1"/>
              </a:solidFill>
            </a:endParaRPr>
          </a:p>
        </p:txBody>
      </p:sp>
      <p:sp>
        <p:nvSpPr>
          <p:cNvPr id="8" name="Retângulo 7"/>
          <p:cNvSpPr/>
          <p:nvPr/>
        </p:nvSpPr>
        <p:spPr>
          <a:xfrm>
            <a:off x="0" y="16114752"/>
            <a:ext cx="13095061" cy="2554545"/>
          </a:xfrm>
          <a:prstGeom prst="rect">
            <a:avLst/>
          </a:prstGeom>
        </p:spPr>
        <p:txBody>
          <a:bodyPr wrap="square">
            <a:spAutoFit/>
          </a:bodyPr>
          <a:lstStyle/>
          <a:p>
            <a:pPr indent="-177800" algn="just">
              <a:buClr>
                <a:srgbClr val="000000"/>
              </a:buClr>
              <a:buSzPct val="100000"/>
            </a:pPr>
            <a:r>
              <a:rPr lang="pt-BR" sz="4000" b="1" dirty="0" smtClean="0">
                <a:solidFill>
                  <a:schemeClr val="accent6"/>
                </a:solidFill>
              </a:rPr>
              <a:t>Sentença Descritora: </a:t>
            </a:r>
            <a:r>
              <a:rPr lang="pt-BR" sz="4000" dirty="0" smtClean="0">
                <a:solidFill>
                  <a:schemeClr val="tx1"/>
                </a:solidFill>
              </a:rPr>
              <a:t>Relacionar a propriedade que as células da retina têm em diferenciar comprimento de ondas com sua capacidade de permitir visão em cores.</a:t>
            </a:r>
            <a:endParaRPr lang="pt-BR" sz="3200" dirty="0">
              <a:solidFill>
                <a:srgbClr val="FF0000"/>
              </a:solidFill>
            </a:endParaRPr>
          </a:p>
          <a:p>
            <a:pPr lvl="0" indent="-177800" algn="just">
              <a:buClr>
                <a:srgbClr val="000000"/>
              </a:buClr>
              <a:buSzPct val="100000"/>
            </a:pPr>
            <a:endParaRPr lang="pt-BR" sz="4000" b="1" dirty="0">
              <a:solidFill>
                <a:schemeClr val="accent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774</Words>
  <Application>Microsoft Office PowerPoint</Application>
  <PresentationFormat>Personalizar</PresentationFormat>
  <Paragraphs>56</Paragraphs>
  <Slides>1</Slides>
  <Notes>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vt:i4>
      </vt:variant>
    </vt:vector>
  </HeadingPairs>
  <TitlesOfParts>
    <vt:vector size="11" baseType="lpstr">
      <vt:lpstr>Arial</vt:lpstr>
      <vt:lpstr>Wingdings</vt:lpstr>
      <vt:lpstr>Cambria</vt:lpstr>
      <vt:lpstr>Tahoma</vt:lpstr>
      <vt:lpstr>Calibri</vt:lpstr>
      <vt:lpstr>AprovaSans</vt:lpstr>
      <vt:lpstr>Times New Roman</vt:lpstr>
      <vt:lpstr>Open Sans</vt:lpstr>
      <vt:lpstr>Helvetica</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lucas xavier</cp:lastModifiedBy>
  <cp:revision>137</cp:revision>
  <dcterms:modified xsi:type="dcterms:W3CDTF">2019-08-01T10:34:35Z</dcterms:modified>
</cp:coreProperties>
</file>