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399288" cy="43200638"/>
  <p:notesSz cx="6797675" cy="9926638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Cambria" pitchFamily="18" charset="0"/>
      <p:regular r:id="rId9"/>
      <p:bold r:id="rId10"/>
      <p:italic r:id="rId11"/>
      <p:boldItalic r:id="rId12"/>
    </p:embeddedFont>
    <p:embeddedFont>
      <p:font typeface="Tahoma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-618" y="76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67B12-5989-4449-A1B6-36E5FB967EE0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C18F3-7D0F-4085-A62B-55C419E4E9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8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4586"/>
            <a:ext cx="5438140" cy="4466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9768" y="4714586"/>
            <a:ext cx="5438140" cy="4466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6866" y="3354519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 João Matheus Verçosa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Maria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3134" y="17880857"/>
            <a:ext cx="135527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r>
              <a:rPr lang="pt-BR" sz="4400" b="1" dirty="0">
                <a:solidFill>
                  <a:srgbClr val="FF0000"/>
                </a:solidFill>
              </a:rPr>
              <a:t>Aprender a conhecer: </a:t>
            </a:r>
            <a:r>
              <a:rPr lang="pt-BR" sz="4400" dirty="0"/>
              <a:t>Raciocínio e Aprender a aprender.</a:t>
            </a:r>
          </a:p>
          <a:p>
            <a:r>
              <a:rPr lang="pt-BR" sz="4400" b="1" dirty="0">
                <a:solidFill>
                  <a:srgbClr val="FF0000"/>
                </a:solidFill>
              </a:rPr>
              <a:t>Aprender a fazer: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r>
              <a:rPr lang="pt-BR" sz="4400" dirty="0"/>
              <a:t>Protagonismo.</a:t>
            </a:r>
          </a:p>
          <a:p>
            <a:r>
              <a:rPr lang="pt-BR" sz="4400" b="1" dirty="0">
                <a:solidFill>
                  <a:srgbClr val="FF0000"/>
                </a:solidFill>
              </a:rPr>
              <a:t>Aprender a ser: </a:t>
            </a:r>
            <a:r>
              <a:rPr lang="pt-BR" sz="4400" dirty="0"/>
              <a:t>Construção e </a:t>
            </a:r>
            <a:r>
              <a:rPr lang="pt-BR" sz="44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73764" y="30170255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336882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670962" y="8735664"/>
            <a:ext cx="10496323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</a:p>
          <a:p>
            <a:pPr algn="ctr"/>
            <a:r>
              <a:rPr lang="pt-BR" sz="4400" dirty="0" smtClean="0"/>
              <a:t>A </a:t>
            </a:r>
            <a:r>
              <a:rPr lang="pt-BR" sz="4400" b="1" dirty="0" smtClean="0">
                <a:solidFill>
                  <a:srgbClr val="FF0000"/>
                </a:solidFill>
              </a:rPr>
              <a:t>letra ´</a:t>
            </a:r>
            <a:r>
              <a:rPr lang="pt-BR" sz="4400" b="1" dirty="0">
                <a:solidFill>
                  <a:srgbClr val="FF0000"/>
                </a:solidFill>
              </a:rPr>
              <a:t>C</a:t>
            </a:r>
            <a:r>
              <a:rPr lang="pt-BR" sz="4400" b="1" dirty="0" smtClean="0">
                <a:solidFill>
                  <a:srgbClr val="FF0000"/>
                </a:solidFill>
              </a:rPr>
              <a:t>’ </a:t>
            </a:r>
            <a:r>
              <a:rPr lang="pt-BR" sz="4400" dirty="0" smtClean="0"/>
              <a:t>está correta</a:t>
            </a:r>
            <a:r>
              <a:rPr lang="pt-BR" sz="4000" dirty="0"/>
              <a:t>. Bom, a intensidade é nula para que não haja saída de som do trombone e para isso deve-se haver um fenômeno denominado de interferência destrutiva que é provocada entre as ondas sonoras, este por sua vez consegue cancelar a intensidade do som. A interferência destrutiva é consequência da defasagem entre as duas ondas, que é causada pela diferença entre as distâncias percorridas por cada </a:t>
            </a:r>
            <a:r>
              <a:rPr lang="pt-BR" sz="4000" dirty="0" smtClean="0"/>
              <a:t>uma</a:t>
            </a:r>
            <a:r>
              <a:rPr lang="pt-BR" sz="4000" dirty="0"/>
              <a:t>.</a:t>
            </a:r>
            <a:endParaRPr lang="pt-BR" sz="44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185517" y="16706293"/>
            <a:ext cx="1087142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a alternativa está errada, pois considera a diferença entre os percursos igual a 0,05m ((0,4 – 0,3)/2) ao invés de 0,2m (0,4 X 2- 0,3 X 2)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610884" y="30396627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indent="-203200">
              <a:buClr>
                <a:schemeClr val="dk1"/>
              </a:buClr>
              <a:buSzPct val="100000"/>
            </a:pPr>
            <a:r>
              <a:rPr lang="pt-BR" sz="4000" dirty="0" smtClean="0"/>
              <a:t>Ondas</a:t>
            </a:r>
            <a:r>
              <a:rPr lang="pt-BR" sz="4000" dirty="0"/>
              <a:t> -</a:t>
            </a:r>
            <a:r>
              <a:rPr lang="pt-BR" sz="4000" dirty="0" smtClean="0"/>
              <a:t> intensidade, propagação, direção.</a:t>
            </a:r>
            <a:endParaRPr lang="pt-BR" sz="4000" dirty="0"/>
          </a:p>
        </p:txBody>
      </p:sp>
      <p:sp>
        <p:nvSpPr>
          <p:cNvPr id="12" name="Retângulo 11"/>
          <p:cNvSpPr/>
          <p:nvPr/>
        </p:nvSpPr>
        <p:spPr>
          <a:xfrm>
            <a:off x="18529648" y="31863236"/>
            <a:ext cx="1312476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000" dirty="0" smtClean="0"/>
              <a:t>3200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000" dirty="0" smtClean="0"/>
              <a:t>1600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000" dirty="0" smtClean="0"/>
              <a:t>800</a:t>
            </a:r>
            <a:endParaRPr lang="pt-BR" sz="4000" dirty="0"/>
          </a:p>
          <a:p>
            <a:pPr marL="742950" indent="-742950">
              <a:buFont typeface="+mj-lt"/>
              <a:buAutoNum type="alphaLcParenR"/>
            </a:pPr>
            <a:r>
              <a:rPr lang="pt-BR" sz="4000" dirty="0" smtClean="0"/>
              <a:t>640</a:t>
            </a:r>
            <a:endParaRPr lang="pt-BR" sz="4000" dirty="0"/>
          </a:p>
          <a:p>
            <a:pPr marL="742950" indent="-742950">
              <a:buFont typeface="+mj-lt"/>
              <a:buAutoNum type="alphaLcParenR"/>
            </a:pPr>
            <a:r>
              <a:rPr lang="pt-BR" sz="4000" dirty="0" smtClean="0"/>
              <a:t>400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86897" y="6201738"/>
            <a:ext cx="11527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54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5400" dirty="0" smtClean="0"/>
              <a:t>Ondas</a:t>
            </a:r>
            <a:endParaRPr lang="pt-BR" sz="48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922157" y="7396239"/>
            <a:ext cx="12083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 smtClean="0">
                <a:solidFill>
                  <a:schemeClr val="dk1"/>
                </a:solidFill>
              </a:rPr>
              <a:t>Princípios/necessidade</a:t>
            </a:r>
            <a:r>
              <a:rPr lang="pt-BR" sz="4800" b="1" dirty="0" smtClean="0">
                <a:solidFill>
                  <a:schemeClr val="dk1"/>
                </a:solidFill>
              </a:rPr>
              <a:t>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O valor da frequência, em hertz, do som produzido pela fonte sonora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694393" y="10258213"/>
            <a:ext cx="122979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5400" b="1" dirty="0">
                <a:solidFill>
                  <a:schemeClr val="dk1"/>
                </a:solidFill>
              </a:rPr>
              <a:t>Conceitos</a:t>
            </a:r>
            <a:r>
              <a:rPr lang="pt-BR" sz="5400" b="1" dirty="0" smtClean="0">
                <a:solidFill>
                  <a:schemeClr val="dk1"/>
                </a:solidFill>
              </a:rPr>
              <a:t>: </a:t>
            </a:r>
            <a:r>
              <a:rPr lang="pt-BR" sz="4800" dirty="0"/>
              <a:t>Para a Física, a </a:t>
            </a:r>
            <a:r>
              <a:rPr lang="pt-BR" sz="4800" b="1" dirty="0"/>
              <a:t>onda</a:t>
            </a:r>
            <a:r>
              <a:rPr lang="pt-BR" sz="4800" dirty="0"/>
              <a:t> é uma perturbação que se propaga no espaço ou em qualquer outro meio. Elas são classificadas em relação à natureza, direção e energia de propagação.</a:t>
            </a:r>
            <a:endParaRPr lang="pt-BR" sz="48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73764" y="30988948"/>
            <a:ext cx="15217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</a:t>
            </a:r>
            <a:r>
              <a:rPr lang="pt-BR" sz="4000" dirty="0" smtClean="0">
                <a:solidFill>
                  <a:schemeClr val="tx1"/>
                </a:solidFill>
                <a:latin typeface="+mn-lt"/>
              </a:rPr>
              <a:t>Compreender as ciências naturais e as tecnologias a elas associadas como construções humanas, percebendo seus papeis nos processos de produção e no desenvolvimento econômico e social da humanidade</a:t>
            </a:r>
          </a:p>
          <a:p>
            <a:pPr fontAlgn="base"/>
            <a:endParaRPr lang="pt-BR" sz="4000" dirty="0" smtClean="0"/>
          </a:p>
          <a:p>
            <a:pPr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 </a:t>
            </a:r>
            <a:r>
              <a:rPr lang="pt-BR" sz="4000" dirty="0" smtClean="0"/>
              <a:t>Relacionar características ou propriedades de fenômenos ondulatórios ou oscilatórios, relacionando-os a seus usos em diferentes contextos..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5881112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2017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116, </a:t>
            </a:r>
            <a:r>
              <a:rPr lang="pt-BR" sz="4000" dirty="0">
                <a:solidFill>
                  <a:schemeClr val="dk1"/>
                </a:solidFill>
              </a:rPr>
              <a:t>caderno </a:t>
            </a:r>
            <a:r>
              <a:rPr lang="pt-BR" sz="4000" dirty="0" smtClean="0">
                <a:solidFill>
                  <a:schemeClr val="dk1"/>
                </a:solidFill>
              </a:rPr>
              <a:t>cinza 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242909" y="21950952"/>
            <a:ext cx="131563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Correta,</a:t>
            </a:r>
            <a:r>
              <a:rPr lang="pt-BR" sz="4000" b="1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a alternativa está certa, pois, a diferença entre os caminhos percorridos é igual a </a:t>
            </a:r>
            <a:r>
              <a:rPr lang="el-GR" sz="4000" dirty="0" smtClean="0"/>
              <a:t>Δ</a:t>
            </a:r>
            <a:r>
              <a:rPr lang="pt-BR" sz="4000" dirty="0" smtClean="0"/>
              <a:t>X= 0,4 . 2 – 0,3 . 2 = 0,2m. Na interferência destrutiva </a:t>
            </a:r>
            <a:r>
              <a:rPr lang="el-GR" sz="4000" dirty="0" smtClean="0"/>
              <a:t>Δ</a:t>
            </a:r>
            <a:r>
              <a:rPr lang="pt-BR" sz="4000" dirty="0" smtClean="0"/>
              <a:t>X = n</a:t>
            </a:r>
            <a:r>
              <a:rPr lang="el-GR" sz="4000" dirty="0" smtClean="0"/>
              <a:t>λ</a:t>
            </a:r>
            <a:r>
              <a:rPr lang="pt-BR" sz="4000" dirty="0" smtClean="0"/>
              <a:t>/2, n impar. Com  n = 1: </a:t>
            </a:r>
            <a:r>
              <a:rPr lang="el-GR" sz="4000" dirty="0" smtClean="0"/>
              <a:t>Δ</a:t>
            </a:r>
            <a:r>
              <a:rPr lang="pt-BR" sz="4000" dirty="0"/>
              <a:t>X = n</a:t>
            </a:r>
            <a:r>
              <a:rPr lang="el-GR" sz="4000" dirty="0"/>
              <a:t>λ</a:t>
            </a:r>
            <a:r>
              <a:rPr lang="pt-BR" sz="4000" dirty="0" smtClean="0"/>
              <a:t>/2 . 0,2 = 1.  </a:t>
            </a:r>
            <a:r>
              <a:rPr lang="el-GR" sz="4000" dirty="0" smtClean="0"/>
              <a:t>λ</a:t>
            </a:r>
            <a:r>
              <a:rPr lang="pt-BR" sz="4000" dirty="0"/>
              <a:t>/2 </a:t>
            </a:r>
            <a:r>
              <a:rPr lang="pt-BR" sz="4000" dirty="0" smtClean="0"/>
              <a:t> </a:t>
            </a:r>
            <a:r>
              <a:rPr lang="el-GR" sz="4000" dirty="0" smtClean="0"/>
              <a:t>λ</a:t>
            </a:r>
            <a:r>
              <a:rPr lang="pt-BR" sz="4000" dirty="0" smtClean="0"/>
              <a:t> = 0,4m. Considerando a velocidade do som de v= 320 m/s,  f=320/0,4 = 800 </a:t>
            </a:r>
            <a:r>
              <a:rPr lang="pt-BR" sz="4000" dirty="0" err="1" smtClean="0"/>
              <a:t>hz</a:t>
            </a:r>
            <a:endParaRPr lang="pt-BR" sz="4000" dirty="0" smtClean="0"/>
          </a:p>
        </p:txBody>
      </p:sp>
      <p:sp>
        <p:nvSpPr>
          <p:cNvPr id="23" name="Retângulo 22"/>
          <p:cNvSpPr/>
          <p:nvPr/>
        </p:nvSpPr>
        <p:spPr>
          <a:xfrm>
            <a:off x="19740765" y="19919920"/>
            <a:ext cx="12209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a alternativa está errada, pois considera a diferença entre os percursos igual a </a:t>
            </a:r>
            <a:r>
              <a:rPr lang="pt-BR" sz="4000" dirty="0" smtClean="0">
                <a:solidFill>
                  <a:schemeClr val="dk1"/>
                </a:solidFill>
              </a:rPr>
              <a:t>0,01m (0,4 – 0,3) </a:t>
            </a:r>
            <a:r>
              <a:rPr lang="pt-BR" sz="4000" dirty="0">
                <a:solidFill>
                  <a:schemeClr val="dk1"/>
                </a:solidFill>
              </a:rPr>
              <a:t>ao invés de 0,2m (0,4 X </a:t>
            </a:r>
            <a:r>
              <a:rPr lang="pt-BR" sz="4000" dirty="0" smtClean="0">
                <a:solidFill>
                  <a:schemeClr val="dk1"/>
                </a:solidFill>
              </a:rPr>
              <a:t>2 - </a:t>
            </a:r>
            <a:r>
              <a:rPr lang="pt-BR" sz="4000" dirty="0">
                <a:solidFill>
                  <a:schemeClr val="dk1"/>
                </a:solidFill>
              </a:rPr>
              <a:t>0,3 X 2)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8938296" y="25811103"/>
            <a:ext cx="120138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alternativa está errada, pois considera a diferença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percursos (0,2m) como</a:t>
            </a:r>
            <a:r>
              <a:rPr lang="el-GR" sz="4000" b="1" dirty="0"/>
              <a:t> λ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e calcula á frequência como o produto entre velocidade e comprimento de ondas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792951" y="28365648"/>
            <a:ext cx="126905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a alternativa está errada, pois considera o percurso da parte deslocável do equipamento como comprimento de onda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840489" y="37254236"/>
            <a:ext cx="236977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/>
              <a:t>O trombone de Quincke é um dispositivo experimental utilizado para demonstrar o fenômeno da interferência de ondas sonoras. Uma fonte emite ondas sonoras de determinada frequência na entrada do dispositivo. Essas ondas se dividem pelos dois caminhos ( ADC e AEC) e se encontram no ponto C, a saída do dispositivo, onde se posiciona um detector. O trajeto ADC pode ser aumentado pelo deslocamento dessa parte do dispositivo. Com o trajeto ADC igual ao AEC, capta-se um som muito intenso na saída. Entretanto, aumentando-se gradativamente o trajeto ADC, até que ele fique como mostrado na figura, a intensidade do som na saída fica praticamente nula. Desta forma, conhecida a velocidade do som no interior do tubo (320 m/s), é possível determinar o valor da frequência do som produzido pela fonte. O valor da frequência, em hertz, do som produzido pela fonte sonora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27383" y="8418834"/>
            <a:ext cx="119619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 smtClean="0">
                <a:solidFill>
                  <a:schemeClr val="dk1"/>
                </a:solidFill>
              </a:rPr>
              <a:t>Noções sobre interferência destrutiva de ondas</a:t>
            </a:r>
            <a:endParaRPr lang="pt-BR" sz="5400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7512" y="14125858"/>
            <a:ext cx="130950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rgbClr val="000000"/>
              </a:buClr>
              <a:buSzPct val="100000"/>
            </a:pPr>
            <a:r>
              <a:rPr lang="pt-BR" sz="4400" b="1" dirty="0" smtClean="0">
                <a:solidFill>
                  <a:schemeClr val="accent6"/>
                </a:solidFill>
              </a:rPr>
              <a:t>Sentença Descritora: </a:t>
            </a:r>
            <a:r>
              <a:rPr lang="pt-BR" sz="4400" b="1" dirty="0" smtClean="0">
                <a:solidFill>
                  <a:schemeClr val="accent6"/>
                </a:solidFill>
              </a:rPr>
              <a:t> </a:t>
            </a: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Determinar a frequência do som produzido por uma  fonte sonora para que a intensidade do som na saída de um trombone de Quincke em uma determinada configuração seja nula.</a:t>
            </a:r>
            <a:endParaRPr lang="pt-BR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https://pt-static.z-dn.net/files/d1f/1d118b37bb204fcc59765f14f1915f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538" r="-1062" b="21883"/>
          <a:stretch/>
        </p:blipFill>
        <p:spPr bwMode="auto">
          <a:xfrm>
            <a:off x="24345249" y="37648453"/>
            <a:ext cx="7547030" cy="45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807</Words>
  <Application>Microsoft Office PowerPoint</Application>
  <PresentationFormat>Personalizar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Calibri</vt:lpstr>
      <vt:lpstr>Open Sans</vt:lpstr>
      <vt:lpstr>Times New Roman</vt:lpstr>
      <vt:lpstr>Wingdings</vt:lpstr>
      <vt:lpstr>Cambria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Icaro Alvarenga do Amaral</cp:lastModifiedBy>
  <cp:revision>144</cp:revision>
  <cp:lastPrinted>2019-08-01T13:58:04Z</cp:lastPrinted>
  <dcterms:modified xsi:type="dcterms:W3CDTF">2019-08-01T14:00:52Z</dcterms:modified>
</cp:coreProperties>
</file>