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0281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" roundtripDataSignature="AMtx7miXcCketetV8GZpTdmdwK9Z6Lty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392" y="5478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"/>
                <a:buFont typeface="Tahoma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lang="pt-BR" sz="1200" b="1" dirty="0">
                <a:solidFill>
                  <a:srgbClr val="FF0000"/>
                </a:solidFill>
              </a:rPr>
              <a:t>Suporte:</a:t>
            </a:r>
            <a:r>
              <a:rPr lang="pt-BR" sz="1200" dirty="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lang="pt-BR" sz="1200" b="1" dirty="0">
                <a:solidFill>
                  <a:srgbClr val="FF0000"/>
                </a:solidFill>
              </a:rPr>
              <a:t>  e </a:t>
            </a:r>
            <a:r>
              <a:rPr lang="pt-BR" sz="1200" dirty="0">
                <a:solidFill>
                  <a:srgbClr val="FF0000"/>
                </a:solidFill>
              </a:rPr>
              <a:t>https://sedudigital.wixsite.com/preenemdigital</a:t>
            </a:r>
            <a:endParaRPr sz="12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:notes"/>
          <p:cNvSpPr txBox="1">
            <a:spLocks noGrp="1"/>
          </p:cNvSpPr>
          <p:nvPr>
            <p:ph type="sldNum" idx="12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lang="pt-BR" sz="1200" b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"/>
                <a:buFont typeface="Tahoma"/>
                <a:buNone/>
              </a:pPr>
              <a:t>1</a:t>
            </a:fld>
            <a:endParaRPr sz="1200" b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sz="24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sz="24189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1352550" algn="l" rtl="0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sz="17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206500" algn="l" rtl="0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sz="15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066800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sz="1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9271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9271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sz="1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927742" algn="l" rtl="0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sz="1105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sz="7654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sz="23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35200" tIns="267600" rIns="535200" bIns="267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sz="7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50" tIns="41025" rIns="82050" bIns="410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lang="pt-BR" sz="11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81314" y="348534"/>
            <a:ext cx="32036700" cy="20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850" tIns="43425" rIns="86850" bIns="43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lang="pt-BR" sz="54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sz="5400" b="1" i="0" u="none" strike="noStrike" cap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lang="pt-BR" sz="4400" b="1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sz="4400" b="1" i="0" u="none" strike="noStrike" cap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endParaRPr sz="2268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" name="Google Shape;27;p1"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endParaRPr sz="2173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4063576" y="2057399"/>
            <a:ext cx="24280709" cy="2318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pt-B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lang="pt-BR" sz="48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lang="pt-BR" sz="4800" b="1" i="0" u="none" strike="noStrike" cap="non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4800" b="1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8164" y="3310287"/>
            <a:ext cx="28869791" cy="3291840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Aluno(s): </a:t>
            </a:r>
            <a:r>
              <a:rPr lang="pt-BR" sz="4000" dirty="0" smtClean="0">
                <a:solidFill>
                  <a:schemeClr val="dk1"/>
                </a:solidFill>
              </a:rPr>
              <a:t>Matheus Miranda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lang="pt-BR" sz="3600" dirty="0">
                <a:solidFill>
                  <a:schemeClr val="dk1"/>
                </a:solidFill>
              </a:rPr>
              <a:t>2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° ano |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</a:t>
            </a:r>
            <a:r>
              <a:rPr lang="pt-BR" sz="3600" dirty="0">
                <a:solidFill>
                  <a:schemeClr val="dk1"/>
                </a:solidFill>
              </a:rPr>
              <a:t>4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lang="pt-BR" sz="3600" dirty="0">
                <a:solidFill>
                  <a:schemeClr val="dk1"/>
                </a:solidFill>
              </a:rPr>
              <a:t>5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,0 pontos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pt-BR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 </a:t>
            </a:r>
            <a:r>
              <a:rPr lang="pt-BR" sz="3600" dirty="0">
                <a:solidFill>
                  <a:schemeClr val="dk1"/>
                </a:solidFill>
              </a:rPr>
              <a:t>Lucas Xavier</a:t>
            </a:r>
            <a:r>
              <a:rPr lang="pt-BR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</a:t>
            </a:r>
            <a:r>
              <a:rPr lang="pt-BR" sz="3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lang="pt-BR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pt-BR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l="47566" t="30425" r="46550" b="60655"/>
          <a:stretch/>
        </p:blipFill>
        <p:spPr>
          <a:xfrm>
            <a:off x="14787373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416710" y="30303144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4000" b="1" i="0" u="none" strike="noStrike" cap="non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49100" y="15659400"/>
            <a:ext cx="13007400" cy="3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 e Aprender a aprender.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Protagonismo.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Construção e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Execução do Projeto de Vida.</a:t>
            </a:r>
            <a:endParaRPr/>
          </a:p>
        </p:txBody>
      </p:sp>
      <p:sp>
        <p:nvSpPr>
          <p:cNvPr id="37" name="Google Shape;37;p1"/>
          <p:cNvSpPr/>
          <p:nvPr/>
        </p:nvSpPr>
        <p:spPr>
          <a:xfrm>
            <a:off x="49100" y="28399813"/>
            <a:ext cx="7430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lang="pt-BR" sz="4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4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-38550" y="19842925"/>
            <a:ext cx="14039700" cy="82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Valorizar e utilizar os conhecimentos historicamente construídos sobre o mundo físico, social, cultural e digital para entender e explicar a realidade, continuar aprendendo e colaborar para a construção de uma sociedade justa, democrática e inclusiva.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Utilizar tecnologias digitais de comunicação e informação de forma crítica, significativa, reflexiva e ética nas diversas práticas do cotidiano (incluindo as escolares) ao se comunicar, acessar e disseminar informações, produzir conhecimentos e resolver problemas. </a:t>
            </a:r>
            <a:endParaRPr sz="4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21978709" y="6054374"/>
            <a:ext cx="10090604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Foi consenso que os desafios são grandes na preparação para o Enem, pois requer dedicação e </a:t>
            </a:r>
            <a:r>
              <a:rPr lang="pt-BR" sz="4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resiliência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1312212" y="9358959"/>
            <a:ext cx="10711544" cy="5878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4000"/>
            </a:pPr>
            <a:r>
              <a:rPr lang="pt-BR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</a:t>
            </a:r>
            <a:r>
              <a:rPr lang="pt-BR" sz="4000" b="1" dirty="0">
                <a:solidFill>
                  <a:srgbClr val="FF0000"/>
                </a:solidFill>
              </a:rPr>
              <a:t>E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lang="pt-BR" sz="3200" dirty="0" smtClean="0"/>
              <a:t>A manutenção da temperatura constante da sala </a:t>
            </a:r>
            <a:r>
              <a:rPr lang="pt-BR" sz="3200" dirty="0" smtClean="0"/>
              <a:t>depende </a:t>
            </a:r>
            <a:r>
              <a:rPr lang="pt-BR" sz="3200" dirty="0" smtClean="0"/>
              <a:t>da capacidade de refrigeração dos aparelhos que, por sua vez, se relaciona com a quantidade de calor liberada pelas 40 pessoas na sala. Para uma dada fiação, a corrente máxima suportada, sem ocorrer a fusão do material condutor elétrico, depende da espessura do fio (área da seção </a:t>
            </a:r>
            <a:r>
              <a:rPr lang="pt-BR" sz="3200" dirty="0" smtClean="0"/>
              <a:t>transversal</a:t>
            </a:r>
            <a:r>
              <a:rPr lang="pt-BR" sz="3200" dirty="0" smtClean="0"/>
              <a:t>). A demonstração desse fato, para um fio de </a:t>
            </a:r>
            <a:r>
              <a:rPr lang="pt-BR" sz="3200" dirty="0" smtClean="0"/>
              <a:t>comprimento, </a:t>
            </a:r>
            <a:r>
              <a:rPr lang="pt-BR" sz="3200" dirty="0" smtClean="0"/>
              <a:t>resistividade ρ, submetido a uma tensão elétrica U e atravessado por uma corrente elétrica de intensidade </a:t>
            </a:r>
            <a:r>
              <a:rPr lang="pt-BR" sz="3200" dirty="0" smtClean="0"/>
              <a:t>i.</a:t>
            </a:r>
            <a:endParaRPr sz="3200" dirty="0"/>
          </a:p>
        </p:txBody>
      </p:sp>
      <p:sp>
        <p:nvSpPr>
          <p:cNvPr id="41" name="Google Shape;41;p1"/>
          <p:cNvSpPr/>
          <p:nvPr/>
        </p:nvSpPr>
        <p:spPr>
          <a:xfrm>
            <a:off x="20520124" y="15695663"/>
            <a:ext cx="108714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pt-BR" sz="4000" b="1" dirty="0">
                <a:solidFill>
                  <a:srgbClr val="FF0000"/>
                </a:solidFill>
              </a:rPr>
              <a:t>Errada, </a:t>
            </a:r>
            <a:r>
              <a:rPr lang="pt-BR" sz="3600" dirty="0" smtClean="0">
                <a:solidFill>
                  <a:schemeClr val="tx1"/>
                </a:solidFill>
              </a:rPr>
              <a:t>ao selecionar vazão, o candidato deve estar considerando que isso significa retirar o ar quente do ambiente.</a:t>
            </a:r>
            <a:endParaRPr sz="1800" i="0" u="none" strike="noStrike" cap="none" dirty="0"/>
          </a:p>
        </p:txBody>
      </p:sp>
      <p:sp>
        <p:nvSpPr>
          <p:cNvPr id="42" name="Google Shape;42;p1"/>
          <p:cNvSpPr/>
          <p:nvPr/>
        </p:nvSpPr>
        <p:spPr>
          <a:xfrm>
            <a:off x="19465900" y="24241274"/>
            <a:ext cx="12239700" cy="47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4000">
              <a:solidFill>
                <a:schemeClr val="dk1"/>
              </a:solidFill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8287876" y="29444863"/>
            <a:ext cx="13196949" cy="575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lang="pt-BR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 dirty="0" smtClean="0">
                <a:solidFill>
                  <a:schemeClr val="dk1"/>
                </a:solidFill>
              </a:rPr>
              <a:t>são</a:t>
            </a:r>
            <a:r>
              <a:rPr lang="pt-BR" sz="4000" dirty="0" smtClean="0">
                <a:solidFill>
                  <a:schemeClr val="dk1"/>
                </a:solidFill>
              </a:rPr>
              <a:t>: </a:t>
            </a:r>
            <a:endParaRPr sz="4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lang="pt-BR" sz="4000" dirty="0" smtClean="0">
              <a:solidFill>
                <a:schemeClr val="dk1"/>
              </a:solidFill>
            </a:endParaRPr>
          </a:p>
          <a:p>
            <a:pPr marL="742950" lvl="0" indent="-742950" algn="just">
              <a:buClr>
                <a:schemeClr val="dk1"/>
              </a:buClr>
              <a:buSzPts val="1000"/>
            </a:pPr>
            <a:r>
              <a:rPr lang="pt-BR" sz="4000" dirty="0" smtClean="0"/>
              <a:t>a) vazão </a:t>
            </a:r>
            <a:r>
              <a:rPr lang="pt-BR" sz="4000" dirty="0" smtClean="0"/>
              <a:t>de ar e potência. </a:t>
            </a:r>
            <a:endParaRPr lang="pt-BR" sz="4000" dirty="0" smtClean="0"/>
          </a:p>
          <a:p>
            <a:pPr marL="742950" lvl="0" indent="-742950" algn="just">
              <a:buClr>
                <a:schemeClr val="dk1"/>
              </a:buClr>
              <a:buSzPts val="1000"/>
            </a:pPr>
            <a:r>
              <a:rPr lang="pt-BR" sz="4000" dirty="0" smtClean="0"/>
              <a:t>b</a:t>
            </a:r>
            <a:r>
              <a:rPr lang="pt-BR" sz="4000" dirty="0" smtClean="0"/>
              <a:t>) vazão de ar e corrente elétrica - ciclo </a:t>
            </a:r>
            <a:r>
              <a:rPr lang="pt-BR" sz="4000" dirty="0" smtClean="0"/>
              <a:t>frio.</a:t>
            </a:r>
          </a:p>
          <a:p>
            <a:pPr marL="742950" lvl="0" indent="-742950" algn="just">
              <a:buClr>
                <a:schemeClr val="dk1"/>
              </a:buClr>
              <a:buSzPts val="1000"/>
            </a:pPr>
            <a:r>
              <a:rPr lang="pt-BR" sz="4000" dirty="0" smtClean="0"/>
              <a:t>c</a:t>
            </a:r>
            <a:r>
              <a:rPr lang="pt-BR" sz="4000" dirty="0" smtClean="0"/>
              <a:t>) eficiência energética e </a:t>
            </a:r>
            <a:r>
              <a:rPr lang="pt-BR" sz="4000" dirty="0" smtClean="0"/>
              <a:t>potência.</a:t>
            </a:r>
          </a:p>
          <a:p>
            <a:pPr marL="742950" lvl="0" indent="-742950" algn="just">
              <a:buClr>
                <a:schemeClr val="dk1"/>
              </a:buClr>
              <a:buSzPts val="1000"/>
            </a:pPr>
            <a:r>
              <a:rPr lang="pt-BR" sz="4000" dirty="0" smtClean="0"/>
              <a:t>d</a:t>
            </a:r>
            <a:r>
              <a:rPr lang="pt-BR" sz="4000" dirty="0" smtClean="0"/>
              <a:t>) capacidade de refrigeração e </a:t>
            </a:r>
            <a:r>
              <a:rPr lang="pt-BR" sz="4000" dirty="0" smtClean="0"/>
              <a:t>frequência.</a:t>
            </a:r>
          </a:p>
          <a:p>
            <a:pPr marL="742950" lvl="0" indent="-742950" algn="just">
              <a:buClr>
                <a:schemeClr val="dk1"/>
              </a:buClr>
              <a:buSzPts val="1000"/>
            </a:pPr>
            <a:r>
              <a:rPr lang="pt-BR" sz="4000" dirty="0" smtClean="0"/>
              <a:t>e</a:t>
            </a:r>
            <a:r>
              <a:rPr lang="pt-BR" sz="4000" dirty="0" smtClean="0"/>
              <a:t>) capacidade de refrigeração e corrente elétrica – ciclo frio.</a:t>
            </a:r>
            <a:endParaRPr lang="pt-BR" sz="4000" dirty="0" smtClean="0">
              <a:solidFill>
                <a:schemeClr val="dk1"/>
              </a:solidFill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/>
          </a:p>
        </p:txBody>
      </p:sp>
      <p:sp>
        <p:nvSpPr>
          <p:cNvPr id="45" name="Google Shape;45;p1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sz="4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0" y="5943599"/>
            <a:ext cx="1152797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 </a:t>
            </a:r>
            <a:r>
              <a:rPr lang="pt-BR" sz="4800" dirty="0" smtClean="0">
                <a:solidFill>
                  <a:schemeClr val="dk1"/>
                </a:solidFill>
              </a:rPr>
              <a:t>Fenômenos elétricos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6727371"/>
            <a:ext cx="1208314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3175308" y="5830567"/>
            <a:ext cx="7902900" cy="7602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 dirty="0"/>
          </a:p>
          <a:p>
            <a:pPr lvl="0" algn="ctr">
              <a:buClr>
                <a:schemeClr val="dk1"/>
              </a:buClr>
              <a:buSzPts val="4000"/>
            </a:pPr>
            <a:r>
              <a:rPr lang="pt-BR" sz="4000" dirty="0" smtClean="0"/>
              <a:t>Quais entre </a:t>
            </a:r>
            <a:r>
              <a:rPr lang="pt-BR" sz="4000" dirty="0" smtClean="0"/>
              <a:t>as informações listadas, aquelas essenciais para se determinar quantos e/ou quais aparelhos de ar-condicionado são precisos para manter, com lotação máxima, a temperatura interna do auditório agradável e constante, bem como determinar a espessura da fiação do circuito elétrico para a ligação desses </a:t>
            </a:r>
            <a:r>
              <a:rPr lang="pt-BR" sz="4000" dirty="0" smtClean="0"/>
              <a:t>aparelhos</a:t>
            </a:r>
            <a:r>
              <a:rPr lang="pt-BR" sz="4000" dirty="0" smtClean="0"/>
              <a:t>?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0" y="9729650"/>
            <a:ext cx="1230840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800"/>
            </a:pPr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Conceitos</a:t>
            </a:r>
            <a:r>
              <a:rPr lang="pt-BR" sz="4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pt-BR" sz="4800" dirty="0" smtClean="0"/>
              <a:t> </a:t>
            </a:r>
            <a:r>
              <a:rPr lang="pt-BR" sz="3600" dirty="0" smtClean="0"/>
              <a:t>É </a:t>
            </a:r>
            <a:r>
              <a:rPr lang="pt-BR" sz="3600" dirty="0" smtClean="0"/>
              <a:t>a área da Física que estuda fenômenos associados a cargas elétricas. Ela é dividida em três partes: eletrostática, eletrodinâmica e eletromagnetismo.</a:t>
            </a:r>
            <a:r>
              <a:rPr lang="pt-BR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algn="just">
              <a:buClr>
                <a:schemeClr val="dk1"/>
              </a:buClr>
              <a:buSzPts val="4800"/>
            </a:pP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36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-38550" y="29114325"/>
            <a:ext cx="15217800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lang="pt-BR" sz="4000" b="0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</a:t>
            </a:r>
            <a:r>
              <a:rPr lang="pt-BR" sz="4000" b="1" dirty="0" smtClean="0">
                <a:solidFill>
                  <a:srgbClr val="FF0000"/>
                </a:solidFill>
              </a:rPr>
              <a:t>6</a:t>
            </a:r>
            <a:r>
              <a:rPr lang="pt-BR" sz="40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000" dirty="0"/>
              <a:t>Apropriar-se de </a:t>
            </a:r>
            <a:r>
              <a:rPr lang="pt-BR" sz="4000" dirty="0" smtClean="0"/>
              <a:t>conhecimentos da física </a:t>
            </a:r>
            <a:r>
              <a:rPr lang="pt-BR" sz="4000" dirty="0"/>
              <a:t>para, em situações problema, interpretar, avaliar ou planejar intervenções científico-tecnológicas.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21</a:t>
            </a:r>
            <a:r>
              <a:rPr lang="pt-BR" sz="4000" b="1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pt-BR" sz="4000" dirty="0" smtClean="0"/>
              <a:t>Utilizar leis físicas e (ou) químicas para interpretar processos naturais ou tecnológicos inseridos no contexto da termodinâmica e(ou) do eletromagnetismo.</a:t>
            </a:r>
            <a:endParaRPr sz="4000" b="0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0602" y="36073616"/>
            <a:ext cx="31938686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pt-BR" sz="4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lang="pt-BR" sz="4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2009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lang="pt-BR" sz="4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dirty="0" smtClean="0">
                <a:solidFill>
                  <a:schemeClr val="dk1"/>
                </a:solidFill>
              </a:rPr>
              <a:t>18</a:t>
            </a:r>
            <a:r>
              <a:rPr lang="pt-BR" sz="4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caderno branco| </a:t>
            </a:r>
            <a:r>
              <a:rPr lang="pt-BR" sz="4000" dirty="0" smtClean="0">
                <a:solidFill>
                  <a:schemeClr val="dk1"/>
                </a:solidFill>
              </a:rPr>
              <a:t>Eletricidade</a:t>
            </a: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20397463" y="20127513"/>
            <a:ext cx="123084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</a:t>
            </a:r>
            <a:r>
              <a:rPr lang="pt-BR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pt-BR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candidato não consegue diferenciar tecnicamente a função dos itens da tabela.</a:t>
            </a:r>
            <a:endParaRPr sz="36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20520124" y="18215943"/>
            <a:ext cx="122100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333333"/>
              </a:buClr>
              <a:buSzPts val="4000"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pt-BR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</a:t>
            </a:r>
            <a:r>
              <a:rPr lang="pt-BR" sz="3600" dirty="0" smtClean="0">
                <a:solidFill>
                  <a:schemeClr val="tx1"/>
                </a:solidFill>
              </a:rPr>
              <a:t>ao selecionar vazão, o candidato deve estar considerando que isso significa retirar o ar quente do ambiente.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20385488" y="21528311"/>
            <a:ext cx="120138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pt-BR" sz="4000" b="1" dirty="0" smtClean="0">
                <a:solidFill>
                  <a:srgbClr val="FF0000"/>
                </a:solidFill>
              </a:rPr>
              <a:t>Errada, </a:t>
            </a:r>
            <a:r>
              <a:rPr lang="pt-BR" sz="3600" dirty="0" smtClean="0">
                <a:solidFill>
                  <a:schemeClr val="tx1"/>
                </a:solidFill>
              </a:rPr>
              <a:t>o candidato </a:t>
            </a:r>
            <a:r>
              <a:rPr lang="pt-BR" sz="3600" dirty="0" smtClean="0">
                <a:solidFill>
                  <a:schemeClr val="tx1"/>
                </a:solidFill>
              </a:rPr>
              <a:t>certamente entende que a potência diz respeito à capacidade do aparelho de funcionar com maior eficiência.</a:t>
            </a:r>
            <a:endParaRPr sz="3600" b="0" i="0" u="none" strike="noStrike" cap="none" dirty="0">
              <a:solidFill>
                <a:srgbClr val="3333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20520124" y="23472527"/>
            <a:ext cx="123084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333333"/>
              </a:buClr>
              <a:buSzPts val="4000"/>
            </a:pPr>
            <a:r>
              <a:rPr lang="pt-BR" sz="40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1" dirty="0" smtClean="0">
                <a:solidFill>
                  <a:srgbClr val="FF0000"/>
                </a:solidFill>
              </a:rPr>
              <a:t> Correta.</a:t>
            </a:r>
            <a:r>
              <a:rPr lang="pt-BR" sz="40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38090151"/>
            <a:ext cx="3239928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1000"/>
            </a:pPr>
            <a:r>
              <a:rPr lang="pt-BR" sz="4000" dirty="0" smtClean="0"/>
              <a:t>O manual de instruções de um aparelho de </a:t>
            </a:r>
            <a:r>
              <a:rPr lang="pt-BR" sz="4000" dirty="0" smtClean="0"/>
              <a:t>ar-condicionado </a:t>
            </a:r>
            <a:r>
              <a:rPr lang="pt-BR" sz="4000" dirty="0" smtClean="0"/>
              <a:t>apresenta a seguinte tabela, com dados técnicos para diversos modelos: Considere-se que um auditório possua capacidade para 40 </a:t>
            </a:r>
            <a:r>
              <a:rPr lang="pt-BR" sz="4000" dirty="0" smtClean="0"/>
              <a:t>pessoas</a:t>
            </a:r>
            <a:r>
              <a:rPr lang="pt-BR" sz="4000" dirty="0" smtClean="0"/>
              <a:t>, cada uma produzindo uma quantidade média de calor, e que praticamente todo o calor que flui para fora do auditório o faz por meio dos aparelhos de </a:t>
            </a:r>
            <a:r>
              <a:rPr lang="pt-BR" sz="4000" dirty="0" smtClean="0"/>
              <a:t>ar-condicionado</a:t>
            </a:r>
            <a:r>
              <a:rPr lang="pt-BR" sz="4000" dirty="0" smtClean="0"/>
              <a:t>. Nessa situação, entre as informações listadas, aquelas essenciais para se determinar quantos e/ou quais aparelhos de ar-condicionado são precisos para manter, com lotação máxima, a temperatura interna do auditório agradável e constante, bem como determinar a espessura da fiação do circuito elétrico para a ligação desses aparelhos, são </a:t>
            </a:r>
            <a:endParaRPr dirty="0"/>
          </a:p>
        </p:txBody>
      </p:sp>
      <p:sp>
        <p:nvSpPr>
          <p:cNvPr id="57" name="Google Shape;57;p1"/>
          <p:cNvSpPr/>
          <p:nvPr/>
        </p:nvSpPr>
        <p:spPr>
          <a:xfrm>
            <a:off x="0" y="7846791"/>
            <a:ext cx="114300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3600" i="0" u="none" strike="noStrike" cap="none" dirty="0" smtClean="0">
                <a:solidFill>
                  <a:schemeClr val="dk1"/>
                </a:solidFill>
              </a:rPr>
              <a:t>Compreender conceitos básicos de eletricidade; Entender como funciona a cobrança de energia elétrica.</a:t>
            </a:r>
            <a:endParaRPr sz="36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0" y="12383295"/>
            <a:ext cx="13095000" cy="29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lang="pt-BR" sz="4000" b="1" i="0" u="none" strike="noStrike" cap="none" dirty="0" smtClean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pt-BR" sz="3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3600" dirty="0" smtClean="0">
                <a:solidFill>
                  <a:schemeClr val="tx1"/>
                </a:solidFill>
              </a:rPr>
              <a:t>Reconhecer </a:t>
            </a:r>
            <a:r>
              <a:rPr lang="pt-BR" sz="3600" dirty="0" smtClean="0">
                <a:solidFill>
                  <a:schemeClr val="tx1"/>
                </a:solidFill>
              </a:rPr>
              <a:t>e aplicar os conceitos elétricos de corrente, voltagem e resistência, as relações entre eles e suas unidades de medida.</a:t>
            </a:r>
            <a:endParaRPr sz="360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9151972" y="25416743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1.a Lei de Ohm: R = </a:t>
            </a:r>
            <a:r>
              <a:rPr lang="pt-BR" sz="3600" dirty="0" smtClean="0"/>
              <a:t>U/i (I)</a:t>
            </a:r>
          </a:p>
          <a:p>
            <a:r>
              <a:rPr lang="pt-BR" sz="3600" dirty="0" smtClean="0"/>
              <a:t>2.a Lei de Ohm: R </a:t>
            </a:r>
            <a:r>
              <a:rPr lang="pt-BR" sz="3600" dirty="0" smtClean="0"/>
              <a:t>= </a:t>
            </a:r>
            <a:r>
              <a:rPr lang="el-GR" sz="3600" dirty="0" smtClean="0"/>
              <a:t>ρ</a:t>
            </a:r>
            <a:r>
              <a:rPr lang="pt-BR" sz="3600" dirty="0" smtClean="0"/>
              <a:t>L/A (II)</a:t>
            </a:r>
          </a:p>
          <a:p>
            <a:endParaRPr lang="pt-BR" sz="3600" dirty="0" smtClean="0"/>
          </a:p>
          <a:p>
            <a:r>
              <a:rPr lang="pt-BR" sz="3600" dirty="0" smtClean="0"/>
              <a:t>Comparando-se (I) e (II), vem</a:t>
            </a:r>
            <a:r>
              <a:rPr lang="pt-BR" sz="3600" dirty="0" smtClean="0"/>
              <a:t>: U/i = </a:t>
            </a:r>
            <a:r>
              <a:rPr lang="el-GR" sz="3600" dirty="0" smtClean="0"/>
              <a:t>ρ</a:t>
            </a:r>
            <a:r>
              <a:rPr lang="pt-BR" sz="3600" dirty="0" smtClean="0"/>
              <a:t>L/A ⇒ i = UA </a:t>
            </a:r>
            <a:r>
              <a:rPr lang="pt-BR" sz="3600" dirty="0" smtClean="0"/>
              <a:t>/</a:t>
            </a:r>
            <a:r>
              <a:rPr lang="el-GR" sz="3600" dirty="0" smtClean="0"/>
              <a:t>ρ</a:t>
            </a:r>
            <a:r>
              <a:rPr lang="pt-BR" sz="3600" dirty="0" smtClean="0"/>
              <a:t>L</a:t>
            </a:r>
            <a:r>
              <a:rPr lang="el-GR" sz="3600" dirty="0" smtClean="0"/>
              <a:t/>
            </a:r>
            <a:endParaRPr lang="pt-BR" sz="36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27144860" y="25128711"/>
            <a:ext cx="4680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Observamos que a intensidade da corrente i é diretamente proporcional à área de seção transversal A.</a:t>
            </a:r>
            <a:endParaRPr lang="pt-BR" sz="3600" dirty="0"/>
          </a:p>
        </p:txBody>
      </p:sp>
      <p:pic>
        <p:nvPicPr>
          <p:cNvPr id="64" name="Imagem 63" descr="gg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10056" y="43200638"/>
            <a:ext cx="11089232" cy="60655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838</Words>
  <Application>Microsoft Office PowerPoint</Application>
  <PresentationFormat>Personalizar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</dc:creator>
  <cp:lastModifiedBy>Windows</cp:lastModifiedBy>
  <cp:revision>12</cp:revision>
  <dcterms:modified xsi:type="dcterms:W3CDTF">2019-08-01T21:06:25Z</dcterms:modified>
</cp:coreProperties>
</file>