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>
        <p:scale>
          <a:sx n="30" d="100"/>
          <a:sy n="30" d="100"/>
        </p:scale>
        <p:origin x="4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316" y="315229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Ludmila Ardizzon Alpoim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2°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M04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3766" y="26895028"/>
            <a:ext cx="9580440" cy="110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400" b="1" dirty="0"/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25113" y="10234560"/>
            <a:ext cx="10711544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</a:t>
            </a:r>
            <a:r>
              <a:rPr lang="pt-BR" sz="4000" b="1" dirty="0">
                <a:solidFill>
                  <a:srgbClr val="FF0000"/>
                </a:solidFill>
              </a:rPr>
              <a:t>C  </a:t>
            </a:r>
            <a:r>
              <a:rPr lang="pt-BR" sz="4000" dirty="0">
                <a:solidFill>
                  <a:schemeClr val="tx1"/>
                </a:solidFill>
              </a:rPr>
              <a:t>O processo feito pelo atleta é uma quase conservação de energia. Dizemos isso por que, apesar de desprezarmos as forças dissipativas, parte da energia desse movimento é transformada em trabalho interno musculares. Então procuraremos uma forma de conseguir o máximo possível de energia conservada.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>
              <a:solidFill>
                <a:schemeClr val="tx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tx1"/>
                </a:solidFill>
              </a:rPr>
              <a:t>Na etapa I, a energia mecânica do atleta se traduz em energia cinética (Ec=mv²/2)que será convertida em energia potencial gravitacional (Epgmgh) na etapa III.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50030" y="20155236"/>
            <a:ext cx="10871427" cy="1634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A)</a:t>
            </a:r>
            <a:r>
              <a:rPr lang="pt-BR" sz="4800" dirty="0">
                <a:solidFill>
                  <a:schemeClr val="dk1"/>
                </a:solidFill>
              </a:rPr>
              <a:t>	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Não </a:t>
            </a:r>
            <a:r>
              <a:rPr lang="pt-BR" sz="4000" dirty="0">
                <a:solidFill>
                  <a:schemeClr val="dk1"/>
                </a:solidFill>
              </a:rPr>
              <a:t>se caracteriza energia potencial elástica em IV. O termo </a:t>
            </a:r>
            <a:r>
              <a:rPr lang="pt-BR" sz="4000" dirty="0" smtClean="0">
                <a:solidFill>
                  <a:schemeClr val="dk1"/>
                </a:solidFill>
              </a:rPr>
              <a:t>elástica </a:t>
            </a:r>
            <a:r>
              <a:rPr lang="pt-BR" sz="4000" dirty="0">
                <a:solidFill>
                  <a:schemeClr val="dk1"/>
                </a:solidFill>
              </a:rPr>
              <a:t>pode ser equivocadamente associada ao efeito de mola do colchão , que é posterior ao fenômeno em foco (maior altura).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b="1" dirty="0">
                <a:solidFill>
                  <a:schemeClr val="dk1"/>
                </a:solidFill>
              </a:rPr>
              <a:t>B</a:t>
            </a:r>
            <a:r>
              <a:rPr lang="pt-BR" sz="4000" b="1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 </a:t>
            </a:r>
            <a:r>
              <a:rPr lang="pt-BR" sz="4000" b="1" dirty="0">
                <a:solidFill>
                  <a:schemeClr val="dk1"/>
                </a:solidFill>
              </a:rPr>
              <a:t>	</a:t>
            </a:r>
            <a:r>
              <a:rPr lang="pt-BR" sz="4000" dirty="0">
                <a:solidFill>
                  <a:schemeClr val="dk1"/>
                </a:solidFill>
              </a:rPr>
              <a:t>A energia potencial gravitacional identifica-se com a figura III , e não IV.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b="1" dirty="0">
                <a:solidFill>
                  <a:schemeClr val="dk1"/>
                </a:solidFill>
              </a:rPr>
              <a:t>C)	</a:t>
            </a:r>
            <a:r>
              <a:rPr lang="pt-BR" sz="4000" dirty="0">
                <a:solidFill>
                  <a:srgbClr val="FF0000"/>
                </a:solidFill>
              </a:rPr>
              <a:t>Alternativa correta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b="1" dirty="0">
                <a:solidFill>
                  <a:schemeClr val="dk1"/>
                </a:solidFill>
              </a:rPr>
              <a:t>D)	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Em </a:t>
            </a:r>
            <a:r>
              <a:rPr lang="pt-BR" sz="4000" dirty="0">
                <a:solidFill>
                  <a:schemeClr val="dk1"/>
                </a:solidFill>
              </a:rPr>
              <a:t>II energia potencial elástica, a energia gravitacional esta representada em III.</a:t>
            </a:r>
          </a:p>
          <a:p>
            <a:pPr marL="565150" lvl="0" indent="-742950" algn="just">
              <a:buClr>
                <a:schemeClr val="dk1"/>
              </a:buClr>
              <a:buSzPct val="100000"/>
              <a:buAutoNum type="alphaUcParenR" startAt="5"/>
            </a:pP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Em </a:t>
            </a:r>
            <a:r>
              <a:rPr lang="pt-BR" sz="4000" dirty="0">
                <a:solidFill>
                  <a:schemeClr val="dk1"/>
                </a:solidFill>
              </a:rPr>
              <a:t>I há representação de energia cinética/mecânica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</a:rPr>
              <a:t>Registros </a:t>
            </a:r>
            <a:r>
              <a:rPr lang="pt-BR" sz="4000" b="1" dirty="0">
                <a:solidFill>
                  <a:schemeClr val="dk1"/>
                </a:solidFill>
              </a:rPr>
              <a:t>/ Dados: </a:t>
            </a:r>
            <a:r>
              <a:rPr lang="pt-BR" sz="4000" dirty="0">
                <a:solidFill>
                  <a:schemeClr val="dk1"/>
                </a:solidFill>
              </a:rPr>
              <a:t>Opções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A) </a:t>
            </a:r>
            <a:r>
              <a:rPr lang="pt-BR" sz="2800" dirty="0" smtClean="0">
                <a:solidFill>
                  <a:schemeClr val="dk1"/>
                </a:solidFill>
              </a:rPr>
              <a:t>A </a:t>
            </a:r>
            <a:r>
              <a:rPr lang="pt-BR" sz="2800" dirty="0">
                <a:solidFill>
                  <a:schemeClr val="dk1"/>
                </a:solidFill>
              </a:rPr>
              <a:t>energia cinética, representada na etapa I, seja totalmente convertida em energia potencial elástica representada na etapa IV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endParaRPr lang="pt-BR" sz="2800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B) </a:t>
            </a:r>
            <a:r>
              <a:rPr lang="pt-BR" sz="2800" dirty="0" smtClean="0">
                <a:solidFill>
                  <a:schemeClr val="dk1"/>
                </a:solidFill>
              </a:rPr>
              <a:t>A </a:t>
            </a:r>
            <a:r>
              <a:rPr lang="pt-BR" sz="2800" dirty="0">
                <a:solidFill>
                  <a:schemeClr val="dk1"/>
                </a:solidFill>
              </a:rPr>
              <a:t>energia cinética, representada na etapa II, seja totalmente convertida em energia potencial gravitacional, representada na etapa IV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endParaRPr lang="pt-BR" sz="2800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C) </a:t>
            </a:r>
            <a:r>
              <a:rPr lang="pt-BR" sz="2800" dirty="0" smtClean="0">
                <a:solidFill>
                  <a:schemeClr val="dk1"/>
                </a:solidFill>
              </a:rPr>
              <a:t>A </a:t>
            </a:r>
            <a:r>
              <a:rPr lang="pt-BR" sz="2800" dirty="0">
                <a:solidFill>
                  <a:schemeClr val="dk1"/>
                </a:solidFill>
              </a:rPr>
              <a:t>energia cinética, representada na etapa I, seja totalmente convertida em energia potencial gravitacional, representada na etapa III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endParaRPr lang="pt-BR" sz="2800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D) </a:t>
            </a:r>
            <a:r>
              <a:rPr lang="pt-BR" sz="2800" dirty="0" smtClean="0">
                <a:solidFill>
                  <a:schemeClr val="dk1"/>
                </a:solidFill>
              </a:rPr>
              <a:t>A </a:t>
            </a:r>
            <a:r>
              <a:rPr lang="pt-BR" sz="2800" dirty="0">
                <a:solidFill>
                  <a:schemeClr val="dk1"/>
                </a:solidFill>
              </a:rPr>
              <a:t>energia potencial gravitacional, representada na etapa II, seja totalmente convertida em energia potencial elástica, representada na etapa IV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endParaRPr lang="pt-BR" sz="2800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E)</a:t>
            </a: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dirty="0" smtClean="0">
                <a:solidFill>
                  <a:schemeClr val="dk1"/>
                </a:solidFill>
              </a:rPr>
              <a:t>A </a:t>
            </a:r>
            <a:r>
              <a:rPr lang="pt-BR" sz="2800" dirty="0">
                <a:solidFill>
                  <a:schemeClr val="dk1"/>
                </a:solidFill>
              </a:rPr>
              <a:t>energia potencial gravitacional, representada na etapa I, seja totalmente convertida em energia potencial elástica, representada na etapa III.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2400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2400" dirty="0">
              <a:solidFill>
                <a:schemeClr val="dk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4882" y="28408708"/>
            <a:ext cx="122396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800" dirty="0">
                <a:solidFill>
                  <a:schemeClr val="dk1"/>
                </a:solidFill>
              </a:rPr>
              <a:t>energia cinética (Ec=mv²/2) que será convertida em energia potencial gravitacional (Epgmgh</a:t>
            </a:r>
            <a:r>
              <a:rPr lang="pt-BR" sz="4800" dirty="0" smtClean="0">
                <a:solidFill>
                  <a:schemeClr val="dk1"/>
                </a:solidFill>
              </a:rPr>
              <a:t>)</a:t>
            </a:r>
          </a:p>
          <a:p>
            <a:pPr lvl="0">
              <a:buSzPct val="25000"/>
            </a:pPr>
            <a:endParaRPr lang="pt-BR" sz="4800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800" dirty="0" smtClean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805667" y="5008362"/>
            <a:ext cx="2648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63986" y="4711866"/>
            <a:ext cx="2820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104" y="7320899"/>
            <a:ext cx="12083144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800" b="1" dirty="0" smtClean="0">
              <a:solidFill>
                <a:schemeClr val="dk1"/>
              </a:solidFill>
            </a:endParaRPr>
          </a:p>
          <a:p>
            <a:r>
              <a:rPr lang="pt-BR" sz="4000" dirty="0">
                <a:solidFill>
                  <a:schemeClr val="tx1"/>
                </a:solidFill>
                <a:sym typeface="Wingdings" panose="05000000000000000000" pitchFamily="2" charset="2"/>
              </a:rPr>
              <a:t>Intensificar o estudo sobre conservação de energia mecânica . conhecer as formas de transformação da energia em sistema </a:t>
            </a:r>
            <a:r>
              <a:rPr lang="pt-BR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diversos.</a:t>
            </a:r>
            <a:endParaRPr lang="pt-BR" sz="4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pt-BR" sz="4000" dirty="0">
                <a:solidFill>
                  <a:schemeClr val="tx1"/>
                </a:solidFill>
                <a:sym typeface="Wingdings" panose="05000000000000000000" pitchFamily="2" charset="2"/>
              </a:rPr>
              <a:t>Materiais de apoio</a:t>
            </a:r>
          </a:p>
          <a:p>
            <a:r>
              <a:rPr lang="pt-BR" sz="4000" dirty="0">
                <a:solidFill>
                  <a:schemeClr val="tx1"/>
                </a:solidFill>
                <a:sym typeface="Wingdings" panose="05000000000000000000" pitchFamily="2" charset="2"/>
              </a:rPr>
              <a:t> Disponível em :http://</a:t>
            </a:r>
            <a:r>
              <a:rPr lang="pt-BR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revistaescola.abril.com.br/</a:t>
            </a:r>
            <a:r>
              <a:rPr lang="pt-BR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ensinomédio</a:t>
            </a:r>
            <a:r>
              <a:rPr lang="pt-BR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pt-BR" sz="4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expli</a:t>
            </a:r>
            <a:endParaRPr lang="pt-BR" sz="4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pt-BR" sz="4000" dirty="0" smtClean="0">
                <a:solidFill>
                  <a:schemeClr val="tx1"/>
                </a:solidFill>
                <a:sym typeface="Wingdings" panose="05000000000000000000" pitchFamily="2" charset="2"/>
              </a:rPr>
              <a:t>que-dinamica-movimenta-esportes-radicais-431106.shtml</a:t>
            </a:r>
            <a:r>
              <a:rPr lang="pt-BR" sz="40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pt-BR" sz="4000" dirty="0">
                <a:solidFill>
                  <a:schemeClr val="tx1"/>
                </a:solidFill>
                <a:sym typeface="Wingdings" panose="05000000000000000000" pitchFamily="2" charset="2"/>
              </a:rPr>
              <a:t>Serie usual</a:t>
            </a:r>
          </a:p>
          <a:p>
            <a:r>
              <a:rPr lang="pt-BR" sz="4000" dirty="0">
                <a:solidFill>
                  <a:schemeClr val="tx1"/>
                </a:solidFill>
                <a:sym typeface="Wingdings" panose="05000000000000000000" pitchFamily="2" charset="2"/>
              </a:rPr>
              <a:t>1º ano do Ensino médio 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400" dirty="0" smtClean="0">
                <a:solidFill>
                  <a:schemeClr val="dk1"/>
                </a:solidFill>
              </a:rPr>
              <a:t>Uma das modalidades presentes nas olimpíadas é o salto com vara.</a:t>
            </a:r>
            <a:endParaRPr lang="pt-BR" sz="4400" dirty="0">
              <a:solidFill>
                <a:schemeClr val="dk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104" y="25851529"/>
            <a:ext cx="152177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400" dirty="0">
                <a:solidFill>
                  <a:srgbClr val="333333"/>
                </a:solidFill>
                <a:latin typeface="+mj-lt"/>
              </a:rPr>
              <a:t>Objeto de conhecimento </a:t>
            </a:r>
          </a:p>
          <a:p>
            <a:pPr algn="just" fontAlgn="base"/>
            <a:r>
              <a:rPr lang="pt-BR" sz="4400" dirty="0">
                <a:solidFill>
                  <a:srgbClr val="333333"/>
                </a:solidFill>
                <a:latin typeface="+mj-lt"/>
              </a:rPr>
              <a:t>Física- energia, e potência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43013" y="35323410"/>
            <a:ext cx="31938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 smtClean="0">
                <a:solidFill>
                  <a:schemeClr val="bg2"/>
                </a:solidFill>
              </a:rPr>
              <a:t>Evento</a:t>
            </a:r>
          </a:p>
          <a:p>
            <a:pPr algn="ctr">
              <a:buSzPct val="25000"/>
            </a:pPr>
            <a:r>
              <a:rPr lang="pt-BR" sz="4400" b="1" dirty="0" smtClean="0"/>
              <a:t>Enem : </a:t>
            </a:r>
            <a:r>
              <a:rPr lang="pt-BR" sz="4400" dirty="0" smtClean="0"/>
              <a:t>2011/ </a:t>
            </a:r>
            <a:r>
              <a:rPr lang="pt-BR" sz="4400" b="1" dirty="0" smtClean="0"/>
              <a:t>Questão: </a:t>
            </a:r>
            <a:r>
              <a:rPr lang="pt-BR" sz="4400" dirty="0" smtClean="0"/>
              <a:t>83 </a:t>
            </a:r>
            <a:r>
              <a:rPr lang="pt-BR" sz="4400" b="1" dirty="0" smtClean="0"/>
              <a:t>-</a:t>
            </a:r>
            <a:r>
              <a:rPr lang="pt-BR" sz="4400" dirty="0" smtClean="0"/>
              <a:t> cad. branco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-38759" y="36884651"/>
            <a:ext cx="31742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Uma das modalidades presentes nas olimpíadas é o salto com vara. As etapas de um dos saltos de um atleta estão representadas na </a:t>
            </a:r>
            <a:r>
              <a:rPr lang="pt-BR" sz="4000" dirty="0" smtClean="0">
                <a:solidFill>
                  <a:schemeClr val="dk1"/>
                </a:solidFill>
              </a:rPr>
              <a:t>figura: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Desp                  rezando-se </a:t>
            </a:r>
            <a:r>
              <a:rPr lang="pt-BR" sz="4000" dirty="0">
                <a:solidFill>
                  <a:schemeClr val="dk1"/>
                </a:solidFill>
              </a:rPr>
              <a:t>as forças dissipativas (resistência do ar e atrito), para que o salto atinja a maior altura possível, ou </a:t>
            </a:r>
            <a:r>
              <a:rPr lang="pt-BR" sz="4000" dirty="0" smtClean="0">
                <a:solidFill>
                  <a:schemeClr val="dk1"/>
                </a:solidFill>
              </a:rPr>
              <a:t>se                           já,                            o </a:t>
            </a:r>
            <a:r>
              <a:rPr lang="pt-BR" sz="4000" dirty="0">
                <a:solidFill>
                  <a:schemeClr val="dk1"/>
                </a:solidFill>
              </a:rPr>
              <a:t>máximo de energia seja </a:t>
            </a:r>
            <a:r>
              <a:rPr lang="pt-BR" sz="4000" dirty="0" smtClean="0">
                <a:solidFill>
                  <a:schemeClr val="dk1"/>
                </a:solidFill>
              </a:rPr>
              <a:t>conservada.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974" y="16702805"/>
            <a:ext cx="130950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800" b="1" dirty="0"/>
              <a:t>Competência</a:t>
            </a:r>
            <a:r>
              <a:rPr lang="pt-BR" sz="4000" dirty="0"/>
              <a:t>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Competência de área 6 – apropriar-se de conhecimentos da física para, em situação problema, interpretar, avaliar ou planejar intervenções cientifico-tecnológicas.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Habilidade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endParaRPr lang="pt-BR" sz="4000" dirty="0"/>
          </a:p>
          <a:p>
            <a:pPr lvl="0" indent="-177800" algn="just">
              <a:buClr>
                <a:srgbClr val="000000"/>
              </a:buClr>
              <a:buSzPct val="100000"/>
            </a:pP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85373" y="22082009"/>
            <a:ext cx="113572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/>
              <a:t>Habilidade</a:t>
            </a:r>
          </a:p>
          <a:p>
            <a:r>
              <a:rPr lang="pt-BR" sz="4000" dirty="0" smtClean="0"/>
              <a:t>H2O </a:t>
            </a:r>
            <a:r>
              <a:rPr lang="pt-BR" sz="4000" dirty="0"/>
              <a:t>– caracterizar causas ou efeitos dos movimentos de partículas, substâncias , objetos ou corpos celestes.</a:t>
            </a: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" y="37655961"/>
            <a:ext cx="4602969" cy="47614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82" y="31607824"/>
            <a:ext cx="10188731" cy="2756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373</Words>
  <Application>Microsoft Office PowerPoint</Application>
  <PresentationFormat>Personalizar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Cambria</vt:lpstr>
      <vt:lpstr>Wingdings</vt:lpstr>
      <vt:lpstr>Calibri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Usuário do Windows</cp:lastModifiedBy>
  <cp:revision>139</cp:revision>
  <dcterms:modified xsi:type="dcterms:W3CDTF">2019-07-31T18:13:08Z</dcterms:modified>
</cp:coreProperties>
</file>