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6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elanaweb.com/dinheiro/imagens_main/dinheiro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Agosto de 2019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3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480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dirty="0"/>
              <a:t>O carvão ativado.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4085" y="5581335"/>
            <a:ext cx="28869790" cy="3180274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3099312" y="8553691"/>
            <a:ext cx="7464056" cy="369501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Questão </a:t>
            </a:r>
            <a:r>
              <a:rPr lang="pt-BR" sz="4000" b="1" dirty="0">
                <a:solidFill>
                  <a:schemeClr val="dk1"/>
                </a:solidFill>
              </a:rPr>
              <a:t>básica </a:t>
            </a:r>
          </a:p>
          <a:p>
            <a:r>
              <a:rPr lang="pt-BR" sz="3200" dirty="0"/>
              <a:t>intermoleculares entre a superfície do carvão (adsorvente) e o benzeno (</a:t>
            </a:r>
            <a:r>
              <a:rPr lang="pt-BR" sz="3200" dirty="0" err="1"/>
              <a:t>adsorvato</a:t>
            </a:r>
            <a:r>
              <a:rPr lang="pt-BR" sz="3200" dirty="0"/>
              <a:t>, substância adsorvida). No caso apresentado, entre o adsorvente e a substância adsorvida ocorre a formação de: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87895" y="6812998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3785755" y="6633162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340796" y="24127941"/>
            <a:ext cx="11700437" cy="511459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lvl="0" indent="-177800">
              <a:buClr>
                <a:srgbClr val="000000"/>
              </a:buClr>
              <a:buSzPct val="100000"/>
            </a:pPr>
            <a:r>
              <a:rPr lang="pt-BR" sz="6000" dirty="0"/>
              <a:t>Noções de ligações intermoleculares e polaridade dos compostos de carbono</a:t>
            </a:r>
            <a:endParaRPr lang="pt-BR"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376543" y="10351509"/>
            <a:ext cx="11664690" cy="134016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fontAlgn="base"/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Princípios: </a:t>
            </a:r>
            <a:r>
              <a:rPr lang="pt-BR" sz="4400" dirty="0"/>
              <a:t> Forças intermoleculares são as forças exercidas para manter unidas duas ou mais moléculas.</a:t>
            </a:r>
          </a:p>
          <a:p>
            <a:pPr fontAlgn="base"/>
            <a:r>
              <a:rPr lang="pt-BR" sz="4400" dirty="0"/>
              <a:t>Elas correspondem a ligações químicas que têm a função de unir ou repelir as moléculas de um composto.</a:t>
            </a:r>
          </a:p>
          <a:p>
            <a:pPr fontAlgn="base"/>
            <a:r>
              <a:rPr lang="pt-BR" sz="4400" dirty="0"/>
              <a:t>As forças intermoleculares provocam estados físicos diferentes nos compostos químicos. Essa interação pode ser mais ou menos forte, conforme a polaridade das moléculas.</a:t>
            </a:r>
          </a:p>
          <a:p>
            <a:endParaRPr lang="pt-BR" sz="4000" dirty="0"/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pt-BR" sz="4000" b="1" dirty="0">
                <a:solidFill>
                  <a:srgbClr val="FF0000"/>
                </a:solidFill>
              </a:rPr>
              <a:t>III – </a:t>
            </a:r>
            <a:r>
              <a:rPr lang="pt-BR" sz="4000" dirty="0">
                <a:solidFill>
                  <a:srgbClr val="FF0000"/>
                </a:solidFill>
              </a:rPr>
              <a:t>Eixo 2: Compreender fenômenos (CF)</a:t>
            </a:r>
          </a:p>
          <a:p>
            <a:r>
              <a:rPr lang="pt-BR" sz="4000" dirty="0">
                <a:solidFill>
                  <a:srgbClr val="FF0000"/>
                </a:solidFill>
              </a:rPr>
              <a:t>Construir e aplicar conceitos das várias áreas do conhecimento para a compreensão de fenômenos naturais, de processos histórico-geográficos, da produção tecnológica e das manifestações artísticas.</a:t>
            </a:r>
          </a:p>
          <a:p>
            <a:pPr lvl="0" indent="-177800">
              <a:buClr>
                <a:schemeClr val="dk1"/>
              </a:buClr>
              <a:buSzPct val="100000"/>
            </a:pPr>
            <a:endParaRPr lang="pt-BR" sz="28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340796" y="8594897"/>
            <a:ext cx="11482608" cy="13146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40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lang="pt-BR" b="1" dirty="0"/>
              <a:t> </a:t>
            </a:r>
            <a:r>
              <a:rPr lang="pt-BR" sz="4000" dirty="0"/>
              <a:t>Forças intermoleculares</a:t>
            </a:r>
            <a:r>
              <a:rPr lang="pt-BR" sz="4400" dirty="0"/>
              <a:t>.</a:t>
            </a:r>
            <a:endParaRPr lang="pt-BR" sz="44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889498" y="33714775"/>
            <a:ext cx="13356773" cy="299413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Registros / Dados: </a:t>
            </a:r>
            <a:r>
              <a:rPr lang="pt-BR" sz="4000" i="0" u="none" strike="noStrike" cap="none" dirty="0">
                <a:solidFill>
                  <a:schemeClr val="dk1"/>
                </a:solidFill>
                <a:sym typeface="Arial"/>
              </a:rPr>
              <a:t>Opções:</a:t>
            </a:r>
          </a:p>
          <a:p>
            <a:r>
              <a:rPr lang="pt-BR" sz="2800" dirty="0"/>
              <a:t>A Ligações dissulfeto.</a:t>
            </a:r>
          </a:p>
          <a:p>
            <a:r>
              <a:rPr lang="pt-BR" sz="2800" dirty="0"/>
              <a:t> B Ligações covalentes.</a:t>
            </a:r>
          </a:p>
          <a:p>
            <a:r>
              <a:rPr lang="pt-BR" sz="2800" dirty="0"/>
              <a:t> C Ligações de hidrogênio.</a:t>
            </a:r>
          </a:p>
          <a:p>
            <a:r>
              <a:rPr lang="pt-BR" sz="2800" dirty="0"/>
              <a:t> D Interações dipolo induzido – dipolo induzido.</a:t>
            </a:r>
          </a:p>
          <a:p>
            <a:r>
              <a:rPr lang="pt-BR" sz="2800" dirty="0"/>
              <a:t> E Interações dipolo permanente – dipolo permanente</a:t>
            </a: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9321191" y="27870963"/>
            <a:ext cx="11887200" cy="552893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0469686" y="13001040"/>
            <a:ext cx="11844670" cy="1446852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4000" b="1" i="0" u="none" strike="noStrike" cap="none" dirty="0" err="1">
                <a:solidFill>
                  <a:schemeClr val="dk1"/>
                </a:solidFill>
                <a:sym typeface="Arial"/>
              </a:rPr>
              <a:t>Interpretações:</a:t>
            </a:r>
            <a:r>
              <a:rPr lang="pt-BR" sz="3600" dirty="0" err="1"/>
              <a:t>No</a:t>
            </a:r>
            <a:r>
              <a:rPr lang="pt-BR" sz="3600" dirty="0"/>
              <a:t> caso apresentado, entre o adsorvente (carvão) e a substância adsorvida (benzeno) ocorre a formação de interações dipolo induzido-dipolo induzido</a:t>
            </a:r>
          </a:p>
          <a:p>
            <a:r>
              <a:rPr lang="pt-BR" sz="3600" dirty="0"/>
              <a:t>A- a alternativa está errada, pois ligações dissulfeto são ligações entre grupos tiol(r-</a:t>
            </a:r>
            <a:r>
              <a:rPr lang="pt-BR" sz="3600" dirty="0" err="1"/>
              <a:t>sh</a:t>
            </a:r>
            <a:r>
              <a:rPr lang="pt-BR" sz="3600" dirty="0"/>
              <a:t>) e esse grupo não está presente em nenhuma das moléculas enunciada </a:t>
            </a:r>
          </a:p>
          <a:p>
            <a:r>
              <a:rPr lang="pt-BR" sz="3600" dirty="0"/>
              <a:t>B- a alternativa está errada, pois ligações covalentes ocorrem quando há um compartilhamento de elétrons entre átomos .O que acontece na situação apresentada é uma interação entre moléculas.</a:t>
            </a:r>
            <a:endParaRPr lang="pt-BR" sz="3600" u="sng" dirty="0"/>
          </a:p>
          <a:p>
            <a:r>
              <a:rPr lang="pt-BR" sz="3600" u="sng" dirty="0"/>
              <a:t>C-</a:t>
            </a:r>
            <a:r>
              <a:rPr lang="pt-BR" sz="3600" dirty="0"/>
              <a:t> a alternativa está errada, pois ligações de hidrogênio ocorrem quando um de hidrogênio está ligado a um átomo pequeno e de grande eletronegatividade (</a:t>
            </a:r>
            <a:r>
              <a:rPr lang="pt-BR" sz="3600" dirty="0" err="1"/>
              <a:t>n,o,f</a:t>
            </a:r>
            <a:r>
              <a:rPr lang="pt-BR" sz="3600" dirty="0"/>
              <a:t>)e a polarização gerada interage com um par de eletros de outra molécula próxima. O que não representa a situação enunciada </a:t>
            </a:r>
            <a:br>
              <a:rPr lang="pt-BR" sz="3600" dirty="0"/>
            </a:br>
            <a:r>
              <a:rPr lang="pt-BR" sz="3600" dirty="0"/>
              <a:t>D- a alternativa está certa, pois tanto o adsorvente (carvão) quanto o </a:t>
            </a:r>
            <a:r>
              <a:rPr lang="pt-BR" sz="3600" dirty="0" err="1"/>
              <a:t>adsorvato</a:t>
            </a:r>
            <a:r>
              <a:rPr lang="pt-BR" sz="3600" dirty="0"/>
              <a:t> (benzeno) são compostos apolares ocorrendo entre estas moléculas interações do tipo dipolo induzindo.</a:t>
            </a:r>
          </a:p>
          <a:p>
            <a:r>
              <a:rPr lang="pt-BR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</a:t>
            </a:r>
            <a:r>
              <a:rPr lang="pt-BR" sz="3600" dirty="0"/>
              <a:t> a alternativa está errada, pois para haver uma interação do tipo dipolo permanente é necessário ter duas moléculas polares. O que não condiz com a situação problema apresentada</a:t>
            </a:r>
            <a:endParaRPr lang="pt-BR"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263762" y="11353600"/>
            <a:ext cx="10887740" cy="147098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Asserções de conhecimento</a:t>
            </a:r>
            <a:r>
              <a:rPr lang="pt-BR" sz="4000" b="0" i="0" u="none" strike="noStrike" cap="none" dirty="0">
                <a:solidFill>
                  <a:schemeClr val="dk1"/>
                </a:solidFill>
                <a:sym typeface="Arial"/>
              </a:rPr>
              <a:t>:</a:t>
            </a:r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endParaRPr lang="pt-BR" sz="2000" dirty="0">
              <a:solidFill>
                <a:schemeClr val="dk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4000" dirty="0" err="1">
                <a:solidFill>
                  <a:schemeClr val="dk1"/>
                </a:solidFill>
              </a:rPr>
              <a:t>Quimica-Materias</a:t>
            </a:r>
            <a:r>
              <a:rPr lang="pt-BR" sz="4000" dirty="0">
                <a:solidFill>
                  <a:schemeClr val="dk1"/>
                </a:solidFill>
              </a:rPr>
              <a:t>, suas propriedades e usos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310356" y="36952390"/>
            <a:ext cx="32004000" cy="57415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/>
              <a:t> Evento:</a:t>
            </a:r>
            <a:r>
              <a:rPr lang="pt-BR" sz="5400" dirty="0"/>
              <a:t>  </a:t>
            </a:r>
            <a:endParaRPr lang="pt-BR" sz="54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5400" b="1" dirty="0">
                <a:solidFill>
                  <a:schemeClr val="dk1"/>
                </a:solidFill>
              </a:rPr>
              <a:t>ENEM: </a:t>
            </a:r>
            <a:r>
              <a:rPr lang="pt-BR" sz="5400" dirty="0">
                <a:solidFill>
                  <a:schemeClr val="dk1"/>
                </a:solidFill>
              </a:rPr>
              <a:t>2016 | </a:t>
            </a:r>
            <a:r>
              <a:rPr lang="pt-BR" sz="5400" b="1" dirty="0">
                <a:solidFill>
                  <a:schemeClr val="dk1"/>
                </a:solidFill>
              </a:rPr>
              <a:t>Questão:</a:t>
            </a:r>
            <a:r>
              <a:rPr lang="pt-BR" sz="5400" dirty="0">
                <a:solidFill>
                  <a:schemeClr val="dk1"/>
                </a:solidFill>
              </a:rPr>
              <a:t> 62|</a:t>
            </a:r>
            <a:r>
              <a:rPr lang="pt-BR" sz="5400" b="1" dirty="0">
                <a:solidFill>
                  <a:schemeClr val="dk1"/>
                </a:solidFill>
              </a:rPr>
              <a:t> Prova 2</a:t>
            </a:r>
            <a:endParaRPr lang="pt-BR" sz="5400" dirty="0"/>
          </a:p>
          <a:p>
            <a:r>
              <a:rPr lang="pt-BR" sz="5400" dirty="0"/>
              <a:t>O carvão ativado é um material que possui elevado teor de carbono, sendo muito utilizado para a remoção de compostos orgânicos voláteis do meio, como o benzeno. Para a remoção desses compostos, utiliza-se a adsorção. intermoleculares entre a superfície do carvão (adsorvente) e o benzeno (</a:t>
            </a:r>
            <a:r>
              <a:rPr lang="pt-BR" sz="5400" dirty="0" err="1"/>
              <a:t>adsorvato</a:t>
            </a:r>
            <a:r>
              <a:rPr lang="pt-BR" sz="5400" dirty="0"/>
              <a:t>, substância adsorvida). No caso apresentado, entre o adsorvente e a substância adsorvida ocorre a formação de: 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21953955" y="8427059"/>
            <a:ext cx="10292316" cy="276124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sym typeface="Arial"/>
              </a:rPr>
              <a:t>Asserções de valor (Conclusão): </a:t>
            </a:r>
            <a:r>
              <a:rPr lang="pt-BR" sz="4000" dirty="0">
                <a:solidFill>
                  <a:schemeClr val="dk1"/>
                </a:solidFill>
              </a:rPr>
              <a:t>O Diagrama de </a:t>
            </a:r>
            <a:r>
              <a:rPr lang="pt-BR" sz="4000" dirty="0" err="1">
                <a:solidFill>
                  <a:schemeClr val="dk1"/>
                </a:solidFill>
              </a:rPr>
              <a:t>Gowin</a:t>
            </a:r>
            <a:r>
              <a:rPr lang="pt-BR" sz="4000" dirty="0">
                <a:solidFill>
                  <a:schemeClr val="dk1"/>
                </a:solidFill>
              </a:rPr>
              <a:t> facilita o entendimento do assunto, pois explora mais afundo do que uma simples atividade.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7844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Aluno: José augusto da C. C. Xavier</a:t>
            </a:r>
          </a:p>
          <a:p>
            <a:pPr lvl="0" algn="ctr">
              <a:buSzPct val="25000"/>
            </a:pPr>
            <a:r>
              <a:rPr lang="pt-BR" sz="4000" b="1" dirty="0">
                <a:solidFill>
                  <a:schemeClr val="dk1"/>
                </a:solidFill>
              </a:rPr>
              <a:t>Série: 2</a:t>
            </a:r>
            <a:r>
              <a:rPr lang="pt-BR" sz="4000" dirty="0">
                <a:solidFill>
                  <a:schemeClr val="dk1"/>
                </a:solidFill>
              </a:rPr>
              <a:t>° 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M03 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5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596168804"/>
              </p:ext>
            </p:extLst>
          </p:nvPr>
        </p:nvGraphicFramePr>
        <p:xfrm>
          <a:off x="552895" y="30557972"/>
          <a:ext cx="14248144" cy="5592725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4248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41172">
                <a:tc>
                  <a:txBody>
                    <a:bodyPr/>
                    <a:lstStyle/>
                    <a:p>
                      <a:r>
                        <a:rPr lang="pt-BR" sz="4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COMPETÊNCIA DE ÁREA 7 –</a:t>
                      </a:r>
                      <a:r>
                        <a:rPr lang="pt-BR" sz="54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apropriar-se e conhecimentos da química para, em situações problema, interpreta, avaliar ou planejar intervenções cientifico-tecnológica</a:t>
                      </a:r>
                      <a:endParaRPr lang="pt-BR" sz="5400" b="1" i="0" u="none" strike="noStrike" cap="none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1553">
                <a:tc>
                  <a:txBody>
                    <a:bodyPr/>
                    <a:lstStyle/>
                    <a:p>
                      <a:r>
                        <a:rPr lang="pt-BR" sz="3600" dirty="0"/>
                        <a:t>H27 – Avaliar propostas de intervenção no meio ambiente aplicando conhecimentos químicos, observando riscos ou benefícios.</a:t>
                      </a:r>
                      <a:endParaRPr lang="pt-BR" sz="36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482024" y="296173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DAC105C-A7E1-4B29-9EE4-192596968927}"/>
              </a:ext>
            </a:extLst>
          </p:cNvPr>
          <p:cNvSpPr/>
          <p:nvPr/>
        </p:nvSpPr>
        <p:spPr>
          <a:xfrm>
            <a:off x="16524979" y="35443548"/>
            <a:ext cx="52896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58E6415-8D6C-4A43-A330-DB27FA47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753" y="28223177"/>
            <a:ext cx="6416546" cy="481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457</Words>
  <Application>Microsoft Office PowerPoint</Application>
  <PresentationFormat>Personalizar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Times New Roman</vt:lpstr>
      <vt:lpstr>Cambria</vt:lpstr>
      <vt:lpstr>Wingdings</vt:lpstr>
      <vt:lpstr>Arial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58</cp:revision>
  <dcterms:modified xsi:type="dcterms:W3CDTF">2019-08-05T11:17:17Z</dcterms:modified>
</cp:coreProperties>
</file>