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itchFamily="34" charset="0"/>
      <p:regular r:id="rId4"/>
      <p:bold r:id="rId5"/>
    </p:embeddedFont>
    <p:embeddedFont>
      <p:font typeface="Cambria" pitchFamily="18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Open Sans" charset="0"/>
      <p:regular r:id="rId14"/>
      <p:bold r:id="rId15"/>
      <p:italic r:id="rId16"/>
      <p:boldItalic r:id="rId17"/>
    </p:embeddedFont>
    <p:embeddedFont>
      <p:font typeface="Aharoni" pitchFamily="2" charset="-79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1512" y="-108"/>
      </p:cViewPr>
      <p:guideLst>
        <p:guide orient="horz" pos="13606"/>
        <p:guide pos="10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ahoma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Tahoma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"/>
              <a:buFont typeface="Calibri"/>
              <a:buNone/>
            </a:pPr>
            <a:r>
              <a:rPr lang="pt-BR" sz="1200" b="1">
                <a:solidFill>
                  <a:srgbClr val="FF0000"/>
                </a:solidFill>
              </a:rPr>
              <a:t>Suporte:</a:t>
            </a:r>
            <a:r>
              <a:rPr lang="pt-BR" sz="1200">
                <a:solidFill>
                  <a:srgbClr val="FF0000"/>
                </a:solidFill>
              </a:rPr>
              <a:t> www.wikifisica.com; https://curriculointerativo.sedu.es.gov.br/</a:t>
            </a:r>
            <a:r>
              <a:rPr lang="pt-BR" sz="1200" b="1">
                <a:solidFill>
                  <a:srgbClr val="FF0000"/>
                </a:solidFill>
              </a:rPr>
              <a:t>  e </a:t>
            </a:r>
            <a:r>
              <a:rPr lang="pt-BR" sz="120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:notes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ahoma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Tahoma"/>
                <a:buNone/>
              </a:pPr>
              <a:t>1</a:t>
            </a:fld>
            <a:endParaRPr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1352550" algn="l" rtl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ts val="177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06500" algn="l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066800" algn="l" rtl="0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271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271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Tahoma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350"/>
              <a:buFont typeface="Arial"/>
              <a:buNone/>
            </a:pPr>
            <a:r>
              <a:rPr lang="pt-BR" sz="54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EEEFM Prof.ª Filomena Quitiba  </a:t>
            </a:r>
            <a:endParaRPr sz="5400" b="1" i="0" u="none" strike="noStrike" cap="non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100"/>
              <a:buFont typeface="Arial"/>
              <a:buNone/>
            </a:pPr>
            <a:r>
              <a:rPr lang="pt-BR" sz="44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Piúma/ES, 1º semestre de 2019</a:t>
            </a:r>
            <a:endParaRPr sz="4400" b="1" i="0" u="none" strike="noStrike" cap="non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8"/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" name="Google Shape;27;p3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3"/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63576" y="2057399"/>
            <a:ext cx="24280709" cy="231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pt-BR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DIAGRAMA VÊ: </a:t>
            </a:r>
            <a:r>
              <a:rPr lang="pt-BR" sz="4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ESTUDANDO PARA O ENEM DE FORMA INVERTIDA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Tahoma"/>
              <a:buNone/>
            </a:pPr>
            <a:r>
              <a:rPr lang="pt-BR" sz="4800" b="1" i="0" u="none" strike="noStrike" cap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4800" b="1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5079" y="279471"/>
            <a:ext cx="28869791" cy="329184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227320" y="-229262"/>
            <a:ext cx="20170200" cy="2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 b="1">
                <a:solidFill>
                  <a:schemeClr val="dk1"/>
                </a:solidFill>
              </a:rPr>
              <a:t> </a:t>
            </a:r>
            <a:endParaRPr sz="40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Aluno( s): Ana Clara Am</a:t>
            </a:r>
            <a:r>
              <a:rPr lang="pt-BR" sz="4000" b="1">
                <a:solidFill>
                  <a:schemeClr val="dk1"/>
                </a:solidFill>
              </a:rPr>
              <a:t>aral Marinho</a:t>
            </a:r>
            <a:endParaRPr sz="4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600">
                <a:solidFill>
                  <a:schemeClr val="dk1"/>
                </a:solidFill>
              </a:rPr>
              <a:t>2</a:t>
            </a:r>
            <a:r>
              <a:rPr lang="pt-B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° ano | </a:t>
            </a:r>
            <a:r>
              <a:rPr lang="pt-B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pt-B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M03 | </a:t>
            </a:r>
            <a:r>
              <a:rPr lang="pt-B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pt-B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Matutino. </a:t>
            </a:r>
            <a:r>
              <a:rPr lang="pt-B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Valor: </a:t>
            </a:r>
            <a:r>
              <a:rPr lang="pt-B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3,0 pontos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pt-B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Professora: </a:t>
            </a:r>
            <a:r>
              <a:rPr lang="pt-BR" sz="3600">
                <a:solidFill>
                  <a:schemeClr val="dk1"/>
                </a:solidFill>
              </a:rPr>
              <a:t>Ana Cristina</a:t>
            </a:r>
            <a:r>
              <a:rPr lang="pt-BR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 </a:t>
            </a:r>
            <a:r>
              <a:rPr lang="pt-BR" sz="3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lucas.perobas@gmail.com</a:t>
            </a:r>
            <a:endParaRPr sz="3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mbria"/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endParaRPr sz="3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pt-BR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3636" y="1054099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>
            <a:off x="416710" y="30303144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4000" b="1" i="0" u="none" strike="noStrike" cap="none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socioemocionais: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Aprender a conhecer: </a:t>
            </a:r>
            <a:r>
              <a:rPr lang="pt-B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Raciocínio e Aprender a aprender.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Aprender a fazer:</a:t>
            </a:r>
            <a:r>
              <a:rPr lang="pt-BR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Protagonismo.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Aprender a ser: </a:t>
            </a:r>
            <a:r>
              <a:rPr lang="pt-B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Construção e 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Execução do Projeto de Vida.</a:t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0" y="30459013"/>
            <a:ext cx="74302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Cognitivas</a:t>
            </a:r>
            <a:r>
              <a:rPr lang="pt-BR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socioemocionais na BNCC: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pt-BR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pt-BR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1978709" y="6054374"/>
            <a:ext cx="10090604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lang="pt-B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que os desafios são grandes na preparação para o Enem, pois requer dedicação e resiliência.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20949875" y="8570537"/>
            <a:ext cx="10711500" cy="5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conhecimento: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</a:t>
            </a:r>
            <a:r>
              <a:rPr lang="pt-BR" sz="3600" b="1">
                <a:solidFill>
                  <a:srgbClr val="FF0000"/>
                </a:solidFill>
              </a:rPr>
              <a:t>D</a:t>
            </a:r>
            <a:r>
              <a:rPr lang="pt-BR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está correta.</a:t>
            </a:r>
            <a:r>
              <a:rPr lang="pt-BR" sz="3600">
                <a:solidFill>
                  <a:srgbClr val="33474C"/>
                </a:solidFill>
                <a:highlight>
                  <a:srgbClr val="FFFFFF"/>
                </a:highlight>
              </a:rPr>
              <a:t>A problemática em questão aborda a acumulação de organoclorados em tecidos lipídicos nos peixes. Estes compostos orgânicos apresentam uma polaridade baixa, o que justifica seu acúmulo nos tecidos lipídicos (apolares).</a:t>
            </a:r>
            <a:endParaRPr sz="3600"/>
          </a:p>
        </p:txBody>
      </p:sp>
      <p:sp>
        <p:nvSpPr>
          <p:cNvPr id="41" name="Google Shape;41;p3"/>
          <p:cNvSpPr/>
          <p:nvPr/>
        </p:nvSpPr>
        <p:spPr>
          <a:xfrm>
            <a:off x="20472850" y="15015163"/>
            <a:ext cx="10711500" cy="2020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pt-BR" sz="4000" b="1">
                <a:solidFill>
                  <a:srgbClr val="FF0000"/>
                </a:solidFill>
              </a:rPr>
              <a:t>Correta</a:t>
            </a:r>
            <a:r>
              <a:rPr lang="pt-BR" sz="4000" b="1"/>
              <a:t>.</a:t>
            </a:r>
            <a:r>
              <a:rPr lang="pt-BR" sz="3000" b="1"/>
              <a:t>.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18752005" y="26158372"/>
            <a:ext cx="1223962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Regimes totalitários: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8360120" y="27569088"/>
            <a:ext cx="1312476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4800" b="1">
                <a:solidFill>
                  <a:schemeClr val="dk1"/>
                </a:solidFill>
              </a:rPr>
              <a:t>   </a:t>
            </a: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 / Dados:</a:t>
            </a:r>
            <a:r>
              <a:rPr lang="pt-BR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Opções: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/>
              <a:t>     </a:t>
            </a:r>
            <a:endParaRPr sz="36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3000"/>
              <a:t> </a:t>
            </a:r>
            <a:r>
              <a:rPr lang="pt-BR" sz="3600">
                <a:highlight>
                  <a:srgbClr val="FFFFFF"/>
                </a:highlight>
              </a:rPr>
              <a:t>A característica desses compostos, responsável pelo processo descrito no texto, é o(a)</a:t>
            </a:r>
            <a:endParaRPr sz="3600"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3600"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3600">
                <a:highlight>
                  <a:srgbClr val="FFFFFF"/>
                </a:highlight>
              </a:rPr>
              <a:t>A)</a:t>
            </a:r>
            <a:r>
              <a:rPr lang="pt-BR" sz="3600">
                <a:solidFill>
                  <a:srgbClr val="33474C"/>
                </a:solidFill>
                <a:highlight>
                  <a:srgbClr val="FFFFFF"/>
                </a:highlight>
              </a:rPr>
              <a:t>baixa polaridade.</a:t>
            </a: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3600"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3600"/>
              <a:t>B)</a:t>
            </a:r>
            <a:r>
              <a:rPr lang="pt-BR" sz="3600">
                <a:solidFill>
                  <a:srgbClr val="33474C"/>
                </a:solidFill>
                <a:highlight>
                  <a:srgbClr val="FFFFFF"/>
                </a:highlight>
              </a:rPr>
              <a:t>baixa massa molecular.</a:t>
            </a: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36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36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3600"/>
          </a:p>
        </p:txBody>
      </p:sp>
      <p:sp>
        <p:nvSpPr>
          <p:cNvPr id="44" name="Google Shape;44;p3"/>
          <p:cNvSpPr/>
          <p:nvPr/>
        </p:nvSpPr>
        <p:spPr>
          <a:xfrm>
            <a:off x="23089091" y="4665120"/>
            <a:ext cx="6827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Domínio Metodológico</a:t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Domínio Conceitual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Teoria:</a:t>
            </a:r>
            <a:r>
              <a:rPr lang="pt-BR" sz="4800" b="1">
                <a:solidFill>
                  <a:schemeClr val="dk1"/>
                </a:solidFill>
              </a:rPr>
              <a:t>História</a:t>
            </a: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800" b="1">
                <a:solidFill>
                  <a:schemeClr val="dk1"/>
                </a:solidFill>
              </a:rPr>
              <a:t>contemporânea</a:t>
            </a: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65325" y="7197384"/>
            <a:ext cx="12083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Princípios/necessidade didática:</a:t>
            </a:r>
            <a:endParaRPr sz="4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13300941" y="4049516"/>
            <a:ext cx="79029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básica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pt-BR" sz="900">
                <a:solidFill>
                  <a:schemeClr val="dk1"/>
                </a:solidFill>
                <a:highlight>
                  <a:srgbClr val="FFFFFF"/>
                </a:highlight>
              </a:rPr>
              <a:t>LHE</a:t>
            </a:r>
            <a:r>
              <a:rPr lang="pt-BR" sz="3000">
                <a:solidFill>
                  <a:srgbClr val="707E81"/>
                </a:solidFill>
                <a:highlight>
                  <a:srgbClr val="FFFFFF"/>
                </a:highlight>
              </a:rPr>
              <a:t>A característica desses compostos, responsável pelo processo descrito no texto, é o(a)</a:t>
            </a:r>
            <a:endParaRPr sz="3000">
              <a:solidFill>
                <a:srgbClr val="707E81"/>
              </a:solidFill>
              <a:highlight>
                <a:srgbClr val="FFFFFF"/>
              </a:highlight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>
              <a:solidFill>
                <a:schemeClr val="dk1"/>
              </a:solidFill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0" y="13244583"/>
            <a:ext cx="1283380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  <a:r>
              <a:rPr lang="pt-BR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Formas de organização social, movimentos sociais, pensamento político e ação do Estado: Os sistemas totalitários na Europa do século XX: nazi-fascista, franquismo, salazarismo e stalinismo.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0" y="31353903"/>
            <a:ext cx="15217774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</a:t>
            </a:r>
            <a:r>
              <a:rPr lang="pt-BR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 ÁREA </a:t>
            </a:r>
            <a:r>
              <a:rPr lang="pt-BR" sz="4000" b="1">
                <a:solidFill>
                  <a:srgbClr val="FF0000"/>
                </a:solidFill>
              </a:rPr>
              <a:t>7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pt-BR" sz="4000"/>
              <a:t>Apropriar-se de conhecimentos da química para,em situações problema,interpretar,avaliar ou planejar invenções cientifico-tecnologicas.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Habilidade</a:t>
            </a:r>
            <a:r>
              <a:rPr lang="pt-BR" sz="4000">
                <a:solidFill>
                  <a:srgbClr val="333333"/>
                </a:solidFill>
              </a:rPr>
              <a:t> </a:t>
            </a:r>
            <a:r>
              <a:rPr lang="pt-BR" sz="4000" b="1">
                <a:solidFill>
                  <a:srgbClr val="FF0000"/>
                </a:solidFill>
              </a:rPr>
              <a:t>26</a:t>
            </a:r>
            <a:r>
              <a:rPr lang="pt-BR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 Avaliar implicações sociais,ambientais e</a:t>
            </a:r>
            <a:r>
              <a:rPr lang="pt-BR" sz="4000">
                <a:solidFill>
                  <a:srgbClr val="333333"/>
                </a:solidFill>
              </a:rPr>
              <a:t>/ou econômicas na produção ou no consumo de recursos energéticos ou minerais,identificando transformações químicas ou de energia envolvidas nesses processos.</a:t>
            </a:r>
            <a:endParaRPr sz="40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pt-BR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</a:t>
            </a:r>
            <a:r>
              <a:rPr lang="pt-BR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Arial"/>
              <a:buNone/>
            </a:pP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ENEM: </a:t>
            </a:r>
            <a:r>
              <a:rPr lang="pt-BR" sz="4000">
                <a:solidFill>
                  <a:schemeClr val="dk1"/>
                </a:solidFill>
              </a:rPr>
              <a:t>2015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lang="pt-BR" sz="4000">
                <a:solidFill>
                  <a:srgbClr val="FF0000"/>
                </a:solidFill>
              </a:rPr>
              <a:t>59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caderno</a:t>
            </a:r>
            <a:r>
              <a:rPr lang="pt-BR" sz="4000">
                <a:solidFill>
                  <a:schemeClr val="dk1"/>
                </a:solidFill>
              </a:rPr>
              <a:t> Branco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19888775" y="19375988"/>
            <a:ext cx="128337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pt-BR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alternativa </a:t>
            </a:r>
            <a:r>
              <a:rPr lang="pt-BR" sz="3000">
                <a:solidFill>
                  <a:schemeClr val="dk1"/>
                </a:solidFill>
              </a:rPr>
              <a:t>está</a:t>
            </a:r>
            <a:r>
              <a:rPr lang="pt-BR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errada,pois,a </a:t>
            </a:r>
            <a:r>
              <a:rPr lang="pt-BR" sz="3000">
                <a:solidFill>
                  <a:schemeClr val="dk1"/>
                </a:solidFill>
              </a:rPr>
              <a:t>presença de halogenios não indica a polaridade(e,consequentemente,a solubilidade)de um composto.por exemplo,o acido cloridico(hcl)e um composto polar,ja o tetracloreto de caborno(ccl4)e um composto apolar.</a:t>
            </a:r>
            <a:endParaRPr sz="3000"/>
          </a:p>
        </p:txBody>
      </p:sp>
      <p:sp>
        <p:nvSpPr>
          <p:cNvPr id="53" name="Google Shape;53;p3"/>
          <p:cNvSpPr/>
          <p:nvPr/>
        </p:nvSpPr>
        <p:spPr>
          <a:xfrm>
            <a:off x="20397850" y="17800989"/>
            <a:ext cx="122100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Errada, </a:t>
            </a:r>
            <a:r>
              <a:rPr lang="pt-BR" sz="3000">
                <a:solidFill>
                  <a:schemeClr val="dk1"/>
                </a:solidFill>
              </a:rPr>
              <a:t>a alternativa está errada,pois não ha relação entre solubilidade de um determinado composto a sua massa molecular.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19821706" y="21774694"/>
            <a:ext cx="120138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pt-BR" sz="4000" b="1">
                <a:solidFill>
                  <a:srgbClr val="FF0000"/>
                </a:solidFill>
              </a:rPr>
              <a:t>Errada,</a:t>
            </a:r>
            <a:r>
              <a:rPr lang="pt-BR" sz="3000" b="1"/>
              <a:t>a alternativa esta errada,pois,embora lipideos sejam moleculas com uma longa cadeia  carbonica,essa caracteristica não e comum a todos os compostos apolares.</a:t>
            </a:r>
            <a:endParaRPr sz="3000" b="0" i="0" u="none" strike="noStrike" cap="none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19821700" y="23658752"/>
            <a:ext cx="11528100" cy="23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e) </a:t>
            </a:r>
            <a:r>
              <a:rPr lang="pt-BR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Errada, </a:t>
            </a:r>
            <a:r>
              <a:rPr lang="pt-BR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letra </a:t>
            </a:r>
            <a:r>
              <a:rPr lang="pt-BR" sz="3000">
                <a:solidFill>
                  <a:schemeClr val="dk1"/>
                </a:solidFill>
              </a:rPr>
              <a:t>está</a:t>
            </a:r>
            <a:r>
              <a:rPr lang="pt-BR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000">
                <a:solidFill>
                  <a:schemeClr val="dk1"/>
                </a:solidFill>
              </a:rPr>
              <a:t>errada,pois a presença de hidroxilas aumenta o carater polar aumentado este composto e menos soluvel em solventes apolares como os lipideos,o que e exatamente o contrario da resposta pedida na questao.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17600584" y="31343288"/>
            <a:ext cx="130623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/>
              <a:t>     </a:t>
            </a:r>
            <a:endParaRPr sz="4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/>
              <a:t>     C)</a:t>
            </a:r>
            <a:r>
              <a:rPr lang="pt-BR" sz="3600">
                <a:solidFill>
                  <a:srgbClr val="33474C"/>
                </a:solidFill>
                <a:highlight>
                  <a:srgbClr val="FFFFFF"/>
                </a:highlight>
              </a:rPr>
              <a:t>ocorrência de halogênios.</a:t>
            </a: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/>
          </a:p>
        </p:txBody>
      </p:sp>
      <p:sp>
        <p:nvSpPr>
          <p:cNvPr id="57" name="Google Shape;57;p3"/>
          <p:cNvSpPr/>
          <p:nvPr/>
        </p:nvSpPr>
        <p:spPr>
          <a:xfrm>
            <a:off x="17600584" y="32892784"/>
            <a:ext cx="136830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3600"/>
              <a:t>      D)</a:t>
            </a:r>
            <a:r>
              <a:rPr lang="pt-BR" sz="3600">
                <a:solidFill>
                  <a:srgbClr val="33474C"/>
                </a:solidFill>
                <a:highlight>
                  <a:srgbClr val="FFFFFF"/>
                </a:highlight>
              </a:rPr>
              <a:t>tamanho pequeno das moléculas.</a:t>
            </a:r>
            <a:endParaRPr sz="3600"/>
          </a:p>
        </p:txBody>
      </p:sp>
      <p:sp>
        <p:nvSpPr>
          <p:cNvPr id="58" name="Google Shape;58;p3"/>
          <p:cNvSpPr/>
          <p:nvPr/>
        </p:nvSpPr>
        <p:spPr>
          <a:xfrm>
            <a:off x="17600581" y="34149266"/>
            <a:ext cx="140768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>
                <a:solidFill>
                  <a:schemeClr val="dk1"/>
                </a:solidFill>
              </a:rPr>
              <a:t>      E)</a:t>
            </a:r>
            <a:r>
              <a:rPr lang="pt-BR" sz="3600">
                <a:solidFill>
                  <a:srgbClr val="33474C"/>
                </a:solidFill>
                <a:highlight>
                  <a:srgbClr val="FFFFFF"/>
                </a:highlight>
              </a:rPr>
              <a:t>presença de hidroxilas nas cadeias.</a:t>
            </a: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>
              <a:solidFill>
                <a:schemeClr val="dk1"/>
              </a:solidFill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359229" y="37591119"/>
            <a:ext cx="31742741" cy="440120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800">
                <a:solidFill>
                  <a:srgbClr val="707E81"/>
                </a:solidFill>
                <a:highlight>
                  <a:srgbClr val="F1F2F2"/>
                </a:highlight>
              </a:rPr>
              <a:t>Pesticidas são substâncias utilizadas para promover o controle de pragas. No entanto, após sua aplicação em ambientes abertos, alguns pesticidas organoclorados são arrastados pela água até lagos e rios e, ao passar pelas guelras dos peixes, podem difundir-se para seus tecidos lipídicos e lá se acumularem</a:t>
            </a:r>
            <a:r>
              <a:rPr lang="pt-BR" sz="4800">
                <a:solidFill>
                  <a:schemeClr val="dk1"/>
                </a:solidFill>
              </a:rPr>
              <a:t>.</a:t>
            </a:r>
            <a:endParaRPr sz="4800">
              <a:solidFill>
                <a:schemeClr val="dk1"/>
              </a:solidFill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48975" y="7840851"/>
            <a:ext cx="114300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pt-BR" sz="4800">
                <a:solidFill>
                  <a:schemeClr val="dk1"/>
                </a:solidFill>
              </a:rPr>
              <a:t>Nações de propriedades disicas e solubilidade de compostos.</a:t>
            </a:r>
            <a:endParaRPr sz="4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/>
          </a:p>
        </p:txBody>
      </p:sp>
      <p:sp>
        <p:nvSpPr>
          <p:cNvPr id="61" name="Google Shape;61;p3"/>
          <p:cNvSpPr/>
          <p:nvPr/>
        </p:nvSpPr>
        <p:spPr>
          <a:xfrm>
            <a:off x="309938" y="9437088"/>
            <a:ext cx="122139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0" y="16313907"/>
            <a:ext cx="1309506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1" i="0" u="none" strike="noStrike" cap="none">
                <a:solidFill>
                  <a:schemeClr val="accent6"/>
                </a:solidFill>
                <a:latin typeface="Aharoni" pitchFamily="2" charset="-79"/>
                <a:cs typeface="Aharoni" pitchFamily="2" charset="-79"/>
                <a:sym typeface="Arial"/>
              </a:rPr>
              <a:t>Sentença Descritora: </a:t>
            </a:r>
            <a:endParaRPr sz="4000" b="1" i="0" u="none" strike="noStrike" cap="none">
              <a:solidFill>
                <a:schemeClr val="accent6"/>
              </a:solidFill>
              <a:latin typeface="Aharoni" pitchFamily="2" charset="-79"/>
              <a:cs typeface="Aharoni" pitchFamily="2" charset="-79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rgbClr val="000000"/>
                </a:solidFill>
                <a:latin typeface="Aharoni" pitchFamily="2" charset="-79"/>
                <a:cs typeface="Aharoni" pitchFamily="2" charset="-79"/>
                <a:sym typeface="Arial"/>
              </a:rPr>
              <a:t>Identificar registros de praticas de grupos sociais no tempo e no espaço.</a:t>
            </a:r>
            <a:endParaRPr sz="4000" b="0" i="0" u="none" strike="noStrike" cap="none">
              <a:solidFill>
                <a:srgbClr val="FF0000"/>
              </a:solidFill>
              <a:latin typeface="Aharoni" pitchFamily="2" charset="-79"/>
              <a:cs typeface="Aharoni" pitchFamily="2" charset="-79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624</Words>
  <PresentationFormat>Personalizar</PresentationFormat>
  <Paragraphs>63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Tahoma</vt:lpstr>
      <vt:lpstr>Times New Roman</vt:lpstr>
      <vt:lpstr>Cambria</vt:lpstr>
      <vt:lpstr>Calibri</vt:lpstr>
      <vt:lpstr>Open Sans</vt:lpstr>
      <vt:lpstr>Aharoni</vt:lpstr>
      <vt:lpstr>Estrutura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Windows</cp:lastModifiedBy>
  <cp:revision>1</cp:revision>
  <dcterms:modified xsi:type="dcterms:W3CDTF">2019-08-06T01:18:26Z</dcterms:modified>
</cp:coreProperties>
</file>