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6797675" cy="9926638"/>
  <p:embeddedFontLst>
    <p:embeddedFont>
      <p:font typeface="Cambria" panose="02040503050406030204" pitchFamily="18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26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CF65-99D4-4623-AAC6-8C811B353685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6C9F5-3BC3-4D1D-A609-0DFEE353E7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5848" y="3216236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 (a): </a:t>
            </a:r>
            <a:r>
              <a:rPr lang="pt-BR" sz="4000" b="1" dirty="0" err="1" smtClean="0">
                <a:solidFill>
                  <a:schemeClr val="dk1"/>
                </a:solidFill>
                <a:latin typeface="+mj-lt"/>
              </a:rPr>
              <a:t>Evelyn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4000" b="1" dirty="0" err="1" smtClean="0">
                <a:solidFill>
                  <a:schemeClr val="dk1"/>
                </a:solidFill>
                <a:latin typeface="+mj-lt"/>
              </a:rPr>
              <a:t>Mavye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2° ano 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M03 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Matutino </a:t>
            </a:r>
            <a:r>
              <a:rPr lang="pt-BR" sz="3600" b="1" dirty="0" smtClean="0">
                <a:solidFill>
                  <a:schemeClr val="dk1"/>
                </a:solidFill>
              </a:rPr>
              <a:t>Valor: </a:t>
            </a:r>
            <a:r>
              <a:rPr lang="pt-BR" sz="3600" dirty="0" smtClean="0">
                <a:solidFill>
                  <a:schemeClr val="dk1"/>
                </a:solidFill>
              </a:rPr>
              <a:t>05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Lucas perobas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5968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8135" y="14520084"/>
            <a:ext cx="127503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conhecer: </a:t>
            </a:r>
            <a:r>
              <a:rPr lang="pt-BR" sz="4800" dirty="0"/>
              <a:t>Raciocínio e Aprender a aprender.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fazer:</a:t>
            </a:r>
            <a:r>
              <a:rPr lang="pt-BR" sz="4800" dirty="0">
                <a:solidFill>
                  <a:srgbClr val="FF0000"/>
                </a:solidFill>
              </a:rPr>
              <a:t> </a:t>
            </a:r>
            <a:r>
              <a:rPr lang="pt-BR" sz="4800" dirty="0"/>
              <a:t> </a:t>
            </a:r>
            <a:r>
              <a:rPr lang="pt-BR" sz="4800" dirty="0" smtClean="0"/>
              <a:t>Interpretação.</a:t>
            </a:r>
          </a:p>
          <a:p>
            <a:r>
              <a:rPr lang="pt-BR" sz="4800" b="1" dirty="0" smtClean="0">
                <a:solidFill>
                  <a:srgbClr val="FF0000"/>
                </a:solidFill>
              </a:rPr>
              <a:t>Aprender a ser: </a:t>
            </a:r>
            <a:r>
              <a:rPr lang="pt-BR" sz="4800" dirty="0" smtClean="0"/>
              <a:t>Atento as questões e interpretações.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8135" y="18891127"/>
            <a:ext cx="1406556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Competências socioemocionais na BNCC: </a:t>
            </a:r>
          </a:p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800" b="1" dirty="0">
                <a:solidFill>
                  <a:srgbClr val="FF0000"/>
                </a:solidFill>
              </a:rPr>
              <a:t>b) </a:t>
            </a:r>
            <a:r>
              <a:rPr lang="pt-BR" sz="48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5863874"/>
            <a:ext cx="100906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Foi </a:t>
            </a:r>
            <a:r>
              <a:rPr lang="pt-BR" sz="36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98927" y="8264368"/>
            <a:ext cx="11000361" cy="85254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indent="-177800" algn="ctr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Asserções de </a:t>
            </a:r>
            <a:r>
              <a:rPr lang="pt-BR" sz="5400" b="1" dirty="0" smtClean="0">
                <a:solidFill>
                  <a:schemeClr val="dk1"/>
                </a:solidFill>
              </a:rPr>
              <a:t>conhecimento:</a:t>
            </a:r>
            <a:endParaRPr lang="pt-BR" sz="5400" b="1" dirty="0">
              <a:solidFill>
                <a:schemeClr val="dk1"/>
              </a:solidFill>
            </a:endParaRPr>
          </a:p>
          <a:p>
            <a:pPr algn="ctr"/>
            <a:r>
              <a:rPr lang="pt-BR" sz="4800" dirty="0"/>
              <a:t>A </a:t>
            </a:r>
            <a:r>
              <a:rPr lang="pt-BR" sz="4800" b="1" dirty="0">
                <a:solidFill>
                  <a:srgbClr val="FF0000"/>
                </a:solidFill>
              </a:rPr>
              <a:t>letra </a:t>
            </a:r>
            <a:r>
              <a:rPr lang="pt-BR" sz="4800" b="1" dirty="0" err="1" smtClean="0">
                <a:solidFill>
                  <a:srgbClr val="FF0000"/>
                </a:solidFill>
              </a:rPr>
              <a:t>´E</a:t>
            </a:r>
            <a:r>
              <a:rPr lang="pt-BR" sz="4800" b="1" dirty="0" smtClean="0">
                <a:solidFill>
                  <a:srgbClr val="FF0000"/>
                </a:solidFill>
              </a:rPr>
              <a:t>’ </a:t>
            </a:r>
            <a:r>
              <a:rPr lang="pt-BR" sz="4800" dirty="0" smtClean="0"/>
              <a:t>está correta, pois</a:t>
            </a:r>
            <a:r>
              <a:rPr lang="pt-BR" sz="5400" dirty="0" smtClean="0"/>
              <a:t> </a:t>
            </a:r>
            <a:r>
              <a:rPr lang="pt-BR" sz="4400" dirty="0" smtClean="0"/>
              <a:t>deve se procurar no gráfico a substancia com menor variação de temperatura (eixo y) no intervalo de 0 a 40s, esta substancia e o hexano isso pode ser corroborado pelo enunciado, pois ele nos diz que o aquecimento de um material por irradiação como microondas ocorre por uma interação eletromagnética e com dipolo da molécula, como o hexano e uma molécula polar ela praticamente não será aquecida.</a:t>
            </a:r>
            <a:endParaRPr lang="pt-BR" sz="54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0178214" y="16791925"/>
            <a:ext cx="1087142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r>
              <a:rPr lang="pt-BR" sz="4800" dirty="0" smtClean="0">
                <a:solidFill>
                  <a:schemeClr val="dk1"/>
                </a:solidFill>
              </a:rPr>
              <a:t>a)</a:t>
            </a:r>
            <a:r>
              <a:rPr lang="pt-BR" sz="4400" b="1" dirty="0" smtClean="0">
                <a:solidFill>
                  <a:srgbClr val="FF0000"/>
                </a:solidFill>
              </a:rPr>
              <a:t> Errada</a:t>
            </a:r>
            <a:r>
              <a:rPr lang="pt-BR" sz="5400" b="1" dirty="0" smtClean="0">
                <a:solidFill>
                  <a:srgbClr val="FF0000"/>
                </a:solidFill>
              </a:rPr>
              <a:t>,</a:t>
            </a:r>
            <a:r>
              <a:rPr lang="pt-BR" sz="4400" dirty="0" smtClean="0">
                <a:solidFill>
                  <a:schemeClr val="dk1"/>
                </a:solidFill>
              </a:rPr>
              <a:t>  </a:t>
            </a:r>
            <a:r>
              <a:rPr lang="pt-BR" sz="4000" dirty="0" smtClean="0">
                <a:solidFill>
                  <a:schemeClr val="dk1"/>
                </a:solidFill>
              </a:rPr>
              <a:t>A alternativa está errada. Pois a variação de temperatura desta molécula no intervalo de zero a 40 s é muito diferente de zero (aproximadamente 20ºC), visto que esta é uma molécula polar.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17969499" y="30681759"/>
            <a:ext cx="12239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Ondas eletromagnética – irradiação – variação de temperatura</a:t>
            </a:r>
            <a:endParaRPr lang="pt-BR" sz="24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891561" y="32516030"/>
            <a:ext cx="1312476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4000" b="1" dirty="0" smtClean="0">
                <a:solidFill>
                  <a:schemeClr val="dk1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Opções:</a:t>
            </a:r>
          </a:p>
          <a:p>
            <a:pPr marL="742950" indent="-742950">
              <a:buFont typeface="+mj-lt"/>
              <a:buAutoNum type="alphaLcParenR"/>
            </a:pPr>
            <a:r>
              <a:rPr lang="pl-PL" sz="4400" dirty="0" smtClean="0"/>
              <a:t>H</a:t>
            </a:r>
            <a:r>
              <a:rPr lang="pl-PL" sz="4400" baseline="-25000" dirty="0" smtClean="0"/>
              <a:t>2</a:t>
            </a:r>
            <a:r>
              <a:rPr lang="pl-PL" sz="4400" dirty="0" smtClean="0"/>
              <a:t>O</a:t>
            </a:r>
            <a:endParaRPr lang="pt-BR" sz="4400" dirty="0" smtClean="0"/>
          </a:p>
          <a:p>
            <a:pPr marL="742950" indent="-742950">
              <a:buFont typeface="+mj-lt"/>
              <a:buAutoNum type="alphaLcParenR"/>
            </a:pPr>
            <a:r>
              <a:rPr lang="pl-PL" sz="4400" dirty="0" smtClean="0"/>
              <a:t>CH</a:t>
            </a:r>
            <a:r>
              <a:rPr lang="pl-PL" sz="4400" baseline="-25000" dirty="0" smtClean="0"/>
              <a:t>3</a:t>
            </a:r>
            <a:r>
              <a:rPr lang="pl-PL" sz="4400" dirty="0" smtClean="0"/>
              <a:t>OH</a:t>
            </a:r>
            <a:endParaRPr lang="pt-BR" sz="4400" dirty="0" smtClean="0"/>
          </a:p>
          <a:p>
            <a:pPr marL="742950" indent="-742950">
              <a:buFont typeface="+mj-lt"/>
              <a:buAutoNum type="alphaLcParenR"/>
            </a:pPr>
            <a:r>
              <a:rPr lang="pl-PL" sz="4400" dirty="0" smtClean="0"/>
              <a:t>CH</a:t>
            </a:r>
            <a:r>
              <a:rPr lang="pl-PL" sz="4400" baseline="-25000" dirty="0" smtClean="0"/>
              <a:t>3</a:t>
            </a:r>
            <a:r>
              <a:rPr lang="pl-PL" sz="4400" dirty="0" smtClean="0"/>
              <a:t>CH</a:t>
            </a:r>
            <a:r>
              <a:rPr lang="pl-PL" sz="4400" baseline="-25000" dirty="0" smtClean="0"/>
              <a:t>2</a:t>
            </a:r>
            <a:r>
              <a:rPr lang="pl-PL" sz="4400" dirty="0" smtClean="0"/>
              <a:t>OH</a:t>
            </a:r>
            <a:endParaRPr lang="pt-BR" sz="4400" dirty="0" smtClean="0"/>
          </a:p>
          <a:p>
            <a:pPr marL="742950" indent="-742950">
              <a:buFont typeface="+mj-lt"/>
              <a:buAutoNum type="alphaLcParenR"/>
            </a:pPr>
            <a:r>
              <a:rPr lang="pl-PL" sz="4400" dirty="0" smtClean="0"/>
              <a:t>CH</a:t>
            </a:r>
            <a:r>
              <a:rPr lang="pl-PL" sz="4400" baseline="-25000" dirty="0" smtClean="0"/>
              <a:t>3</a:t>
            </a:r>
            <a:r>
              <a:rPr lang="pl-PL" sz="4400" dirty="0" smtClean="0"/>
              <a:t>CH</a:t>
            </a:r>
            <a:r>
              <a:rPr lang="pl-PL" sz="4400" baseline="-25000" dirty="0" smtClean="0"/>
              <a:t>2</a:t>
            </a:r>
            <a:r>
              <a:rPr lang="pl-PL" sz="4400" dirty="0" smtClean="0"/>
              <a:t>CH</a:t>
            </a:r>
            <a:r>
              <a:rPr lang="pl-PL" sz="4400" baseline="-25000" dirty="0" smtClean="0"/>
              <a:t>2</a:t>
            </a:r>
            <a:r>
              <a:rPr lang="pl-PL" sz="4400" dirty="0" smtClean="0"/>
              <a:t>OH</a:t>
            </a:r>
            <a:endParaRPr lang="pt-BR" sz="4400" dirty="0" smtClean="0"/>
          </a:p>
          <a:p>
            <a:pPr marL="742950" indent="-742950">
              <a:buFont typeface="+mj-lt"/>
              <a:buAutoNum type="alphaLcParenR"/>
            </a:pPr>
            <a:r>
              <a:rPr lang="pl-PL" sz="4400" dirty="0" smtClean="0"/>
              <a:t>CH</a:t>
            </a:r>
            <a:r>
              <a:rPr lang="pl-PL" sz="4400" baseline="-25000" dirty="0" smtClean="0"/>
              <a:t>3</a:t>
            </a:r>
            <a:r>
              <a:rPr lang="pl-PL" sz="4400" dirty="0" smtClean="0"/>
              <a:t>CH</a:t>
            </a:r>
            <a:r>
              <a:rPr lang="pl-PL" sz="4400" baseline="-25000" dirty="0" smtClean="0"/>
              <a:t>2</a:t>
            </a:r>
            <a:r>
              <a:rPr lang="pl-PL" sz="4400" dirty="0" smtClean="0"/>
              <a:t>CH</a:t>
            </a:r>
            <a:r>
              <a:rPr lang="pl-PL" sz="4400" baseline="-25000" dirty="0" smtClean="0"/>
              <a:t>2</a:t>
            </a:r>
            <a:r>
              <a:rPr lang="pl-PL" sz="4400" dirty="0" smtClean="0"/>
              <a:t>CH</a:t>
            </a:r>
            <a:r>
              <a:rPr lang="pl-PL" sz="4400" baseline="-25000" dirty="0" smtClean="0"/>
              <a:t>2</a:t>
            </a:r>
            <a:r>
              <a:rPr lang="pl-PL" sz="4400" dirty="0" smtClean="0"/>
              <a:t>CH</a:t>
            </a:r>
            <a:r>
              <a:rPr lang="pl-PL" sz="4400" baseline="-25000" dirty="0" smtClean="0"/>
              <a:t>2</a:t>
            </a:r>
            <a:r>
              <a:rPr lang="pl-PL" sz="4400" dirty="0" smtClean="0"/>
              <a:t>CH</a:t>
            </a:r>
            <a:r>
              <a:rPr lang="pl-PL" sz="4400" baseline="-25000" dirty="0" smtClean="0"/>
              <a:t>3</a:t>
            </a:r>
            <a:endParaRPr lang="pl-PL" sz="44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10298" y="5978174"/>
            <a:ext cx="11527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</a:t>
            </a:r>
            <a:r>
              <a:rPr lang="pt-BR" sz="5400" dirty="0" smtClean="0"/>
              <a:t> ondas eletromagnéticas</a:t>
            </a:r>
            <a:endParaRPr lang="pt-BR" sz="5400" dirty="0">
              <a:solidFill>
                <a:schemeClr val="dk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8981" y="7052831"/>
            <a:ext cx="117946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Noções de polaridades das moléculas. </a:t>
            </a:r>
            <a:r>
              <a:rPr lang="pt-BR" sz="5400" b="1" dirty="0" smtClean="0">
                <a:solidFill>
                  <a:schemeClr val="dk1"/>
                </a:solidFill>
              </a:rPr>
              <a:t/>
            </a:r>
            <a:br>
              <a:rPr lang="pt-BR" sz="5400" b="1" dirty="0" smtClean="0">
                <a:solidFill>
                  <a:schemeClr val="dk1"/>
                </a:solidFill>
              </a:rPr>
            </a:br>
            <a:endParaRPr lang="pt-BR" sz="4800" dirty="0" smtClean="0">
              <a:solidFill>
                <a:schemeClr val="dk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787680" y="6054374"/>
            <a:ext cx="79030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</a:t>
            </a:r>
            <a:br>
              <a:rPr lang="pt-BR" sz="4800" b="1" dirty="0">
                <a:solidFill>
                  <a:schemeClr val="dk1"/>
                </a:solidFill>
              </a:rPr>
            </a:br>
            <a:r>
              <a:rPr lang="pt-BR" sz="4400" dirty="0" smtClean="0"/>
              <a:t>No gráfico, qual solvente apresenta taxa média de aquecimento mais próxima de zero, no intervalo de 0 s a 40 s?:</a:t>
            </a:r>
            <a:endParaRPr lang="pt-BR" sz="44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2002" y="8758052"/>
            <a:ext cx="1195251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Conceitos</a:t>
            </a:r>
            <a:r>
              <a:rPr lang="pt-BR" sz="5400" b="1" dirty="0" smtClean="0">
                <a:solidFill>
                  <a:schemeClr val="dk1"/>
                </a:solidFill>
              </a:rPr>
              <a:t>: </a:t>
            </a:r>
            <a:r>
              <a:rPr lang="pt-BR" sz="4400" b="1" dirty="0" smtClean="0"/>
              <a:t>Ondas eletromagnéticas</a:t>
            </a:r>
            <a:r>
              <a:rPr lang="pt-BR" sz="4400" dirty="0" smtClean="0"/>
              <a:t> são aquelas que resultam da libertação das fontes de energia elétrica e magnética em conjunto. Quando se movimenta velozmente, com a velocidade da luz, a energia liberada apresenta o aspecto de </a:t>
            </a:r>
            <a:r>
              <a:rPr lang="pt-BR" sz="4400" b="1" dirty="0" smtClean="0"/>
              <a:t>onda</a:t>
            </a:r>
            <a:r>
              <a:rPr lang="pt-BR" sz="4400" dirty="0" smtClean="0"/>
              <a:t>. </a:t>
            </a:r>
            <a:r>
              <a:rPr lang="pt-BR" sz="3200" b="1" dirty="0" smtClean="0">
                <a:solidFill>
                  <a:schemeClr val="dk1"/>
                </a:solidFill>
              </a:rPr>
              <a:t/>
            </a:r>
            <a:br>
              <a:rPr lang="pt-BR" sz="3200" b="1" dirty="0" smtClean="0">
                <a:solidFill>
                  <a:schemeClr val="dk1"/>
                </a:solidFill>
              </a:rPr>
            </a:br>
            <a:endParaRPr lang="pt-BR" dirty="0"/>
          </a:p>
          <a:p>
            <a:pPr indent="-177800">
              <a:buClr>
                <a:schemeClr val="dk1"/>
              </a:buClr>
              <a:buSzPct val="100000"/>
            </a:pPr>
            <a:r>
              <a:rPr lang="pt-BR" sz="2400" b="1" dirty="0" smtClean="0">
                <a:solidFill>
                  <a:schemeClr val="dk1"/>
                </a:solidFill>
              </a:rPr>
              <a:t/>
            </a:r>
            <a:br>
              <a:rPr lang="pt-BR" sz="2400" b="1" dirty="0" smtClean="0">
                <a:solidFill>
                  <a:schemeClr val="dk1"/>
                </a:solidFill>
              </a:rPr>
            </a:br>
            <a:endParaRPr lang="pt-BR" sz="2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8956" y="28472743"/>
            <a:ext cx="15217774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Competências </a:t>
            </a:r>
            <a:r>
              <a:rPr lang="pt-B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Cognitivas:</a:t>
            </a:r>
            <a:endParaRPr lang="pt-BR" sz="6000" b="1" dirty="0" smtClean="0"/>
          </a:p>
          <a:p>
            <a:pPr fontAlgn="base"/>
            <a:r>
              <a:rPr lang="pt-BR" sz="6000" b="1" dirty="0" smtClean="0"/>
              <a:t>COMPETÊNCIA </a:t>
            </a:r>
            <a:r>
              <a:rPr lang="pt-BR" sz="6000" b="1" dirty="0"/>
              <a:t>DE ÁREA </a:t>
            </a:r>
            <a:r>
              <a:rPr lang="pt-BR" sz="6000" b="1" dirty="0" smtClean="0"/>
              <a:t>5</a:t>
            </a:r>
            <a:r>
              <a:rPr lang="pt-BR" sz="6000" dirty="0" smtClean="0"/>
              <a:t> </a:t>
            </a:r>
            <a:r>
              <a:rPr lang="pt-BR" sz="5400" dirty="0"/>
              <a:t>–  </a:t>
            </a:r>
            <a:r>
              <a:rPr lang="pt-BR" sz="4400" dirty="0" smtClean="0"/>
              <a:t>Entender métodos e procedimentos próprios das ciências naturais e aplicá-los em diferentes contextos.</a:t>
            </a:r>
          </a:p>
          <a:p>
            <a:pPr fontAlgn="base"/>
            <a:endParaRPr lang="pt-BR" sz="6600" dirty="0" smtClean="0"/>
          </a:p>
          <a:p>
            <a:r>
              <a:rPr lang="pt-B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Habilidade H17</a:t>
            </a:r>
            <a:r>
              <a:rPr lang="pt-BR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pt-BR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6000" dirty="0" smtClean="0"/>
              <a:t>– </a:t>
            </a:r>
            <a:r>
              <a:rPr lang="pt-BR" sz="4800" dirty="0" smtClean="0"/>
              <a:t>Relacionar informações apresentadas em diferentes formas de linguagem e representações usadas nas ciências físicas, químicas ou biológicas, como texto discursivo, gráficos, tabelas, relações , matemáticas ou linguagem simbólicas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sp>
        <p:nvSpPr>
          <p:cNvPr id="21" name="Retângulo 20"/>
          <p:cNvSpPr/>
          <p:nvPr/>
        </p:nvSpPr>
        <p:spPr>
          <a:xfrm>
            <a:off x="384402" y="36835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ENEM: </a:t>
            </a:r>
            <a:r>
              <a:rPr lang="pt-BR" sz="4000" b="1" cap="all" dirty="0" smtClean="0">
                <a:solidFill>
                  <a:srgbClr val="FF0000"/>
                </a:solidFill>
              </a:rPr>
              <a:t>2015</a:t>
            </a:r>
            <a:r>
              <a:rPr lang="pt-BR" sz="4000" b="1" cap="all" dirty="0">
                <a:solidFill>
                  <a:srgbClr val="FF0000"/>
                </a:solidFill>
              </a:rPr>
              <a:t> </a:t>
            </a:r>
            <a:r>
              <a:rPr lang="pt-BR" sz="4000" b="1" cap="all" dirty="0"/>
              <a:t> 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b="1" dirty="0"/>
              <a:t>Questão </a:t>
            </a:r>
            <a:r>
              <a:rPr lang="pt-BR" sz="4000" b="1" dirty="0" smtClean="0"/>
              <a:t>48 | CAD. Branco |</a:t>
            </a:r>
            <a:endParaRPr lang="pt-BR" sz="4400" b="1" dirty="0">
              <a:solidFill>
                <a:schemeClr val="dk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684238" y="20734622"/>
            <a:ext cx="114016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4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A alternativa está errada. Pois a variação de temperatura desta molécula no intervalo de zero a 40 s é muito diferente de zero (aproximadamente 35ºC), visto que esta é uma molécula polar.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8747788" y="26782352"/>
            <a:ext cx="1201380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pt-BR" sz="4800" b="1" dirty="0" smtClean="0">
                <a:solidFill>
                  <a:srgbClr val="FF0000"/>
                </a:solidFill>
              </a:rPr>
              <a:t> Errada</a:t>
            </a:r>
            <a:r>
              <a:rPr lang="pt-BR" sz="5400" b="1" dirty="0" smtClean="0">
                <a:solidFill>
                  <a:srgbClr val="FF0000"/>
                </a:solidFill>
              </a:rPr>
              <a:t>, </a:t>
            </a:r>
            <a:r>
              <a:rPr lang="pt-BR" sz="4000" dirty="0" smtClean="0">
                <a:solidFill>
                  <a:schemeClr val="dk1"/>
                </a:solidFill>
              </a:rPr>
              <a:t>A alternativa está errada. Pois a variação de temperatura desta molécula no intervalo de zero a 40 s é muito diferente de zero (aproximadamente 55ºC), visto que esta é uma molécula polar.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436606" y="29941519"/>
            <a:ext cx="12308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800" b="1" dirty="0" smtClean="0">
                <a:solidFill>
                  <a:srgbClr val="FF0000"/>
                </a:solidFill>
              </a:rPr>
              <a:t>Alternativa correta. </a:t>
            </a:r>
            <a:endParaRPr lang="pt-BR" sz="3600" dirty="0" smtClean="0">
              <a:solidFill>
                <a:srgbClr val="FF0000"/>
              </a:solidFill>
            </a:endParaRPr>
          </a:p>
          <a:p>
            <a:pPr lvl="0"/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926" y="13031610"/>
            <a:ext cx="124965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rgbClr val="000000"/>
              </a:buClr>
              <a:buSzPct val="100000"/>
            </a:pPr>
            <a:r>
              <a:rPr lang="pt-B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Sentença Descritora: 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Caracteriza o n-hexano utilizando sua formula molecular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9181873" y="23777308"/>
            <a:ext cx="114901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400" b="1" dirty="0" smtClean="0">
                <a:solidFill>
                  <a:srgbClr val="FF0000"/>
                </a:solidFill>
              </a:rPr>
              <a:t>Errada</a:t>
            </a:r>
            <a:r>
              <a:rPr lang="pt-BR" sz="4800" b="1" dirty="0" smtClean="0">
                <a:solidFill>
                  <a:srgbClr val="FF0000"/>
                </a:solidFill>
              </a:rPr>
              <a:t>, </a:t>
            </a:r>
            <a:r>
              <a:rPr lang="pt-BR" sz="4000" dirty="0" smtClean="0">
                <a:solidFill>
                  <a:schemeClr val="dk1"/>
                </a:solidFill>
              </a:rPr>
              <a:t>A alternativa está errada. Pois a variação de temperatura desta molécula no intervalo de zero a 40 s é muito diferente de zero (aproximadamente 45ºC), visto que esta é uma molécula polar.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8981" y="38282166"/>
            <a:ext cx="24557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pt-BR" sz="4000" dirty="0" smtClean="0"/>
              <a:t>O aquecimento de um material por irradiação com micro-ondas ocorre por causa da interação da onda eletromagnética com o dipolo elétrico da molécula. Um importante atributo do aquecimento por micro-ondas é a absorção direta da energia pelo material a ser aquecido. Assim, esse aquecimento é seletivo e dependerá, principalmente, da constante dielétrica e da freqüência de relaxação do material. O gráfico mostra a taxa de aquecimento de cinco solventes sob irradiação de micro-ondas</a:t>
            </a:r>
            <a:r>
              <a:rPr lang="pt-BR" sz="4400" dirty="0" smtClean="0"/>
              <a:t>. </a:t>
            </a:r>
            <a:r>
              <a:rPr lang="pt-BR" sz="4000" dirty="0" smtClean="0"/>
              <a:t>No gráfico, qual solvente apresenta taxa média de aquecimento mais próxima de zero, no intervalo de 0 s a 40 s?</a:t>
            </a:r>
            <a:endParaRPr lang="pt-BR" sz="3600" dirty="0"/>
          </a:p>
        </p:txBody>
      </p:sp>
      <p:pic>
        <p:nvPicPr>
          <p:cNvPr id="2052" name="Picture 4" descr="https://d2q576s0wzfxtl.cloudfront.net/2017/07/08145201/graph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88800" y="36815713"/>
            <a:ext cx="7253288" cy="559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681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164</cp:revision>
  <cp:lastPrinted>2019-08-02T12:16:40Z</cp:lastPrinted>
  <dcterms:modified xsi:type="dcterms:W3CDTF">2019-08-05T11:46:25Z</dcterms:modified>
</cp:coreProperties>
</file>