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892" y="8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8161" y="3057739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smtClean="0"/>
              <a:t>Tales </a:t>
            </a:r>
            <a:r>
              <a:rPr lang="pt-BR" sz="4000" dirty="0" err="1" smtClean="0"/>
              <a:t>Marchiori</a:t>
            </a:r>
            <a:endParaRPr lang="pt-BR" sz="4000" dirty="0" smtClean="0">
              <a:solidFill>
                <a:schemeClr val="dk1"/>
              </a:solidFill>
              <a:latin typeface="+mj-lt"/>
            </a:endParaRP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2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M02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Matutino.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5</a:t>
            </a:r>
            <a:r>
              <a:rPr lang="pt-BR" sz="3600" dirty="0" smtClean="0">
                <a:solidFill>
                  <a:schemeClr val="dk1"/>
                </a:solidFill>
              </a:rPr>
              <a:t>,0 </a:t>
            </a:r>
            <a:r>
              <a:rPr lang="pt-BR" sz="3600" dirty="0">
                <a:solidFill>
                  <a:schemeClr val="dk1"/>
                </a:solidFill>
              </a:rPr>
              <a:t>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Professora: </a:t>
            </a:r>
            <a:r>
              <a:rPr lang="pt-BR" sz="3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Maria 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Lúcia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8506495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30459011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1893086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054374"/>
            <a:ext cx="100906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endParaRPr lang="pt-BR" sz="4000" b="1" dirty="0" smtClean="0">
              <a:solidFill>
                <a:schemeClr val="dk1"/>
              </a:solidFill>
            </a:endParaRPr>
          </a:p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Foi </a:t>
            </a:r>
            <a:r>
              <a:rPr lang="pt-BR" sz="4000" dirty="0">
                <a:solidFill>
                  <a:schemeClr val="dk1"/>
                </a:solidFill>
              </a:rPr>
              <a:t>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368084" y="8735662"/>
            <a:ext cx="107992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</a:t>
            </a:r>
            <a:r>
              <a:rPr lang="pt-BR" sz="4000" b="1" dirty="0" smtClean="0">
                <a:solidFill>
                  <a:srgbClr val="FF0000"/>
                </a:solidFill>
              </a:rPr>
              <a:t>´D </a:t>
            </a:r>
            <a:r>
              <a:rPr lang="pt-BR" sz="4000" dirty="0"/>
              <a:t>está </a:t>
            </a:r>
            <a:r>
              <a:rPr lang="pt-BR" sz="4000" dirty="0" smtClean="0"/>
              <a:t>correta. </a:t>
            </a: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 smtClean="0"/>
              <a:t> 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041138" y="19497614"/>
            <a:ext cx="108714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 smtClean="0">
                <a:solidFill>
                  <a:srgbClr val="FF0000"/>
                </a:solidFill>
              </a:rPr>
              <a:t>Errada </a:t>
            </a:r>
            <a:r>
              <a:rPr lang="pt-BR" sz="4000" dirty="0" smtClean="0">
                <a:solidFill>
                  <a:schemeClr val="tx1"/>
                </a:solidFill>
              </a:rPr>
              <a:t>manipulando inadequadamente os dados do problema , o candidato  multiplicando 20,0 ml por  0,1 mol/l 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8655753" y="27842793"/>
            <a:ext cx="1223962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</a:p>
          <a:p>
            <a:pPr lvl="0">
              <a:buSzPct val="25000"/>
            </a:pPr>
            <a:r>
              <a:rPr lang="pt-BR" sz="4000" dirty="0" smtClean="0"/>
              <a:t>5 H2O2 (</a:t>
            </a:r>
            <a:r>
              <a:rPr lang="pt-BR" sz="4000" dirty="0" err="1" smtClean="0"/>
              <a:t>aq</a:t>
            </a:r>
            <a:r>
              <a:rPr lang="pt-BR" sz="4000" dirty="0" smtClean="0"/>
              <a:t>) + 2 KMnO4(</a:t>
            </a:r>
            <a:r>
              <a:rPr lang="pt-BR" sz="4000" dirty="0" err="1" smtClean="0"/>
              <a:t>aq</a:t>
            </a:r>
            <a:r>
              <a:rPr lang="pt-BR" sz="4000" dirty="0" smtClean="0"/>
              <a:t>) + 3 H2SO4 (</a:t>
            </a:r>
            <a:r>
              <a:rPr lang="pt-BR" sz="4000" dirty="0" err="1" smtClean="0"/>
              <a:t>aq</a:t>
            </a:r>
            <a:r>
              <a:rPr lang="pt-BR" sz="4000" dirty="0" smtClean="0"/>
              <a:t>) → 5 O2(g) + 2 MnSO4(</a:t>
            </a:r>
            <a:r>
              <a:rPr lang="pt-BR" sz="4000" dirty="0" err="1" smtClean="0"/>
              <a:t>aq</a:t>
            </a:r>
            <a:r>
              <a:rPr lang="pt-BR" sz="4000" dirty="0" smtClean="0"/>
              <a:t>) + K2SO4(</a:t>
            </a:r>
            <a:r>
              <a:rPr lang="pt-BR" sz="4000" dirty="0" err="1" smtClean="0"/>
              <a:t>aq</a:t>
            </a:r>
            <a:r>
              <a:rPr lang="pt-BR" sz="4000" dirty="0" smtClean="0"/>
              <a:t>) + 8 H2O(l)</a:t>
            </a:r>
            <a:endParaRPr lang="pt-BR" sz="4000" dirty="0" smtClean="0">
              <a:solidFill>
                <a:schemeClr val="dk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7782604" y="30023527"/>
            <a:ext cx="13124767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  <a:r>
              <a:rPr lang="pt-BR" sz="4000" dirty="0" smtClean="0">
                <a:solidFill>
                  <a:schemeClr val="dk1"/>
                </a:solidFill>
              </a:rPr>
              <a:t>:</a:t>
            </a:r>
            <a:endParaRPr lang="pt-BR" sz="4000" dirty="0">
              <a:solidFill>
                <a:schemeClr val="dk1"/>
              </a:solidFill>
            </a:endParaRPr>
          </a:p>
          <a:p>
            <a:pPr marL="742950" lvl="0" indent="-742950" algn="just">
              <a:lnSpc>
                <a:spcPct val="200000"/>
              </a:lnSpc>
              <a:buSzPct val="25000"/>
            </a:pPr>
            <a:r>
              <a:rPr lang="it-IT" sz="4000" dirty="0" smtClean="0"/>
              <a:t>.	a) 2,0 . 100 mol. </a:t>
            </a:r>
          </a:p>
          <a:p>
            <a:pPr marL="742950" lvl="0" indent="-742950" algn="just">
              <a:lnSpc>
                <a:spcPct val="200000"/>
              </a:lnSpc>
              <a:buSzPct val="25000"/>
              <a:buAutoNum type="alphaLcParenR"/>
            </a:pPr>
            <a:r>
              <a:rPr lang="it-IT" sz="4000" dirty="0" smtClean="0"/>
              <a:t>b) 2,0 . 10–3 mol. </a:t>
            </a:r>
          </a:p>
          <a:p>
            <a:pPr marL="742950" lvl="0" indent="-742950" algn="just">
              <a:lnSpc>
                <a:spcPct val="200000"/>
              </a:lnSpc>
              <a:buSzPct val="25000"/>
              <a:buAutoNum type="alphaLcParenR"/>
            </a:pPr>
            <a:r>
              <a:rPr lang="it-IT" sz="4000" dirty="0" smtClean="0"/>
              <a:t>c) 8,0 . 10–1 mol. </a:t>
            </a:r>
          </a:p>
          <a:p>
            <a:pPr marL="742950" lvl="0" indent="-742950" algn="just">
              <a:lnSpc>
                <a:spcPct val="200000"/>
              </a:lnSpc>
              <a:buSzPct val="25000"/>
              <a:buAutoNum type="alphaLcParenR"/>
            </a:pPr>
            <a:r>
              <a:rPr lang="it-IT" sz="4000" dirty="0" smtClean="0"/>
              <a:t>d) 8,0 . 10–4 mol. </a:t>
            </a:r>
          </a:p>
          <a:p>
            <a:pPr marL="742950" lvl="0" indent="-742950" algn="just">
              <a:lnSpc>
                <a:spcPct val="200000"/>
              </a:lnSpc>
              <a:buSzPct val="25000"/>
              <a:buAutoNum type="alphaLcParenR"/>
            </a:pPr>
            <a:r>
              <a:rPr lang="it-IT" sz="4000" dirty="0" smtClean="0"/>
              <a:t>e) 5,0 . 10–3 mol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3137903" y="4891903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57059" y="4713148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5943599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4000" dirty="0" smtClean="0">
                <a:solidFill>
                  <a:schemeClr val="tx1"/>
                </a:solidFill>
              </a:rPr>
              <a:t>Estequiometria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0" y="7016129"/>
            <a:ext cx="12083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932229" y="6243440"/>
            <a:ext cx="790302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 smtClean="0"/>
              <a:t>De acordo com a estequiometria da reação descrita, a quantidade de permanganato de potássio necessária para reagir complementarmente com 20,0 mL de uma solução 0,1 mol/L de peróxido de hidrogênio é igual a ?</a:t>
            </a:r>
            <a:endParaRPr lang="pt-BR" sz="4000" dirty="0"/>
          </a:p>
        </p:txBody>
      </p:sp>
      <p:sp>
        <p:nvSpPr>
          <p:cNvPr id="18" name="Retângulo 17"/>
          <p:cNvSpPr/>
          <p:nvPr/>
        </p:nvSpPr>
        <p:spPr>
          <a:xfrm>
            <a:off x="0" y="13244583"/>
            <a:ext cx="1283380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</a:rPr>
              <a:t>Conceitos: </a:t>
            </a:r>
            <a:r>
              <a:rPr lang="pt-BR" sz="4000" dirty="0" smtClean="0">
                <a:solidFill>
                  <a:schemeClr val="dk1"/>
                </a:solidFill>
              </a:rPr>
              <a:t>balanceamento</a:t>
            </a:r>
            <a:r>
              <a:rPr lang="pt-BR" sz="4800" dirty="0" smtClean="0">
                <a:solidFill>
                  <a:schemeClr val="tx1"/>
                </a:solidFill>
              </a:rPr>
              <a:t> de equação, estequiometria, pureza </a:t>
            </a:r>
            <a:r>
              <a:rPr lang="pt-BR" sz="4000" dirty="0" smtClean="0">
                <a:solidFill>
                  <a:schemeClr val="tx1"/>
                </a:solidFill>
              </a:rPr>
              <a:t>Lei da conservação da massa Lei das proporções constantes.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0" y="31353904"/>
            <a:ext cx="152177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2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/>
              <a:t>Compreender as transformações dos espaços geográficos como produto das relações socioeconômicas e culturais de poder.</a:t>
            </a:r>
            <a:r>
              <a:rPr lang="pt-BR" sz="4000" dirty="0" smtClean="0"/>
              <a:t>.</a:t>
            </a:r>
          </a:p>
          <a:p>
            <a:pPr algn="just" fontAlgn="base"/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8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/>
              <a:t>Analisar a ação dos estados nacionais no que se refere à dinâmica dos fluxos populacionais e no enfrentamento de problemas de ordem econômico-social.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0" y="37228647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</a:p>
          <a:p>
            <a:pPr algn="ctr">
              <a:buSzPct val="25000"/>
            </a:pPr>
            <a:r>
              <a:rPr lang="pt-BR" sz="4000" b="1" dirty="0" smtClean="0">
                <a:solidFill>
                  <a:srgbClr val="FF0000"/>
                </a:solidFill>
              </a:rPr>
              <a:t>ENEM</a:t>
            </a:r>
            <a:r>
              <a:rPr lang="pt-BR" sz="4000" b="1" dirty="0">
                <a:solidFill>
                  <a:srgbClr val="FF0000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2009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77, </a:t>
            </a:r>
            <a:r>
              <a:rPr lang="pt-BR" sz="4000" dirty="0">
                <a:solidFill>
                  <a:schemeClr val="dk1"/>
                </a:solidFill>
              </a:rPr>
              <a:t>caderno branco</a:t>
            </a:r>
            <a:r>
              <a:rPr lang="pt-BR" sz="4000" dirty="0" smtClean="0">
                <a:solidFill>
                  <a:schemeClr val="dk1"/>
                </a:solidFill>
              </a:rPr>
              <a:t>|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26303" y="23298502"/>
            <a:ext cx="133729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Errada</a:t>
            </a:r>
            <a:r>
              <a:rPr lang="pt-BR" sz="4000" dirty="0" smtClean="0"/>
              <a:t>. Para chegar a esse valor o candidato  realiza corretamente o cálculo  da concentração de h2o  e a regra de três. Potencia menos o 10 a primeira.</a:t>
            </a:r>
            <a:endParaRPr lang="pt-BR" sz="4000" dirty="0"/>
          </a:p>
        </p:txBody>
      </p:sp>
      <p:sp>
        <p:nvSpPr>
          <p:cNvPr id="23" name="Retângulo 22"/>
          <p:cNvSpPr/>
          <p:nvPr/>
        </p:nvSpPr>
        <p:spPr>
          <a:xfrm>
            <a:off x="19419351" y="22080433"/>
            <a:ext cx="12209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</a:rPr>
              <a:t>manipulando inadequadamente os dados do problema</a:t>
            </a:r>
            <a:r>
              <a:rPr lang="pt-BR" sz="4000" b="1" dirty="0" smtClean="0">
                <a:solidFill>
                  <a:srgbClr val="FF0000"/>
                </a:solidFill>
              </a:rPr>
              <a:t> </a:t>
            </a:r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19337056" y="25285429"/>
            <a:ext cx="12013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Correta, </a:t>
            </a:r>
            <a:r>
              <a:rPr lang="pt-BR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9090644" y="25856070"/>
            <a:ext cx="123083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reconhecido que 20ml corresponde a 2 vezes 10 elevado a menos três . Se deixa de fazer a regra de três 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8059854" y="30276222"/>
            <a:ext cx="13127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chemeClr val="dk1"/>
                </a:solidFill>
              </a:rPr>
              <a:t>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0" y="38986782"/>
            <a:ext cx="323992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000" dirty="0" smtClean="0"/>
              <a:t>O peróxido de hidrogênio é comumente utilizado como </a:t>
            </a:r>
            <a:r>
              <a:rPr lang="pt-BR" sz="4000" dirty="0" err="1" smtClean="0"/>
              <a:t>antisséptico</a:t>
            </a:r>
            <a:r>
              <a:rPr lang="pt-BR" sz="4000" dirty="0" smtClean="0"/>
              <a:t> e alvejante. Também pode ser empregado em trabalhos de restauração de quadros enegrecidos e no clareamento de dentes. Na presença de soluções ácidas de oxidantes, como o permanganato de potássio, este óxido decompõe-se, conforme a equação a seguir:5 H2O2 (</a:t>
            </a:r>
            <a:r>
              <a:rPr lang="pt-BR" sz="4000" dirty="0" err="1" smtClean="0"/>
              <a:t>aq</a:t>
            </a:r>
            <a:r>
              <a:rPr lang="pt-BR" sz="4000" dirty="0" smtClean="0"/>
              <a:t>) + 2 KMnO4(</a:t>
            </a:r>
            <a:r>
              <a:rPr lang="pt-BR" sz="4000" dirty="0" err="1" smtClean="0"/>
              <a:t>aq</a:t>
            </a:r>
            <a:r>
              <a:rPr lang="pt-BR" sz="4000" dirty="0" smtClean="0"/>
              <a:t>) + 3 H2SO4 (</a:t>
            </a:r>
            <a:r>
              <a:rPr lang="pt-BR" sz="4000" dirty="0" err="1" smtClean="0"/>
              <a:t>aq</a:t>
            </a:r>
            <a:r>
              <a:rPr lang="pt-BR" sz="4000" dirty="0" smtClean="0"/>
              <a:t>) → 5 O2(g) + 2 MnSO4(</a:t>
            </a:r>
            <a:r>
              <a:rPr lang="pt-BR" sz="4000" dirty="0" err="1" smtClean="0"/>
              <a:t>aq</a:t>
            </a:r>
            <a:r>
              <a:rPr lang="pt-BR" sz="4000" dirty="0" smtClean="0"/>
              <a:t>) + K2SO4(</a:t>
            </a:r>
            <a:r>
              <a:rPr lang="pt-BR" sz="4000" dirty="0" err="1" smtClean="0"/>
              <a:t>aq</a:t>
            </a:r>
            <a:r>
              <a:rPr lang="pt-BR" sz="4000" dirty="0" smtClean="0"/>
              <a:t>) + 8 H2O(l)De acordo com a estequiometria da reação descrita, a quantidade de permanganato de potássio necessária para reagir </a:t>
            </a:r>
            <a:r>
              <a:rPr lang="pt-BR" sz="4000" dirty="0" err="1" smtClean="0"/>
              <a:t>complementamente</a:t>
            </a:r>
            <a:r>
              <a:rPr lang="pt-BR" sz="4000" dirty="0" smtClean="0"/>
              <a:t> com 20,0 mL de uma solução 0,1 mol/L de peróxido de hidrogênio é igual a ?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0" y="7972551"/>
            <a:ext cx="11430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chemeClr val="tx1"/>
                </a:solidFill>
              </a:rPr>
              <a:t>Estequiometria de reações é o cálculo da quantidade das substâncias envolvidas nestas, feito com base nas leis das reações e executado, em geral, com o auxílio das equações químicas correspondentes. É possível relacionar quantidades de matérias (mols), massa, número de moléculas e volume molar.</a:t>
            </a: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243402"/>
            <a:ext cx="130950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endParaRPr lang="pt-BR" sz="4000" b="1" dirty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/>
              <a:t>Identificar registros de praticas de grupos sociais no tempo e no espaço.</a:t>
            </a: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323992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81000" cy="28575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323992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81000" cy="285750"/>
          </a:xfrm>
          <a:prstGeom prst="rect">
            <a:avLst/>
          </a:prstGeom>
          <a:noFill/>
        </p:spPr>
      </p:pic>
      <p:pic>
        <p:nvPicPr>
          <p:cNvPr id="2053" name="Picture 5" descr="C:\Users\Convidado\Downloads\radi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127453" y="10360693"/>
            <a:ext cx="11271835" cy="8671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664</Words>
  <Application>Microsoft Office PowerPoint</Application>
  <PresentationFormat>Personalizar</PresentationFormat>
  <Paragraphs>59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Times New Roman</vt:lpstr>
      <vt:lpstr>Open Sans</vt:lpstr>
      <vt:lpstr>Arial</vt:lpstr>
      <vt:lpstr>Wingdings</vt:lpstr>
      <vt:lpstr>Cambria</vt:lpstr>
      <vt:lpstr>Tahoma</vt:lpstr>
      <vt:lpstr>Calibri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136</cp:revision>
  <dcterms:modified xsi:type="dcterms:W3CDTF">2019-08-05T13:09:10Z</dcterms:modified>
</cp:coreProperties>
</file>