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32399288" cy="43200638"/>
  <p:notesSz cx="6858000" cy="9028113"/>
  <p:embeddedFontLst>
    <p:embeddedFont>
      <p:font typeface="Georgia" panose="02040502050405020303" pitchFamily="18" charset="0"/>
      <p:regular r:id="rId4"/>
      <p:bold r:id="rId5"/>
      <p:italic r:id="rId6"/>
      <p:boldItalic r:id="rId7"/>
    </p:embeddedFont>
    <p:embeddedFont>
      <p:font typeface="Cambria" panose="02040503050406030204" pitchFamily="18" charset="0"/>
      <p:regular r:id="rId8"/>
      <p:bold r:id="rId9"/>
      <p:italic r:id="rId10"/>
      <p:boldItalic r:id="rId11"/>
    </p:embeddedFont>
    <p:embeddedFont>
      <p:font typeface="Tahoma" panose="020B0604030504040204" pitchFamily="34" charset="0"/>
      <p:regular r:id="rId12"/>
      <p:bold r:id="rId13"/>
    </p:embeddedFon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606">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B172B-123D-4359-81A1-3278819959C6}">
  <a:tblStyle styleId="{49AB172B-123D-4359-81A1-3278819959C6}"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892" y="8"/>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085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3" y="0"/>
            <a:ext cx="2971800" cy="45085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287838"/>
            <a:ext cx="5486400" cy="4062412"/>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575675"/>
            <a:ext cx="2971800" cy="4508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i="0" u="none" strike="noStrike" cap="none">
                <a:solidFill>
                  <a:schemeClr val="dk1"/>
                </a:solidFill>
                <a:latin typeface="Tahoma"/>
                <a:ea typeface="Tahoma"/>
                <a:cs typeface="Tahoma"/>
                <a:sym typeface="Tahoma"/>
              </a:rPr>
              <a:pPr marL="0" marR="0" lvl="0" indent="0" algn="r" rtl="0">
                <a:spcBef>
                  <a:spcPts val="0"/>
                </a:spcBef>
                <a:spcAft>
                  <a:spcPts val="0"/>
                </a:spcAft>
                <a:buSzPct val="25000"/>
                <a:buNone/>
              </a:pPr>
              <a:t>‹nº›</a:t>
            </a:fld>
            <a:endParaRPr lang="pt-B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9742322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1" name="Shape 21"/>
          <p:cNvSpPr txBox="1">
            <a:spLocks noGrp="1"/>
          </p:cNvSpPr>
          <p:nvPr>
            <p:ph type="body" idx="1"/>
          </p:nvPr>
        </p:nvSpPr>
        <p:spPr>
          <a:xfrm>
            <a:off x="685800" y="4287838"/>
            <a:ext cx="5486400" cy="40624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1200" b="1" dirty="0" smtClean="0">
                <a:solidFill>
                  <a:srgbClr val="FF0000"/>
                </a:solidFill>
              </a:rPr>
              <a:t>Suporte:</a:t>
            </a:r>
            <a:r>
              <a:rPr lang="pt-BR" sz="1200" dirty="0" smtClean="0">
                <a:solidFill>
                  <a:srgbClr val="FF0000"/>
                </a:solidFill>
              </a:rPr>
              <a:t> www.wikifisica.com;</a:t>
            </a:r>
            <a:r>
              <a:rPr lang="pt-BR" sz="1200" baseline="0" dirty="0" smtClean="0">
                <a:solidFill>
                  <a:srgbClr val="FF0000"/>
                </a:solidFill>
              </a:rPr>
              <a:t> </a:t>
            </a:r>
            <a:r>
              <a:rPr lang="pt-BR" sz="1200" dirty="0" smtClean="0">
                <a:solidFill>
                  <a:srgbClr val="FF0000"/>
                </a:solidFill>
              </a:rPr>
              <a:t>https://curriculointerativo.sedu.es.gov.br/</a:t>
            </a:r>
            <a:r>
              <a:rPr lang="pt-BR" sz="1200" b="1" dirty="0" smtClean="0">
                <a:solidFill>
                  <a:srgbClr val="FF0000"/>
                </a:solidFill>
                <a:ea typeface="Cambria"/>
                <a:cs typeface="Cambria"/>
                <a:sym typeface="Cambria"/>
              </a:rPr>
              <a:t>  e </a:t>
            </a:r>
            <a:r>
              <a:rPr lang="pt-BR" sz="1200" dirty="0" smtClean="0">
                <a:solidFill>
                  <a:srgbClr val="FF0000"/>
                </a:solidFill>
              </a:rPr>
              <a:t>https://sedudigital.wixsite.com/preenemdigital</a:t>
            </a:r>
            <a:endParaRPr sz="1200" b="0" i="0" u="none" strike="noStrike" cap="none" dirty="0">
              <a:solidFill>
                <a:srgbClr val="FF0000"/>
              </a:solidFill>
              <a:latin typeface="Calibri"/>
              <a:ea typeface="Calibri"/>
              <a:cs typeface="Calibri"/>
              <a:sym typeface="Calibri"/>
            </a:endParaRPr>
          </a:p>
        </p:txBody>
      </p:sp>
      <p:sp>
        <p:nvSpPr>
          <p:cNvPr id="22" name="Shape 22"/>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u="none">
                <a:solidFill>
                  <a:schemeClr val="dk1"/>
                </a:solidFill>
                <a:latin typeface="Tahoma"/>
                <a:ea typeface="Tahoma"/>
                <a:cs typeface="Tahoma"/>
                <a:sym typeface="Tahoma"/>
              </a:rPr>
              <a:pPr marL="0" marR="0" lvl="0" indent="0" algn="r" rtl="0">
                <a:spcBef>
                  <a:spcPts val="0"/>
                </a:spcBef>
                <a:spcAft>
                  <a:spcPts val="0"/>
                </a:spcAft>
                <a:buSzPct val="25000"/>
                <a:buNone/>
              </a:pPr>
              <a:t>1</a:t>
            </a:fld>
            <a:endParaRPr lang="pt-BR" sz="1200" b="0" u="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68745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8" name="Shape 18"/>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428875" y="3838575"/>
            <a:ext cx="27541537" cy="7200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5pPr>
            <a:lvl6pPr marL="432007" marR="0" lvl="5" indent="-20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6pPr>
            <a:lvl7pPr marL="864017" marR="0" lvl="6" indent="-41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7pPr>
            <a:lvl8pPr marL="1296025" marR="0" lvl="7" indent="-624"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8pPr>
            <a:lvl9pPr marL="1728033" marR="0" lvl="8" indent="-833"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2428875" y="12477750"/>
            <a:ext cx="27541537" cy="25922287"/>
          </a:xfrm>
          <a:prstGeom prst="rect">
            <a:avLst/>
          </a:prstGeom>
          <a:noFill/>
          <a:ln>
            <a:noFill/>
          </a:ln>
        </p:spPr>
        <p:txBody>
          <a:bodyPr wrap="square" lIns="91425" tIns="91425" rIns="91425" bIns="91425" anchor="t" anchorCtr="0"/>
          <a:lstStyle>
            <a:lvl1pPr marL="1893888" marR="0" lvl="0" indent="-769938" algn="l" rtl="0">
              <a:spcBef>
                <a:spcPts val="3540"/>
              </a:spcBef>
              <a:spcAft>
                <a:spcPts val="0"/>
              </a:spcAft>
              <a:buClr>
                <a:schemeClr val="dk1"/>
              </a:buClr>
              <a:buSzPct val="100000"/>
              <a:buFont typeface="Times New Roman"/>
              <a:buChar char="•"/>
              <a:defRPr sz="17700" b="0" i="0" u="none" strike="noStrike" cap="none">
                <a:solidFill>
                  <a:schemeClr val="dk1"/>
                </a:solidFill>
                <a:latin typeface="Times New Roman"/>
                <a:ea typeface="Times New Roman"/>
                <a:cs typeface="Times New Roman"/>
                <a:sym typeface="Times New Roman"/>
              </a:defRPr>
            </a:lvl1pPr>
            <a:lvl2pPr marL="4108450" marR="0" lvl="1" indent="-603250" algn="l" rtl="0">
              <a:spcBef>
                <a:spcPts val="3080"/>
              </a:spcBef>
              <a:spcAft>
                <a:spcPts val="0"/>
              </a:spcAft>
              <a:buClr>
                <a:schemeClr val="dk1"/>
              </a:buClr>
              <a:buSzPct val="100000"/>
              <a:buFont typeface="Times New Roman"/>
              <a:buChar char="–"/>
              <a:defRPr sz="15400" b="0" i="0" u="none" strike="noStrike" cap="none">
                <a:solidFill>
                  <a:schemeClr val="dk1"/>
                </a:solidFill>
                <a:latin typeface="Times New Roman"/>
                <a:ea typeface="Times New Roman"/>
                <a:cs typeface="Times New Roman"/>
                <a:sym typeface="Times New Roman"/>
              </a:defRPr>
            </a:lvl2pPr>
            <a:lvl3pPr marL="6319838" marR="0" lvl="2" indent="-427037" algn="l" rtl="0">
              <a:spcBef>
                <a:spcPts val="2640"/>
              </a:spcBef>
              <a:spcAft>
                <a:spcPts val="0"/>
              </a:spcAft>
              <a:buClr>
                <a:schemeClr val="dk1"/>
              </a:buClr>
              <a:buSzPct val="100000"/>
              <a:buFont typeface="Times New Roman"/>
              <a:buChar char="•"/>
              <a:defRPr sz="13200" b="0" i="0" u="none" strike="noStrike" cap="none">
                <a:solidFill>
                  <a:schemeClr val="dk1"/>
                </a:solidFill>
                <a:latin typeface="Times New Roman"/>
                <a:ea typeface="Times New Roman"/>
                <a:cs typeface="Times New Roman"/>
                <a:sym typeface="Times New Roman"/>
              </a:defRPr>
            </a:lvl3pPr>
            <a:lvl4pPr marL="8847138" marR="0" lvl="3" indent="-566738"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4pPr>
            <a:lvl5pPr marL="11377613" marR="0" lvl="4" indent="-569913"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5pPr>
            <a:lvl6pPr marL="11809727" marR="0" lvl="5" indent="-566734"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6pPr>
            <a:lvl7pPr marL="12241735" marR="0" lvl="6" indent="-566942"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7pPr>
            <a:lvl8pPr marL="12673743" marR="0" lvl="7" indent="-56714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8pPr>
            <a:lvl9pPr marL="13105752" marR="0" lvl="8" indent="-56735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Shape 24"/>
          <p:cNvSpPr/>
          <p:nvPr/>
        </p:nvSpPr>
        <p:spPr>
          <a:xfrm>
            <a:off x="21670963" y="11322049"/>
            <a:ext cx="7829565" cy="575318"/>
          </a:xfrm>
          <a:prstGeom prst="rect">
            <a:avLst/>
          </a:prstGeom>
          <a:noFill/>
          <a:ln>
            <a:noFill/>
          </a:ln>
        </p:spPr>
        <p:txBody>
          <a:bodyPr wrap="square" lIns="82050" tIns="41025" rIns="82050" bIns="41025" anchor="t" anchorCtr="0">
            <a:noAutofit/>
          </a:bodyPr>
          <a:lstStyle/>
          <a:p>
            <a:pPr marL="0" marR="0" lvl="0" indent="0" algn="just" rtl="0">
              <a:spcBef>
                <a:spcPts val="0"/>
              </a:spcBef>
              <a:spcAft>
                <a:spcPts val="0"/>
              </a:spcAft>
              <a:buSzPct val="25000"/>
              <a:buNone/>
            </a:pPr>
            <a:r>
              <a:rPr lang="pt-BR" sz="1100" b="0" i="0" u="none" strike="noStrike" cap="none">
                <a:solidFill>
                  <a:srgbClr val="000000"/>
                </a:solidFill>
                <a:latin typeface="Tahoma"/>
                <a:ea typeface="Tahoma"/>
                <a:cs typeface="Tahoma"/>
                <a:sym typeface="Tahoma"/>
              </a:rPr>
              <a:t> </a:t>
            </a:r>
          </a:p>
          <a:p>
            <a:pPr marL="0" marR="0" lvl="0" indent="0" algn="l" rtl="0">
              <a:spcBef>
                <a:spcPts val="0"/>
              </a:spcBef>
              <a:spcAft>
                <a:spcPts val="0"/>
              </a:spcAft>
              <a:buNone/>
            </a:pPr>
            <a:endParaRPr sz="2100" b="0" i="0" u="none" strike="noStrike" cap="none">
              <a:solidFill>
                <a:schemeClr val="dk1"/>
              </a:solidFill>
              <a:latin typeface="Times New Roman"/>
              <a:ea typeface="Times New Roman"/>
              <a:cs typeface="Times New Roman"/>
              <a:sym typeface="Times New Roman"/>
            </a:endParaRPr>
          </a:p>
        </p:txBody>
      </p:sp>
      <p:sp>
        <p:nvSpPr>
          <p:cNvPr id="25" name="Shape 25"/>
          <p:cNvSpPr txBox="1"/>
          <p:nvPr/>
        </p:nvSpPr>
        <p:spPr>
          <a:xfrm>
            <a:off x="1" y="279484"/>
            <a:ext cx="32036656" cy="2020186"/>
          </a:xfrm>
          <a:prstGeom prst="rect">
            <a:avLst/>
          </a:prstGeom>
          <a:noFill/>
          <a:ln>
            <a:noFill/>
          </a:ln>
        </p:spPr>
        <p:txBody>
          <a:bodyPr wrap="square" lIns="86850" tIns="43425" rIns="86850" bIns="43425" anchor="t" anchorCtr="0">
            <a:noAutofit/>
          </a:bodyPr>
          <a:lstStyle/>
          <a:p>
            <a:pPr lvl="0" algn="ctr">
              <a:buSzPct val="25000"/>
            </a:pPr>
            <a:r>
              <a:rPr lang="pt-BR" sz="5400" b="1" dirty="0" smtClean="0">
                <a:solidFill>
                  <a:srgbClr val="000099"/>
                </a:solidFill>
                <a:latin typeface="+mj-lt"/>
                <a:ea typeface="Cambria"/>
                <a:cs typeface="Cambria"/>
                <a:sym typeface="Cambria"/>
              </a:rPr>
              <a:t>EEEFM Prof.ª Filomena Quitiba </a:t>
            </a:r>
            <a:r>
              <a:rPr lang="pt-BR" sz="5400" b="1" dirty="0" smtClean="0">
                <a:solidFill>
                  <a:srgbClr val="000099"/>
                </a:solidFill>
                <a:ea typeface="Cambria"/>
                <a:cs typeface="Cambria"/>
                <a:sym typeface="Cambria"/>
              </a:rPr>
              <a:t> </a:t>
            </a:r>
            <a:endParaRPr lang="pt-BR" sz="5400" b="1" dirty="0">
              <a:solidFill>
                <a:srgbClr val="000099"/>
              </a:solidFill>
              <a:ea typeface="Cambria"/>
              <a:cs typeface="Cambria"/>
              <a:sym typeface="Cambria"/>
            </a:endParaRPr>
          </a:p>
          <a:p>
            <a:pPr marL="0" marR="0" lvl="0" indent="0" algn="ctr" rtl="0">
              <a:spcBef>
                <a:spcPts val="0"/>
              </a:spcBef>
              <a:spcAft>
                <a:spcPts val="0"/>
              </a:spcAft>
              <a:buSzPct val="25000"/>
              <a:buNone/>
            </a:pPr>
            <a:r>
              <a:rPr lang="pt-BR" sz="4400" b="1" i="0" u="none" strike="noStrike" cap="none" dirty="0" smtClean="0">
                <a:solidFill>
                  <a:srgbClr val="000099"/>
                </a:solidFill>
                <a:latin typeface="+mj-lt"/>
                <a:ea typeface="Cambria"/>
                <a:cs typeface="Cambria"/>
                <a:sym typeface="Cambria"/>
              </a:rPr>
              <a:t>Piúma/ES</a:t>
            </a:r>
            <a:r>
              <a:rPr lang="pt-BR" sz="4400" b="1" i="0" u="none" strike="noStrike" cap="none" dirty="0">
                <a:solidFill>
                  <a:srgbClr val="000099"/>
                </a:solidFill>
                <a:latin typeface="+mj-lt"/>
                <a:ea typeface="Cambria"/>
                <a:cs typeface="Cambria"/>
                <a:sym typeface="Cambria"/>
              </a:rPr>
              <a:t>, </a:t>
            </a:r>
            <a:r>
              <a:rPr lang="pt-BR" sz="4400" b="1" dirty="0" smtClean="0">
                <a:solidFill>
                  <a:srgbClr val="000099"/>
                </a:solidFill>
                <a:latin typeface="+mj-lt"/>
                <a:ea typeface="Cambria"/>
                <a:cs typeface="Cambria"/>
                <a:sym typeface="Cambria"/>
              </a:rPr>
              <a:t>2º  trimestre </a:t>
            </a:r>
            <a:r>
              <a:rPr lang="pt-BR" sz="4400" b="1" i="0" u="none" strike="noStrike" cap="none" dirty="0" smtClean="0">
                <a:solidFill>
                  <a:srgbClr val="000099"/>
                </a:solidFill>
                <a:latin typeface="+mj-lt"/>
                <a:ea typeface="Cambria"/>
                <a:cs typeface="Cambria"/>
                <a:sym typeface="Cambria"/>
              </a:rPr>
              <a:t>de 2019</a:t>
            </a:r>
            <a:endParaRPr lang="pt-BR" sz="4400" b="1" i="0" u="none" strike="noStrike" cap="none" dirty="0">
              <a:solidFill>
                <a:srgbClr val="000099"/>
              </a:solidFill>
              <a:latin typeface="+mj-lt"/>
              <a:ea typeface="Cambria"/>
              <a:cs typeface="Cambria"/>
              <a:sym typeface="Cambria"/>
            </a:endParaRPr>
          </a:p>
        </p:txBody>
      </p:sp>
      <p:sp>
        <p:nvSpPr>
          <p:cNvPr id="27" name="Shape 27"/>
          <p:cNvSpPr txBox="1"/>
          <p:nvPr/>
        </p:nvSpPr>
        <p:spPr>
          <a:xfrm>
            <a:off x="11623675" y="16875125"/>
            <a:ext cx="2667000" cy="441325"/>
          </a:xfrm>
          <a:prstGeom prst="rect">
            <a:avLst/>
          </a:prstGeom>
          <a:noFill/>
          <a:ln>
            <a:noFill/>
          </a:ln>
        </p:spPr>
        <p:txBody>
          <a:bodyPr wrap="square" lIns="91425" tIns="45700" rIns="91425" bIns="45700" anchor="t" anchorCtr="0">
            <a:noAutofit/>
          </a:bodyPr>
          <a:lstStyle/>
          <a:p>
            <a:pPr marL="0" marR="0" lvl="0" indent="-144018" algn="ctr" rtl="0">
              <a:spcBef>
                <a:spcPts val="0"/>
              </a:spcBef>
              <a:spcAft>
                <a:spcPts val="0"/>
              </a:spcAft>
              <a:buClr>
                <a:schemeClr val="dk1"/>
              </a:buClr>
              <a:buFont typeface="Times New Roman"/>
              <a:buNone/>
            </a:pPr>
            <a:endParaRPr sz="2268" b="0" i="0" u="none" strike="noStrike" cap="none">
              <a:solidFill>
                <a:schemeClr val="dk1"/>
              </a:solidFill>
              <a:latin typeface="Cambria"/>
              <a:ea typeface="Cambria"/>
              <a:cs typeface="Cambria"/>
              <a:sym typeface="Cambria"/>
            </a:endParaRPr>
          </a:p>
        </p:txBody>
      </p:sp>
      <p:sp>
        <p:nvSpPr>
          <p:cNvPr id="28" name="Shape 28" descr="data:image/jpeg;base64,/9j/4AAQSkZJRgABAQAAAQABAAD/2wCEAAkGBxQSEhQUEhQUFRUXGBgVFxcXFxUXFxgYGBcYFxQXFBcYHCggGBolHBQUITEhJSkrLi4uFx8zODMsNygtLisBCgoKDg0OGhAQFywcHBwsLCwsLCwsLCwsLCwsLCwsLCwsLCwsLCwsLCwsLCwsLCwsLCwsLCwsLCwsNyw3LDcrK//AABEIAMABBgMBIgACEQEDEQH/xAAcAAABBQEBAQAAAAAAAAAAAAAGAgMEBQcAAQj/xABAEAABAgMEBAoIBQQDAQAAAAABAhEAAyEEBRIxBkFRkSIyU2FxcoGxstETFiMzUnOhwQc0QpLhFCRi8BVDgvH/xAAYAQEBAQEBAAAAAAAAAAAAAAABAAIDBP/EACARAQEAAgIDAQEBAQAAAAAAAAABAhEhMQMSQVFhIhP/2gAMAwEAAhEDEQA/ANe0gvhNkliYpKlgqCGSz1BL16sUSdPZZ/6Zm9HnEj8Qx/bI+anwrgAlpiI7GnEvkpm9HnHvrtL5KZvT5wDpO+PCsDMgdLRbi0OfXaXyUzenzj312l8lM3p84BjakDNSR0qSPvEdN5Sj/wBiOxQMW4tNB9dZfJTN6fOPRppL5KZvT5wAf8lJ5RO+O/5SRy0v9wg2tNAOmcvkl70+cd65y+Smb0+cAgt0s/rQf/Q/0Q8iaDkUntB7oNnQ19c5fJTN6fOO9c5fJL3p84DSmOVDsaGXrnL5Je9PnHh00l8lM3p84DjCCY0hidN5fJTN6POOk6cS1KSn0MzhKSnNOsgPnzwFkQ7YU+1lfMR4hAGrWqdgQpZD4QS3RFKNKEcmvenzi0vb3M3qK7oA0wwUVDSVHJq3p8471lRyat6fOBkGE44dRbE50mRyat6fOO9ZkcmrenzgZJhvFzwcIVes6OTVvT5x3rMjk1b0+cChmc4hv04GsbxFwhh6yo+BW9PnHesyPgVvT5wHG2J+IbxHC2I+JP7k+cBGPrKj4Fb0+ce+siPgVvT5wIi0JP6k7xC0zQ2YPbDwhX6yI+BW8R3rIj4Fb0+cDAMeY+aICc6So+BW9PnHesqPgVvT5wMOI9EWlsf2eZiSlWWIBW8PHQ3d3upfUT4RHQFQ/iB+WT8xPhXGRaU36bMgBAeYvI/CNZbWY13T/wDLJ+anwrjB/wAQpChOlqORFOzPv+sBVE23zpo9pNWeZ2G4UhMuSVZqVvjxMxgGbeIel2hIjFtL1NibWd5h9FnJ1/WGhaueHUWqM+1a1DgsBj3+gh2XahSJSZ6c6fWMe1Wor12PZ3QkWM6qfSJ5tydX3jjaAfN4ParSOhc5IYLUOgxIReVoTlNX2l++Eqn7GhBng+bRqZVaWEq+7UzBaVdKU/UiJVj0yluBPATXCVocpB211dsD94TSJbDIlIPQTXyiBaFhKEjACCeNTWOKB2R1xtvbNaogvUEEZgguCDkQYk2BPtZfXR4hARoBebTJlmU7e8l5kDILTzDiltpMHtkT7SX10eIRuRlol7+4m9RXdAEDB7fPuJvUV3RmF/2ky7PMWk1CabQTSJGLz0mkylFOLEoZgB67HyEU8zTRZ4kodpJgUsSXBJ38+uJclI2xnKqLZWk1pOQSnoFfrEZd7T1ZrVv+0NCYIWmYIz7HRpc2arNSt8NmSs6zEsThChNTB7U6V6pB2neYSmzmJ5tKXp3x4Zwg3VoxLlrAzP1hxOIDM7zCjP2GEC0PDtaSrLOXqWsdphcy+JklQSha1nWHcDpJiPJmc8VtntDFyoBT69r641jyKM7m0pEz2c5OBX6Vaidh2QUoEZAJ6ilZO2h8vpGl6K3gZ9nQpXGZjztRzujrGWoXd7qX1E+ER0dd3upfUT4RHRkqHT/8snV7RPhXGaX7c4tUrASQpJxJI2szHaP91Rpmn35ZPzE+FcA0sQfTGQW+R6JapZxYkliCB2QyDzK3fzBZphZALUSw4SUntYj7RCs9mCu2M2wqIg6gs9n8x6gnNlfSCWXYwdUPosY2U5ozcodUOy1dYCmYrXblD3pAWIKqf4mCVFhHw12s8SrPJSEkqIGbClWLHcxjNyxhkoORMeoB6G84WVnYrsT/ADBYbKcTkUAdk7h9SITPszJSo4WUHSx56jpi95fiuNCrk54v2mGjOY5q/aYKUpGuG1SEnZug/wCk/F6hr+tSxBcg0IKSIjemlguAX/3bBlabuQEobjFOJTtrJwt2RV2m7k/DG/eDVRNEZzWtCq1dL8xGR7QI1yxn2kvro8QjJ7JL9GtJZmI3PGrXf7yX10eIR1xu2a0S+PcTeorujN7wsonSpks6xTp1RpF8e4m9RXdACIgyJcpcslKklJFCCO+GzOO1uaDfTm7gsIWKFyC2ulHgRRdIfKLQRv6g7frC02vnG+JiboTsEKNzJzYQWQ8q9VuHxDphP9cn4w3bFim607BC/wCiSBkPpGOGuVObejb9DC03kgjjN2GLQWMHJI+kJmWIa0CH/K1VabxR8X0McLanUo/tMTFWRPwDdDfogP0CLhappN5oGtR7Ibm3mhTkoJO1hEgyxsjwDOkM0ENVuJphZOyD38O7wCguUzEcPmLu7QFzsmgi/DxHt1q2Jbef4G+Nxl9AXd7qX1E+ER0eXb7qX1EeER0BUenv5dPzE+FUBUiDbTz8un5ifCuAiVB9PwNaY2cGdKLO6CNeo08UQJMgAReaVp9yedad4SR3GKoCOXkvLWLxKdUItVtTKAUaklhUdufM8PJTAzexCp1SCHZJBcOKZ6gM/OOOM9q6dRJtF8qUtJCuC/EQSF4grglRZgGJ4pOQ7YFpssouslRmPiwlSSEqWoHLC5LuCDV3MXt26NmYAqZwMNAnNRZ3xE5O+XNzCLWxWOzSZg4QdIWyMypSk4cJ3u0d5ZOILjbzQfZbIpRCgcCATQVUlgWoSz1ZubVnDt222aAUy0LWlDqVxlYBwgQUj/IA4hWm4ksNiWgnAtKphSlASFhDJSxAJNAWAADbXZ6ITYZ6FITKJ9HNPtFSUqWkGoDqlgAlLAEOKu9C8NkrPRuXOCw6C4LHCpsQfUQOzfHKBEN2qxmy2hYTiwcFJKw5Uk1KmcCqkllZajE1SQWKWwnLU/OdhjjljpuXZElXbm8eTa5VaHJcqmY2t0wmSGUdkWgr7VLqGjRrr48vrp8QgFnyajpHfB1dg9ogbFo8Qjv43PJot8e4m9RXdAGgQeXv7ib1Fd0AqY2yrtJpAMgnYpJ3lvvAgIOb4TikTB/i+4g/aAV6w1PQWj2fNSgYlkAbTHjwI6Q3j6ReFJ4CfqdcY7ah68dI1qJTLZKdus9sU5tKy7qNc6xIsF3LmvhyGZOQ/mLdGjqWHCrr8ozcscWpjlVCmcQ2EkMXz1tnFhZr6mDjcINrz3wq8rlVKALBumKuHcqssEdjvVMyh4J1bDVhE1aaQIIMEt22vGgPxhQ/YxnKaR0Su2GZtIklXnEO0qq0OIqJOUXHTBjoJLYqO3zgLUajpg+0HRwFHZ5x0vDEbZdvupfUT4RHR12+5ldRHhEdElJp5+XT8xPhXARKVBtp7+WT8xPhVAPIrGL21JwhaTIeWg7F96T5RREQQ6Re4/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88OSwcueOmS2jPwPDLJWl2DqGWWYyaC+7B7RB/zR4hAvY3K5QcsK/R8oKrt48vrp8Qjr42cmg3v7ib1Fd0AqIOr39xN6iu6AMRqswq1peWsbUq7jGdPwo0kCh6D3RmxHCPTFU9tM4JQtRyAJgKscgzZgGTmu+sF15SiqUsDWk5a+aBS6ZxRMChmAW84PjU7HCbIEIZIoA7ZPTXFALWVr4pI1qJINNgyH1iTcVuUtagp2UGBLuSz1eHEy8JKdlI8t/zbvmvR309QMQKVVBFYELZJKFEGDWUOyKDSIAKFK7YvFlzpZ47iiSdUXNyTWOGlftFOoViyuNLzA2de3oj1OGl8oRFtQrE6almiFaoozVavMRpehElpBPxHujOEIcxq+i0tpEumbmN1mNRu33UvqI8Ijo9u/3UvqJ8IjoEodPz/bJ+anwrgFkKYweaej+3T81PhVANJTWMZTludI+kAeTSpxJ+7wPLq3ZF7pCHk0+JL/V4oSsOKf7WvT5Rx8nbePR9C2EA9+2RSJxzwqUSCxoKEroS7OMtmUGaEkuYrr7VLCAJ7jE5lhPHJFMQocIfWYxhlrI2biPYL29LZ1pmJHFCeC+pLBVXLlQenZDl2XZKnTEoWoISSQAXctUBSwCKNqYUq1IFbFaig0qKFQ53HCbawOcT/wCvUTwSwbJwzVzbaatHo9ddCZfotvG6l4zJROmKlrUFh0FYUXZJUBU63w7asxIVdd42axSZ4VMMwe+CAlSQlfBwSiakroKksMAoMyHzL0m4SMa2rxdRUVOxAo4UR0a4dkIl+iSFJqFPhYEE7DwWYAmgzIB1GNRi3kZ2i2L/AOOMtWJc4tjEoswVwiXSRhl1SCwFCQ2uKrR0CSoJOBLoQpKQ5whalYHJqCClQPOptkMXXaVy0zFCoICTVNAsKSQEnUzFTagCaZw50tUq0nEAs1di6VEcKUoF+LiKTStDmQYLNzSl1ROZjFXOXD9MPqnYqV54o5d7jCApWIk6mACa1zKncGhApk9QLawLxodJJFCGoTztrFRHGTKdt3V6TLEAFgnaW/bBNYOPL66e8QN2EPMTqrXbkc37IJLt40rnWk71PHfDpzyaBfHuJvUV3Rn7xoF8e4m9RXdAEERVRIQpxGbzRU9MaMaDsjOFq4R6YSUMoFplnEqeUkcFRcdBgqlmIF6yEqQ6iEtUK2GM0wx6TCxFGyMNptrkk7XeK6RaSrZ2xKQVfC3PHC4frtMk82mjwO3tOKlmLJSwlJJ7OmKYl3Osxrx465GdMM5i80WkvN6odtr0+8VSUAViTddsMmYFjoPQc469sdCm1jPmivtSYmS7WicCUHbQ0O6IsxGIEiGMVDsqa9savo4Xko6Iy6wp4RjUdF5bSkDtPZG/rM6aZYPdS+onwiOjrD7tHVT3COgCi09H9un5ifCuAiUIONOvy6fmJ8KoCZQjNaiBpKkCUDlwx2liK7vpA9KDmLzSsumUP8idwb7wNW61CUnU5oH313Ry8k3Wsam2iamWha/0pBLmjtl9oAp1qVNBWt1LFCrYFcUM7J1sAKtnC7VOmTVPMILh0/CkNmzPnraseWxctM0plrV6MFITwClRYO+H9NcZqaOM6xrDx+qyy2hTEUDJZxzijlsO0564cQWAOwRKMmWRi4ZBJyzScwzk0Ool6l4mmzJKRWhwqSc3cHE42jg0O3sjdEiuQ5dyK1cjpyiemWQk1cCrZqNWdqZvQlsjXa2qUBQBzzB8jXLUwibZrOClIDYqnVTIKcnMilBsfVAU2Xd4QiXNAxklimvBdmZTUo5oWLEEiIs+WkqKVqKapzCSEgJw4ioCoYDV2PF5Js602d2NeES4wEalUDKqFZEZagTAtbpXtQl2BZ+OAuuFq1GbFss4ZVYStkrYFzkTwVIfalQBoc8QGw1ET7JeigQkMmZixBYKgVBqS1JdiCS/MxiFJsxZykgMUvxizqfD0NlXsYE21isS1y1JUgHCQoKTiSocE4Ug14JURnTg5whf6O3gJywaBQQpRAyYBqc38waWLjyuZSO8RnmhFmKbTMBSA0k0DgHEsNTL9J36o0KUrhS2+NHiEUmoLWg3v7ib1Fd0AaEwe3t7mb1Fd0AqYRCpiXSeg90ZsrjHpjSLQWlqP+J7ozSbNCcS1FkgOTBWjk+0JlpKlFgP9pAfed5qnK2IB4KfudphF73oZ6tiBxU/c88QkGLQ2koBiYm1KA1dMV6Z1YtZMhKw6Cx1jyjGUdcbwgzVlWZeFSJYzMTk2EvnEhFhAqaxm5SNSK70BPREdYaLxaA3NFBaZrqLZPSHC7Zz4eS1EFwT2RPk3osZsdvPFac4cBeOrmI7FNBLpP8AEavo8jDKS+pKfrU/aMRuoqM1CU/qWhPS6gPvG9WZAD9jbhCKNrAfZS+onuEdHlg91L6ifCI9gZUenX5dPzE+FUBMqDbTv8un5ifCqAiXEVRpWuskc7nbVm7KHdAFpLafSzMBT7OUpyeE6jhqhJyYgHNvpBrpaoApLFwHKhmBqfmFTAJZcClrSUqAFV1SAwyA11ITU6gmgjOudlNuCQmbLWual5ipjIBJSKAOTsSMRDVdmMNz7EJhSrCMH6ioseEtWoNTi0GTc5iykjh4ARLwYgzYwVLIKiEu6qk1FGIOWVXaVEoBAUgOo4WIJzwoIZnzxKOZSW2Qo3PsISgJSDUgEVrm+rgsFEVDGkO3LOxS2UgrQ9SQtkqOIg4xUGhprrnE8SAA5SrWTQ4nTwgGc0ajOM+kBF28GUocYkrIIDJx4ipyGZSSHpqI1PSphoiXhdIFFEknUC6cClDVuz5oaQfRqDr4NMLh6KBZgQdStRLdlHCUnClNAQX4DUCWUpxmXFGer9suTZOG2FIwktgSwYAJGJjliKlO+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uJvUV3QDJhENXlNCZKzzH60jGdKLZxZQ1cJXT+kHv3RsF/LCbPNUcgl90YJPnFais5qLwE1C3j00hIES09hyTOKSCDDYD59Mea4EuJd8fEN0KXe6dQJ6Yp2j2XWM+kb9r0mWq8VzKUA5oioFYUZesZQlOcajP3ktIj2OOcetCtLvQ+z4rZZ9gWDuBP2jabLMdL5OS3QKCMi/D8H+tlcwWfow742FApDDRpd/upfUT4RHR13+6l9RPhEdA5qPTs/26fmJ8KoCJRg308/Lp+YnwqgFlmsBgO0/tgCwku3AJOIimYYCrhndjk1HiisU5HCWDiVixlLFlHErEo4WABLKCebmEWOmaUm0rUtJPEQHqkEh35i1HJDMdtamyYMKGfCnEp3egVwSaNqDU2nXEVpJIWFLKmJWQCqrhmBGZozPXis0RrTbClaZaFcAYcIo6nANEYRhLrJD0pzBu/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7X/b4kLDGVhKQzLEwMwJ4ocv2c8CRtDVmZJM1QYrVtcMlKUBtlEDtc64KrEfaS+ujxCKHRVGGyyQ2aSodpcV10i1QD6aSztjTkdeNIrtoTGr0z9aVe/uJvUV3QCAQd3v7ib1Fd0AjxCKH8QLRhu+d/lhR+5QB+jxjCDURr34kpewLbUpB7AsecZBriMKVHNHAQo1iaJBpHgyj1o4hhEI9UGEeoFIQuFqoGga47KKuCISjOPVZR4kVeJUtRh1MMGJEqoiUG34aWQKmTFluCABXKr1HZGoSoCPwxswEhataltuH8wbFWEPXo59QjXwXsaWEezl9RPcI6OsBeVL6ie4R0DmodPvyyfmJ8K4A5Rg70/wDyyfmp8K4AkBozWoAdMvzk07ES1VcDDRwlhUuIoFqDkAAh1ZitS5S78IcJVRs5yYIPxClrFpllIdK5dKFnBOIFhTjatsC6MScRDkhnZ2ANM9fCfpLwtRYWe2AKIYEkBA2MAMyHfiuAPiNC8S0SkngZpBbOj1fIZjUMtozido7oPMtCTNXMKOFlVyHImAlqK6KVziznaCTRaJRC0zJeJOMqfgpSxIKHY4gAOzngN7QrFhVMQTNUCoqlglICQteFEti4Sch+4wQ2fRNSgFTFJBPGSzhn4IbUMIqnJzrYRYWXRGzy5kuYlKsUtSlpBWVDEpnLKfLCGZsok39ekyQECXIXPKswksEhwHJY7fpFsaCci5sa0+kDhUyd6NyXLYBic4aHhNTMjmi0ufR1aZikkOhqlsILYhQsXU+FwdQfmi4sF4LnOZtmXJUiicRlrcKzwlJ/x2fxbJLCmuo7dvPEvgZvi4UrnSfZ+y9IETGYJKcL1S9QTQs2tw1Yno0WswCgmWEhaQggPQB+LmxOIvtYbIt1TKtvj0ppWIKO2aLSCkYcSSlCkDCdSs359kUd+WNgcDpAwyEghirAQrGWDElS2BpBfaklMtQlhjhOEUIdqMKCBTSe1qlWVK5tCCl04g1V1J2pCRRujXEZfq9u6WEIShOSEpTnsAA+jb4lSJnt5IamNG/EIrrtIwnCQRkCCS4YMa8zfSJtgVitEnZjQ37hDl0J202+PcTeorugBEH18e4m9RXdAEjXCwpNNkYrBP5khX7VA/aMXVnG/W2zibLmSzktKknZUNGKiylClS1hlJJChzihia2rMUcFRdC70kZQ2bsTzwbi3VUDHLOUWC7q2KPbCP8AilDIgwbhm0F4WYkG7ZmwQk2JetJ7IdwmjWPEZwsyCNRj1KDz7ojuPCl4WiHEjak7oUmWDkewwrj9ap+HMsf0g65P/wBgvnAFNebfA5oVKKbLLCgxANGrmT/MXtoOW2LLpmdja7R7KX1E+ER0KsA9lL6ifCI6JhQ6ffl0fNT4VwAwefiD+WR81PhXGfhdYKYpNN7EtclM2U+KU5IAclCuMwzowygduGxqUymQCUpmOP1HEpyouAkMQKD9R2tGiIXFHarjUmaqZJ9GUKSpKpSnA4QqQagAvUNERJc6wEYUgpCThyNSyXNanY+tonRVXTbXPo1JUiYlOIhVQUuRiSsUIcGmYpEudeCE8ZQDgkDWQKkiApgTHol69j/79Ih/8kgB8X8/6xjlXzKAdSgAaOVJAftMUXKYqWDqrHgENy7xklmmIrky0116jElxtH+9Ea1Bs0Uw2hSnANWFTk5pkNhqc6RJJAzIHTSEqIHRDoGZggI05nS0lXpEuMMsh04grhLJSA9OIkdr1aDYzSdVP9aIdtsSJoZYqHwqFFJJSUkoVqLKNYCptGZ5XZpSi7lLEkYSSklLkdCYtbuT/cy6/wDYgtur9YYsdmTKQiUkkiWnCCczlU9rw5YR/eSgNZST2KDV3xWbU4alfPuJvUV3QAJU0H99fl5vUV3GM9JhjJ5BgV0z0ZM720ge1/Wn4gNfTl0wTJhzFEWKi1FBKVgpIzBBB3GH02pJ1iNatt3yZwPppSVc5AO45wPWn8PrMovLUuXzBlD6wesqBPpBzGHEzBsgkm/h2f0TweskjuMRF6B2kDgrQr/0R3iMXx7My0qkTBDoIhyZoxbUf9RV0FJ+8Q59itMvjyZg/wDJ+2UYvivxv3P+iB2Rwkp2RBFqIooEcxcH6w6m2xi+POH2lR7VxyMgA5P8QwsxItCcRxJZ9Y1RHwmpIaO2Lnk0f8OrapcpaVOQkgJJ56tBXNVwgNdPqYoPw/u/BZgrWslXQ1AIIQfapTqJHTR41eTjwO7IOAjqp7hHse2fip6B3R0LAa/ET8sn5qfCuM6SqNV0qudVqkiWhSUkLCnUCQwCg1OmBZGgE4f90v8AaqAwNJVCws6oJfUOdy0v9qo99RJvLS9yoNHYd9O2pugmPFTAcw/TXc8EvqNN5WXuVHeos3lZe5UPICc2ySVcaVLV0pBy6YRLu2QmokSukS0D7QX+os3lZe5UeDQSbysvcqHdIOVdNmLvIlF2zQk5O2fSY9N2SCAPRS2GQwpYdFKQYnQSbysvcqPPUSbysvcqIbCBuqSW9mmmsUMRJmjdnJBwmgw8Y7yzVzrzmDsaDTuWl/tV5x76jzeVlv0KiW2dnRlI91aLRKaqQiatgeqSzZROuq7pknjWmfN66gRm+RfWTr5oN06ETdc2X2JVHvqRN5VG5UW/4df0OSgSSOZ37f5jrp/OSwRmUgdhf790X1p0BmLFZqH1FlU/iHbFoRMlzZa/SS2QdQU7OCRs1RbAsvr8vN6iu4xniso0i3yDMlrQCAVJKQTlUQM+qa+URuMQD6Y9i/8AVNfKI3GPRomvlEbjElC8clUX50UXyiNxjhorM5RG4xJRY4WlcXQ0VmcojcY9Giy+URuMFMql9KY9C4uxouv40bjHHRdfxp3GNIP2ixS5vHQhXSATvivtOi9lW5MpIJzIpubKC8aLL5RO4w4dGl8ol+gxbTMbX+HyC5lTSg7FBw3TnC7u0DSlQM5eNI/SkYXbJ3ekaajRxetadxjho6v407jFtaVFmlABhqb7wwkAzXOaQ/1/+Req0fm/pmoD6ikntGwxyNG1YgorTTOhrAV/Yg0tA/xT3COhcpLADYAI6Jl//9k="/>
          <p:cNvSpPr/>
          <p:nvPr/>
        </p:nvSpPr>
        <p:spPr>
          <a:xfrm>
            <a:off x="16168688" y="2589213"/>
            <a:ext cx="287337" cy="288925"/>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33" name="Shape 33"/>
          <p:cNvSpPr/>
          <p:nvPr/>
        </p:nvSpPr>
        <p:spPr>
          <a:xfrm>
            <a:off x="4063576" y="2057399"/>
            <a:ext cx="24280708" cy="2318657"/>
          </a:xfrm>
          <a:prstGeom prst="rect">
            <a:avLst/>
          </a:prstGeom>
          <a:noFill/>
          <a:ln>
            <a:noFill/>
          </a:ln>
        </p:spPr>
        <p:txBody>
          <a:bodyPr wrap="square" lIns="91425" tIns="45700" rIns="91425" bIns="45700" anchor="t" anchorCtr="0">
            <a:noAutofit/>
          </a:bodyPr>
          <a:lstStyle/>
          <a:p>
            <a:pPr lvl="0" algn="ctr">
              <a:buSzPct val="25000"/>
            </a:pPr>
            <a:r>
              <a:rPr lang="pt-BR" sz="4800" b="1" dirty="0" smtClean="0">
                <a:solidFill>
                  <a:schemeClr val="bg1"/>
                </a:solidFill>
                <a:latin typeface="+mn-lt"/>
                <a:ea typeface="Tahoma"/>
                <a:cs typeface="Tahoma"/>
                <a:sym typeface="Tahoma"/>
              </a:rPr>
              <a:t>DIAGRAMA VÊ: </a:t>
            </a:r>
            <a:r>
              <a:rPr lang="pt-BR" sz="4800" b="1" dirty="0">
                <a:solidFill>
                  <a:srgbClr val="00B050"/>
                </a:solidFill>
                <a:latin typeface="+mn-lt"/>
                <a:ea typeface="Tahoma"/>
                <a:cs typeface="Tahoma"/>
                <a:sym typeface="Tahoma"/>
              </a:rPr>
              <a:t>ESTUDANDO </a:t>
            </a:r>
            <a:r>
              <a:rPr lang="pt-BR" sz="4800" b="1" i="0" u="none" strike="noStrike" cap="none" dirty="0" smtClean="0">
                <a:solidFill>
                  <a:srgbClr val="00B050"/>
                </a:solidFill>
                <a:latin typeface="+mn-lt"/>
                <a:ea typeface="Tahoma"/>
                <a:cs typeface="Tahoma"/>
                <a:sym typeface="Tahoma"/>
              </a:rPr>
              <a:t>PARA O ENEM DE FORMA INVERTIDA</a:t>
            </a:r>
          </a:p>
          <a:p>
            <a:pPr lvl="0" algn="ctr">
              <a:buSzPct val="25000"/>
            </a:pPr>
            <a:r>
              <a:rPr lang="pt-BR" sz="4800" b="1" i="0" u="none" strike="noStrike" cap="none" dirty="0" smtClean="0">
                <a:solidFill>
                  <a:srgbClr val="00B050"/>
                </a:solidFill>
                <a:latin typeface="Tahoma"/>
                <a:ea typeface="Tahoma"/>
                <a:cs typeface="Tahoma"/>
                <a:sym typeface="Tahoma"/>
              </a:rPr>
              <a:t> </a:t>
            </a:r>
            <a:endParaRPr lang="pt-BR" sz="4800" b="1" i="0" u="none" strike="noStrike" cap="none" dirty="0">
              <a:solidFill>
                <a:schemeClr val="dk2"/>
              </a:solidFill>
              <a:latin typeface="Tahoma"/>
              <a:ea typeface="Tahoma"/>
              <a:cs typeface="Tahoma"/>
              <a:sym typeface="Tahoma"/>
            </a:endParaRPr>
          </a:p>
        </p:txBody>
      </p:sp>
      <p:pic>
        <p:nvPicPr>
          <p:cNvPr id="36" name="Shape 36"/>
          <p:cNvPicPr preferRelativeResize="0"/>
          <p:nvPr/>
        </p:nvPicPr>
        <p:blipFill rotWithShape="1">
          <a:blip r:embed="rId3">
            <a:alphaModFix/>
          </a:blip>
          <a:srcRect/>
          <a:stretch/>
        </p:blipFill>
        <p:spPr>
          <a:xfrm>
            <a:off x="2523904" y="2749103"/>
            <a:ext cx="28869790" cy="32918401"/>
          </a:xfrm>
          <a:prstGeom prst="rect">
            <a:avLst/>
          </a:prstGeom>
          <a:noFill/>
          <a:ln>
            <a:noFill/>
          </a:ln>
        </p:spPr>
      </p:pic>
      <p:sp>
        <p:nvSpPr>
          <p:cNvPr id="55" name="Shape 55"/>
          <p:cNvSpPr/>
          <p:nvPr/>
        </p:nvSpPr>
        <p:spPr>
          <a:xfrm>
            <a:off x="11127581" y="19514084"/>
            <a:ext cx="184731" cy="923330"/>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SzPct val="100000"/>
              <a:buFont typeface="Arial"/>
              <a:buNone/>
            </a:pPr>
            <a:r>
              <a:rPr lang="pt-BR" sz="1800" b="0" i="0" u="none" strike="noStrike" cap="none">
                <a:solidFill>
                  <a:schemeClr val="dk1"/>
                </a:solidFill>
                <a:latin typeface="Arial"/>
                <a:ea typeface="Arial"/>
                <a:cs typeface="Arial"/>
                <a:sym typeface="Arial"/>
              </a:rPr>
              <a:t/>
            </a: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7" name="Shape 57"/>
          <p:cNvSpPr/>
          <p:nvPr/>
        </p:nvSpPr>
        <p:spPr>
          <a:xfrm>
            <a:off x="27316963" y="3680956"/>
            <a:ext cx="4792135" cy="3855716"/>
          </a:xfrm>
          <a:prstGeom prst="rect">
            <a:avLst/>
          </a:prstGeom>
          <a:noFill/>
          <a:ln>
            <a:noFill/>
          </a:ln>
        </p:spPr>
        <p:txBody>
          <a:bodyPr wrap="square" lIns="91425" tIns="45700" rIns="91425" bIns="45700" anchor="t" anchorCtr="0">
            <a:noAutofit/>
          </a:bodyPr>
          <a:lstStyle/>
          <a:p>
            <a:pPr>
              <a:buSzPct val="25000"/>
            </a:pPr>
            <a:endParaRPr lang="pt-BR" sz="3600" b="1" dirty="0">
              <a:solidFill>
                <a:schemeClr val="dk1"/>
              </a:solidFill>
              <a:latin typeface="Arial"/>
              <a:ea typeface="Arial"/>
              <a:cs typeface="Arial"/>
              <a:sym typeface="Arial"/>
            </a:endParaRPr>
          </a:p>
        </p:txBody>
      </p:sp>
      <p:sp>
        <p:nvSpPr>
          <p:cNvPr id="58" name="Shape 58"/>
          <p:cNvSpPr/>
          <p:nvPr/>
        </p:nvSpPr>
        <p:spPr>
          <a:xfrm>
            <a:off x="6439932" y="3098638"/>
            <a:ext cx="20170094" cy="2794935"/>
          </a:xfrm>
          <a:prstGeom prst="rect">
            <a:avLst/>
          </a:prstGeom>
          <a:noFill/>
          <a:ln>
            <a:noFill/>
          </a:ln>
        </p:spPr>
        <p:txBody>
          <a:bodyPr wrap="square" lIns="91425" tIns="45700" rIns="91425" bIns="45700" anchor="t" anchorCtr="0">
            <a:noAutofit/>
          </a:bodyPr>
          <a:lstStyle/>
          <a:p>
            <a:pPr algn="ctr">
              <a:buSzPct val="25000"/>
            </a:pPr>
            <a:r>
              <a:rPr lang="pt-BR" sz="4000" b="1" dirty="0" smtClean="0">
                <a:solidFill>
                  <a:schemeClr val="dk1"/>
                </a:solidFill>
                <a:latin typeface="+mj-lt"/>
              </a:rPr>
              <a:t>Aluno( s): </a:t>
            </a:r>
            <a:r>
              <a:rPr lang="pt-BR" sz="4000" dirty="0" smtClean="0">
                <a:solidFill>
                  <a:schemeClr val="dk1"/>
                </a:solidFill>
                <a:latin typeface="+mj-lt"/>
              </a:rPr>
              <a:t>Júlia Silva   </a:t>
            </a:r>
          </a:p>
          <a:p>
            <a:pPr algn="ctr">
              <a:buSzPct val="25000"/>
            </a:pPr>
            <a:r>
              <a:rPr lang="pt-BR" sz="3600" b="1" dirty="0" smtClean="0">
                <a:solidFill>
                  <a:schemeClr val="dk1"/>
                </a:solidFill>
                <a:latin typeface="+mj-lt"/>
              </a:rPr>
              <a:t>Série</a:t>
            </a:r>
            <a:r>
              <a:rPr lang="pt-BR" sz="3600" b="1" dirty="0">
                <a:solidFill>
                  <a:schemeClr val="dk1"/>
                </a:solidFill>
                <a:latin typeface="+mj-lt"/>
              </a:rPr>
              <a:t>: </a:t>
            </a:r>
            <a:r>
              <a:rPr lang="pt-BR" sz="3600" dirty="0">
                <a:solidFill>
                  <a:schemeClr val="dk1"/>
                </a:solidFill>
                <a:latin typeface="+mj-lt"/>
              </a:rPr>
              <a:t>2</a:t>
            </a:r>
            <a:r>
              <a:rPr lang="pt-BR" sz="3600" dirty="0" smtClean="0">
                <a:solidFill>
                  <a:schemeClr val="dk1"/>
                </a:solidFill>
                <a:latin typeface="+mj-lt"/>
              </a:rPr>
              <a:t>° </a:t>
            </a:r>
            <a:r>
              <a:rPr lang="pt-BR" sz="3600" dirty="0">
                <a:solidFill>
                  <a:schemeClr val="dk1"/>
                </a:solidFill>
                <a:latin typeface="+mj-lt"/>
              </a:rPr>
              <a:t>ano | </a:t>
            </a:r>
            <a:r>
              <a:rPr lang="pt-BR" sz="3600" b="1" dirty="0">
                <a:solidFill>
                  <a:schemeClr val="dk1"/>
                </a:solidFill>
                <a:latin typeface="+mj-lt"/>
              </a:rPr>
              <a:t>Turma</a:t>
            </a:r>
            <a:r>
              <a:rPr lang="pt-BR" sz="3600" dirty="0">
                <a:solidFill>
                  <a:schemeClr val="dk1"/>
                </a:solidFill>
                <a:latin typeface="+mj-lt"/>
              </a:rPr>
              <a:t>: </a:t>
            </a:r>
            <a:r>
              <a:rPr lang="pt-BR" sz="3600" dirty="0" smtClean="0">
                <a:solidFill>
                  <a:schemeClr val="dk1"/>
                </a:solidFill>
                <a:latin typeface="+mj-lt"/>
              </a:rPr>
              <a:t>M02 </a:t>
            </a:r>
            <a:r>
              <a:rPr lang="pt-BR" sz="3600" dirty="0">
                <a:solidFill>
                  <a:schemeClr val="dk1"/>
                </a:solidFill>
                <a:latin typeface="+mj-lt"/>
              </a:rPr>
              <a:t>| </a:t>
            </a:r>
            <a:r>
              <a:rPr lang="pt-BR" sz="3600" b="1" dirty="0">
                <a:solidFill>
                  <a:schemeClr val="dk1"/>
                </a:solidFill>
                <a:latin typeface="+mj-lt"/>
              </a:rPr>
              <a:t>Turno</a:t>
            </a:r>
            <a:r>
              <a:rPr lang="pt-BR" sz="3600" dirty="0">
                <a:solidFill>
                  <a:schemeClr val="dk1"/>
                </a:solidFill>
                <a:latin typeface="+mj-lt"/>
              </a:rPr>
              <a:t>: </a:t>
            </a:r>
            <a:r>
              <a:rPr lang="pt-BR" sz="3600" dirty="0" smtClean="0">
                <a:solidFill>
                  <a:schemeClr val="dk1"/>
                </a:solidFill>
                <a:latin typeface="+mj-lt"/>
              </a:rPr>
              <a:t>Matutino. </a:t>
            </a:r>
            <a:endParaRPr lang="pt-BR" sz="3600" dirty="0">
              <a:solidFill>
                <a:schemeClr val="dk1"/>
              </a:solidFill>
            </a:endParaRPr>
          </a:p>
          <a:p>
            <a:pPr lvl="0" algn="ctr">
              <a:buSzPct val="25000"/>
            </a:pPr>
            <a:r>
              <a:rPr lang="pt-BR" sz="3600" b="1" dirty="0" smtClean="0">
                <a:solidFill>
                  <a:schemeClr val="dk1"/>
                </a:solidFill>
                <a:latin typeface="+mj-lt"/>
                <a:ea typeface="Cambria"/>
                <a:cs typeface="Cambria"/>
                <a:sym typeface="Cambria"/>
              </a:rPr>
              <a:t>Professora: </a:t>
            </a:r>
            <a:r>
              <a:rPr lang="pt-BR" sz="3600" dirty="0" smtClean="0">
                <a:solidFill>
                  <a:schemeClr val="dk1"/>
                </a:solidFill>
                <a:ea typeface="Cambria"/>
                <a:cs typeface="Cambria"/>
                <a:sym typeface="Cambria"/>
              </a:rPr>
              <a:t>Maria </a:t>
            </a:r>
            <a:r>
              <a:rPr lang="pt-BR" sz="3600" dirty="0">
                <a:solidFill>
                  <a:schemeClr val="dk1"/>
                </a:solidFill>
                <a:ea typeface="Cambria"/>
                <a:cs typeface="Cambria"/>
                <a:sym typeface="Cambria"/>
              </a:rPr>
              <a:t>Lúcia  </a:t>
            </a:r>
            <a:r>
              <a:rPr lang="pt-BR" sz="3600" dirty="0" smtClean="0">
                <a:solidFill>
                  <a:schemeClr val="dk1"/>
                </a:solidFill>
                <a:latin typeface="+mj-lt"/>
                <a:ea typeface="Cambria"/>
                <a:cs typeface="Cambria"/>
                <a:sym typeface="Cambria"/>
              </a:rPr>
              <a:t>-  </a:t>
            </a:r>
            <a:r>
              <a:rPr lang="pt-BR" sz="3600" dirty="0" smtClean="0">
                <a:solidFill>
                  <a:srgbClr val="FF0000"/>
                </a:solidFill>
                <a:latin typeface="+mj-lt"/>
                <a:ea typeface="Cambria"/>
                <a:cs typeface="Cambria"/>
                <a:sym typeface="Cambria"/>
              </a:rPr>
              <a:t>lucas.perobas@gmail.com</a:t>
            </a:r>
            <a:endParaRPr lang="pt-BR" sz="3600" dirty="0">
              <a:solidFill>
                <a:srgbClr val="FF0000"/>
              </a:solidFill>
              <a:latin typeface="+mj-lt"/>
              <a:ea typeface="Cambria"/>
              <a:cs typeface="Cambria"/>
              <a:sym typeface="Cambria"/>
            </a:endParaRPr>
          </a:p>
          <a:p>
            <a:pPr marL="0" marR="0" lvl="0" indent="0" algn="ctr" rtl="0">
              <a:spcBef>
                <a:spcPts val="0"/>
              </a:spcBef>
              <a:spcAft>
                <a:spcPts val="0"/>
              </a:spcAft>
              <a:buNone/>
            </a:pPr>
            <a:endParaRPr sz="3600" dirty="0">
              <a:solidFill>
                <a:schemeClr val="dk1"/>
              </a:solidFill>
              <a:latin typeface="Cambria"/>
              <a:ea typeface="Cambria"/>
              <a:cs typeface="Cambria"/>
              <a:sym typeface="Cambria"/>
            </a:endParaRPr>
          </a:p>
          <a:p>
            <a:pPr lvl="0" algn="ctr" rtl="0">
              <a:spcBef>
                <a:spcPts val="0"/>
              </a:spcBef>
              <a:buNone/>
            </a:pPr>
            <a:endParaRPr sz="2000" dirty="0">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pt-BR" sz="2000" dirty="0">
                <a:solidFill>
                  <a:schemeClr val="dk1"/>
                </a:solidFill>
                <a:latin typeface="Cambria"/>
                <a:ea typeface="Cambria"/>
                <a:cs typeface="Cambria"/>
                <a:sym typeface="Cambria"/>
              </a:rPr>
              <a:t> </a:t>
            </a:r>
          </a:p>
          <a:p>
            <a:pPr marL="0" marR="0" lvl="0" indent="0" algn="l" rtl="0">
              <a:spcBef>
                <a:spcPts val="0"/>
              </a:spcBef>
              <a:spcAft>
                <a:spcPts val="0"/>
              </a:spcAft>
              <a:buNone/>
            </a:pPr>
            <a:endParaRPr sz="3600" dirty="0">
              <a:solidFill>
                <a:schemeClr val="dk1"/>
              </a:solidFill>
              <a:latin typeface="Tahoma"/>
              <a:ea typeface="Tahoma"/>
              <a:cs typeface="Tahoma"/>
              <a:sym typeface="Tahoma"/>
            </a:endParaRPr>
          </a:p>
        </p:txBody>
      </p:sp>
      <p:sp>
        <p:nvSpPr>
          <p:cNvPr id="59" name="Shape 59"/>
          <p:cNvSpPr/>
          <p:nvPr/>
        </p:nvSpPr>
        <p:spPr>
          <a:xfrm>
            <a:off x="20636964" y="39972350"/>
            <a:ext cx="312906" cy="76944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4400">
                <a:solidFill>
                  <a:srgbClr val="000000"/>
                </a:solidFill>
                <a:latin typeface="Calibri"/>
                <a:ea typeface="Calibri"/>
                <a:cs typeface="Calibri"/>
                <a:sym typeface="Calibri"/>
              </a:rPr>
              <a:t> </a:t>
            </a:r>
          </a:p>
        </p:txBody>
      </p:sp>
      <p:pic>
        <p:nvPicPr>
          <p:cNvPr id="64" name="Shape 64"/>
          <p:cNvPicPr preferRelativeResize="0"/>
          <p:nvPr/>
        </p:nvPicPr>
        <p:blipFill rotWithShape="1">
          <a:blip r:embed="rId4">
            <a:alphaModFix/>
          </a:blip>
          <a:srcRect l="47566" t="30425" r="46550" b="60655"/>
          <a:stretch/>
        </p:blipFill>
        <p:spPr>
          <a:xfrm>
            <a:off x="14787374" y="12557821"/>
            <a:ext cx="4937512" cy="3526472"/>
          </a:xfrm>
          <a:prstGeom prst="rect">
            <a:avLst/>
          </a:prstGeom>
          <a:noFill/>
          <a:ln>
            <a:noFill/>
          </a:ln>
        </p:spPr>
      </p:pic>
      <p:sp>
        <p:nvSpPr>
          <p:cNvPr id="69" name="Shape 69"/>
          <p:cNvSpPr/>
          <p:nvPr/>
        </p:nvSpPr>
        <p:spPr>
          <a:xfrm>
            <a:off x="416710" y="30303145"/>
            <a:ext cx="7832636" cy="74924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lang="pt-BR" sz="4000" b="1" dirty="0">
              <a:solidFill>
                <a:srgbClr val="202020"/>
              </a:solidFill>
              <a:latin typeface="Arial"/>
              <a:ea typeface="Arial"/>
              <a:cs typeface="Arial"/>
              <a:sym typeface="Arial"/>
            </a:endParaRPr>
          </a:p>
        </p:txBody>
      </p:sp>
      <p:sp>
        <p:nvSpPr>
          <p:cNvPr id="6" name="Retângulo 5"/>
          <p:cNvSpPr/>
          <p:nvPr/>
        </p:nvSpPr>
        <p:spPr>
          <a:xfrm>
            <a:off x="0" y="18506495"/>
            <a:ext cx="13552714" cy="3170099"/>
          </a:xfrm>
          <a:prstGeom prst="rect">
            <a:avLst/>
          </a:prstGeom>
        </p:spPr>
        <p:txBody>
          <a:bodyPr wrap="square">
            <a:spAutoFit/>
          </a:bodyPr>
          <a:lstStyle/>
          <a:p>
            <a:pPr algn="just"/>
            <a:r>
              <a:rPr lang="pt-BR" sz="4000" b="1" dirty="0">
                <a:solidFill>
                  <a:schemeClr val="accent2"/>
                </a:solidFill>
                <a:latin typeface="Arial" panose="020B0604020202020204" pitchFamily="34" charset="0"/>
                <a:cs typeface="Arial" panose="020B0604020202020204" pitchFamily="34" charset="0"/>
              </a:rPr>
              <a:t>Competências socioemocionais: </a:t>
            </a:r>
          </a:p>
          <a:p>
            <a:pPr algn="just"/>
            <a:r>
              <a:rPr lang="pt-BR" sz="4000" b="1" dirty="0">
                <a:solidFill>
                  <a:srgbClr val="FF0000"/>
                </a:solidFill>
              </a:rPr>
              <a:t>Aprender a conhecer: </a:t>
            </a:r>
            <a:r>
              <a:rPr lang="pt-BR" sz="4000" dirty="0"/>
              <a:t>Raciocínio e Aprender a aprender.</a:t>
            </a:r>
          </a:p>
          <a:p>
            <a:pPr algn="just"/>
            <a:r>
              <a:rPr lang="pt-BR" sz="4000" b="1" dirty="0">
                <a:solidFill>
                  <a:srgbClr val="FF0000"/>
                </a:solidFill>
              </a:rPr>
              <a:t>Aprender a fazer:</a:t>
            </a:r>
            <a:r>
              <a:rPr lang="pt-BR" sz="4000" dirty="0">
                <a:solidFill>
                  <a:srgbClr val="FF0000"/>
                </a:solidFill>
              </a:rPr>
              <a:t> </a:t>
            </a:r>
            <a:r>
              <a:rPr lang="pt-BR" sz="4000" dirty="0"/>
              <a:t>Protagonismo.</a:t>
            </a:r>
          </a:p>
          <a:p>
            <a:pPr algn="just"/>
            <a:r>
              <a:rPr lang="pt-BR" sz="4000" b="1" dirty="0">
                <a:solidFill>
                  <a:srgbClr val="FF0000"/>
                </a:solidFill>
              </a:rPr>
              <a:t>Aprender a ser: </a:t>
            </a:r>
            <a:r>
              <a:rPr lang="pt-BR" sz="4000" dirty="0"/>
              <a:t>Construção e </a:t>
            </a:r>
            <a:r>
              <a:rPr lang="pt-BR" sz="4000" dirty="0">
                <a:solidFill>
                  <a:schemeClr val="tx1"/>
                </a:solidFill>
              </a:rPr>
              <a:t>Execução do Projeto de Vida.</a:t>
            </a:r>
          </a:p>
        </p:txBody>
      </p:sp>
      <p:sp>
        <p:nvSpPr>
          <p:cNvPr id="7" name="Retângulo 6"/>
          <p:cNvSpPr/>
          <p:nvPr/>
        </p:nvSpPr>
        <p:spPr>
          <a:xfrm>
            <a:off x="0" y="30459011"/>
            <a:ext cx="7430239" cy="769441"/>
          </a:xfrm>
          <a:prstGeom prst="rect">
            <a:avLst/>
          </a:prstGeom>
        </p:spPr>
        <p:txBody>
          <a:bodyPr wrap="none">
            <a:spAutoFit/>
          </a:bodyPr>
          <a:lstStyle/>
          <a:p>
            <a:r>
              <a:rPr lang="pt-BR" sz="4400" b="1" dirty="0">
                <a:solidFill>
                  <a:schemeClr val="accent2"/>
                </a:solidFill>
                <a:cs typeface="Times New Roman" panose="02020603050405020304" pitchFamily="18" charset="0"/>
              </a:rPr>
              <a:t>Competências Cognitivas</a:t>
            </a:r>
            <a:r>
              <a:rPr lang="pt-BR" sz="4400" b="1" dirty="0" smtClean="0"/>
              <a:t>: </a:t>
            </a:r>
            <a:endParaRPr lang="pt-BR" sz="4400" b="1" dirty="0"/>
          </a:p>
        </p:txBody>
      </p:sp>
      <p:sp>
        <p:nvSpPr>
          <p:cNvPr id="3" name="Retângulo 2"/>
          <p:cNvSpPr/>
          <p:nvPr/>
        </p:nvSpPr>
        <p:spPr>
          <a:xfrm>
            <a:off x="0" y="21893086"/>
            <a:ext cx="14499318" cy="8217634"/>
          </a:xfrm>
          <a:prstGeom prst="rect">
            <a:avLst/>
          </a:prstGeom>
        </p:spPr>
        <p:txBody>
          <a:bodyPr wrap="square">
            <a:spAutoFit/>
          </a:bodyPr>
          <a:lstStyle/>
          <a:p>
            <a:pPr algn="just"/>
            <a:r>
              <a:rPr lang="pt-BR" sz="4400" b="1" dirty="0">
                <a:solidFill>
                  <a:schemeClr val="accent2"/>
                </a:solidFill>
              </a:rPr>
              <a:t>Competências socioemocionais na BNCC: </a:t>
            </a:r>
          </a:p>
          <a:p>
            <a:pPr algn="just"/>
            <a:r>
              <a:rPr lang="pt-BR" sz="4400" b="1" dirty="0">
                <a:solidFill>
                  <a:srgbClr val="FF0000"/>
                </a:solidFill>
                <a:latin typeface="Arial" panose="020B0604020202020204" pitchFamily="34" charset="0"/>
                <a:cs typeface="Arial" panose="020B0604020202020204" pitchFamily="34" charset="0"/>
              </a:rPr>
              <a:t>a) </a:t>
            </a:r>
            <a:r>
              <a:rPr lang="pt-BR" sz="4400" dirty="0">
                <a:latin typeface="Arial" panose="020B0604020202020204" pitchFamily="34" charset="0"/>
                <a:cs typeface="Arial" panose="020B0604020202020204" pitchFamily="34" charset="0"/>
              </a:rPr>
              <a:t>Valorizar e utilizar os conhecimentos historicamente construídos sobre o mundo físico, social, cultural e digital para entender e explicar a realidade, continuar aprendendo e colaborar para a construção de uma sociedade justa, democrática e inclusiva. </a:t>
            </a:r>
          </a:p>
          <a:p>
            <a:pPr algn="just"/>
            <a:r>
              <a:rPr lang="pt-BR" sz="4400" b="1" dirty="0">
                <a:solidFill>
                  <a:srgbClr val="FF0000"/>
                </a:solidFill>
              </a:rPr>
              <a:t>b) </a:t>
            </a:r>
            <a:r>
              <a:rPr lang="pt-BR" sz="4400" dirty="0"/>
              <a:t>Utilizar tecnologias digitais de comunicação e informação de forma crítica, significativa, reflexiva e ética nas diversas práticas do cotidiano (incluindo as escolares) ao se comunicar, acessar e disseminar informações, produzir conhecimentos e resolver problemas. </a:t>
            </a:r>
            <a:endParaRPr lang="pt-BR" sz="4400" dirty="0">
              <a:latin typeface="Arial" panose="020B0604020202020204" pitchFamily="34" charset="0"/>
              <a:cs typeface="Arial" panose="020B0604020202020204" pitchFamily="34" charset="0"/>
            </a:endParaRPr>
          </a:p>
        </p:txBody>
      </p:sp>
      <p:sp>
        <p:nvSpPr>
          <p:cNvPr id="2" name="Retângulo 1"/>
          <p:cNvSpPr/>
          <p:nvPr/>
        </p:nvSpPr>
        <p:spPr>
          <a:xfrm>
            <a:off x="21978710" y="6054374"/>
            <a:ext cx="10090604" cy="3293209"/>
          </a:xfrm>
          <a:prstGeom prst="rect">
            <a:avLst/>
          </a:prstGeom>
        </p:spPr>
        <p:txBody>
          <a:bodyPr wrap="square">
            <a:spAutoFit/>
          </a:bodyPr>
          <a:lstStyle/>
          <a:p>
            <a:pPr algn="just">
              <a:buSzPct val="25000"/>
            </a:pPr>
            <a:r>
              <a:rPr lang="pt-BR" sz="4800" b="1" dirty="0">
                <a:solidFill>
                  <a:schemeClr val="dk1"/>
                </a:solidFill>
              </a:rPr>
              <a:t>Asserções de </a:t>
            </a:r>
            <a:r>
              <a:rPr lang="pt-BR" sz="4800" b="1" dirty="0" smtClean="0">
                <a:solidFill>
                  <a:schemeClr val="dk1"/>
                </a:solidFill>
              </a:rPr>
              <a:t>valor: </a:t>
            </a:r>
            <a:r>
              <a:rPr lang="pt-BR" sz="4000" b="1" dirty="0">
                <a:solidFill>
                  <a:schemeClr val="dk1"/>
                </a:solidFill>
              </a:rPr>
              <a:t> </a:t>
            </a:r>
            <a:endParaRPr lang="pt-BR" sz="4000" b="1" dirty="0" smtClean="0">
              <a:solidFill>
                <a:schemeClr val="dk1"/>
              </a:solidFill>
            </a:endParaRPr>
          </a:p>
          <a:p>
            <a:pPr algn="just">
              <a:buSzPct val="25000"/>
            </a:pPr>
            <a:r>
              <a:rPr lang="pt-BR" sz="4000" dirty="0" smtClean="0">
                <a:solidFill>
                  <a:schemeClr val="dk1"/>
                </a:solidFill>
              </a:rPr>
              <a:t>Foi </a:t>
            </a:r>
            <a:r>
              <a:rPr lang="pt-BR" sz="4000" dirty="0">
                <a:solidFill>
                  <a:schemeClr val="dk1"/>
                </a:solidFill>
              </a:rPr>
              <a:t>consenso que os desafios são grandes na preparação para o Enem, pois requer dedicação e resiliência.</a:t>
            </a:r>
          </a:p>
          <a:p>
            <a:pPr lvl="0" algn="just">
              <a:buSzPct val="25000"/>
            </a:pPr>
            <a:endParaRPr lang="pt-BR" sz="4000" dirty="0">
              <a:solidFill>
                <a:schemeClr val="dk1"/>
              </a:solidFill>
            </a:endParaRPr>
          </a:p>
        </p:txBody>
      </p:sp>
      <p:sp>
        <p:nvSpPr>
          <p:cNvPr id="9" name="Retângulo 8"/>
          <p:cNvSpPr/>
          <p:nvPr/>
        </p:nvSpPr>
        <p:spPr>
          <a:xfrm>
            <a:off x="21455742" y="8735664"/>
            <a:ext cx="10711544" cy="4524315"/>
          </a:xfrm>
          <a:prstGeom prst="rect">
            <a:avLst/>
          </a:prstGeom>
        </p:spPr>
        <p:txBody>
          <a:bodyPr wrap="square">
            <a:spAutoFit/>
          </a:bodyPr>
          <a:lstStyle/>
          <a:p>
            <a:pPr lvl="0" indent="-177800" algn="just">
              <a:buClr>
                <a:schemeClr val="dk1"/>
              </a:buClr>
              <a:buSzPct val="100000"/>
            </a:pPr>
            <a:r>
              <a:rPr lang="pt-BR" sz="4800" b="1" dirty="0">
                <a:solidFill>
                  <a:schemeClr val="dk1"/>
                </a:solidFill>
              </a:rPr>
              <a:t>Asserções de </a:t>
            </a:r>
            <a:r>
              <a:rPr lang="pt-BR" sz="4800" b="1" dirty="0" smtClean="0">
                <a:solidFill>
                  <a:schemeClr val="dk1"/>
                </a:solidFill>
              </a:rPr>
              <a:t>conhecimento:</a:t>
            </a:r>
            <a:endParaRPr lang="pt-BR" sz="4800" b="1" dirty="0">
              <a:solidFill>
                <a:schemeClr val="dk1"/>
              </a:solidFill>
            </a:endParaRPr>
          </a:p>
          <a:p>
            <a:pPr lvl="0" algn="just">
              <a:buClr>
                <a:schemeClr val="dk1"/>
              </a:buClr>
              <a:buSzPct val="100000"/>
            </a:pPr>
            <a:r>
              <a:rPr lang="pt-BR" sz="4000" dirty="0"/>
              <a:t>A </a:t>
            </a:r>
            <a:r>
              <a:rPr lang="pt-BR" sz="4000" b="1" dirty="0" smtClean="0">
                <a:solidFill>
                  <a:srgbClr val="FF0000"/>
                </a:solidFill>
              </a:rPr>
              <a:t>letra d </a:t>
            </a:r>
            <a:r>
              <a:rPr lang="pt-BR" sz="4000" dirty="0"/>
              <a:t>está </a:t>
            </a:r>
            <a:r>
              <a:rPr lang="pt-BR" sz="4000" dirty="0" smtClean="0"/>
              <a:t>correta. Considerando 1L de metanol e 1L de etanol. Metanol: 1L tem massa igual a 790g, pois a densidade do metanol é 0,79g/mL. </a:t>
            </a:r>
          </a:p>
          <a:p>
            <a:pPr lvl="0" algn="just">
              <a:buClr>
                <a:schemeClr val="dk1"/>
              </a:buClr>
              <a:buSzPct val="100000"/>
            </a:pPr>
            <a:r>
              <a:rPr lang="pt-BR" sz="4000" dirty="0" smtClean="0"/>
              <a:t>1kJ corresponde a 1000J 23 500kJ = 23 500 000J ou 23,5MJ</a:t>
            </a:r>
            <a:endParaRPr lang="pt-BR" sz="4000" dirty="0">
              <a:solidFill>
                <a:schemeClr val="dk1"/>
              </a:solidFill>
            </a:endParaRPr>
          </a:p>
        </p:txBody>
      </p:sp>
      <p:sp>
        <p:nvSpPr>
          <p:cNvPr id="10" name="Retângulo 9"/>
          <p:cNvSpPr/>
          <p:nvPr/>
        </p:nvSpPr>
        <p:spPr>
          <a:xfrm>
            <a:off x="19993012" y="15118121"/>
            <a:ext cx="12406276" cy="2062103"/>
          </a:xfrm>
          <a:prstGeom prst="rect">
            <a:avLst/>
          </a:prstGeom>
        </p:spPr>
        <p:txBody>
          <a:bodyPr wrap="square">
            <a:spAutoFit/>
          </a:bodyPr>
          <a:lstStyle/>
          <a:p>
            <a:pPr lvl="0" indent="-177800" algn="just">
              <a:buClr>
                <a:schemeClr val="dk1"/>
              </a:buClr>
              <a:buSzPct val="100000"/>
            </a:pPr>
            <a:r>
              <a:rPr lang="pt-BR" sz="4800" b="1" dirty="0">
                <a:solidFill>
                  <a:schemeClr val="dk1"/>
                </a:solidFill>
              </a:rPr>
              <a:t>Interpretações: </a:t>
            </a:r>
          </a:p>
          <a:p>
            <a:pPr algn="just" fontAlgn="base"/>
            <a:r>
              <a:rPr lang="pt-BR" sz="4000" dirty="0" smtClean="0">
                <a:solidFill>
                  <a:schemeClr val="dk1"/>
                </a:solidFill>
              </a:rPr>
              <a:t>a)</a:t>
            </a:r>
            <a:r>
              <a:rPr lang="pt-BR" sz="4000" b="1" dirty="0" smtClean="0">
                <a:solidFill>
                  <a:srgbClr val="FF0000"/>
                </a:solidFill>
              </a:rPr>
              <a:t> Errada</a:t>
            </a:r>
            <a:r>
              <a:rPr lang="pt-BR" sz="4000" dirty="0" smtClean="0">
                <a:solidFill>
                  <a:schemeClr val="dk1"/>
                </a:solidFill>
              </a:rPr>
              <a:t> Ao se aplicar  a fórmula obtém 23,5 de etanol  </a:t>
            </a:r>
            <a:endParaRPr lang="pt-BR" sz="4000" dirty="0"/>
          </a:p>
        </p:txBody>
      </p:sp>
      <p:sp>
        <p:nvSpPr>
          <p:cNvPr id="11" name="Retângulo 10"/>
          <p:cNvSpPr/>
          <p:nvPr/>
        </p:nvSpPr>
        <p:spPr>
          <a:xfrm>
            <a:off x="18703878" y="24425824"/>
            <a:ext cx="12239623" cy="830997"/>
          </a:xfrm>
          <a:prstGeom prst="rect">
            <a:avLst/>
          </a:prstGeom>
        </p:spPr>
        <p:txBody>
          <a:bodyPr wrap="square">
            <a:spAutoFit/>
          </a:bodyPr>
          <a:lstStyle/>
          <a:p>
            <a:pPr lvl="0">
              <a:buSzPct val="25000"/>
            </a:pPr>
            <a:r>
              <a:rPr lang="pt-BR" sz="4800" b="1" dirty="0" smtClean="0">
                <a:solidFill>
                  <a:schemeClr val="dk1"/>
                </a:solidFill>
              </a:rPr>
              <a:t>Transformações:</a:t>
            </a:r>
          </a:p>
        </p:txBody>
      </p:sp>
      <p:sp>
        <p:nvSpPr>
          <p:cNvPr id="12" name="Retângulo 11"/>
          <p:cNvSpPr/>
          <p:nvPr/>
        </p:nvSpPr>
        <p:spPr>
          <a:xfrm>
            <a:off x="18047369" y="29549558"/>
            <a:ext cx="12705348" cy="2062103"/>
          </a:xfrm>
          <a:prstGeom prst="rect">
            <a:avLst/>
          </a:prstGeom>
        </p:spPr>
        <p:txBody>
          <a:bodyPr wrap="square">
            <a:spAutoFit/>
          </a:bodyPr>
          <a:lstStyle/>
          <a:p>
            <a:pPr lvl="0" algn="just">
              <a:buSzPct val="25000"/>
            </a:pPr>
            <a:r>
              <a:rPr lang="pt-BR" sz="4800" b="1" dirty="0">
                <a:solidFill>
                  <a:schemeClr val="dk1"/>
                </a:solidFill>
              </a:rPr>
              <a:t>Registros / Dados:</a:t>
            </a:r>
            <a:r>
              <a:rPr lang="pt-BR" sz="4000" b="1" dirty="0">
                <a:solidFill>
                  <a:schemeClr val="dk1"/>
                </a:solidFill>
              </a:rPr>
              <a:t> </a:t>
            </a:r>
            <a:r>
              <a:rPr lang="pt-BR" sz="4000" b="1" dirty="0">
                <a:solidFill>
                  <a:srgbClr val="FF0000"/>
                </a:solidFill>
              </a:rPr>
              <a:t>Opções</a:t>
            </a:r>
            <a:r>
              <a:rPr lang="pt-BR" sz="4000" b="1" dirty="0" smtClean="0">
                <a:solidFill>
                  <a:srgbClr val="FF0000"/>
                </a:solidFill>
              </a:rPr>
              <a:t>:</a:t>
            </a:r>
            <a:endParaRPr lang="pt-BR" sz="4000" dirty="0">
              <a:solidFill>
                <a:schemeClr val="dk1"/>
              </a:solidFill>
            </a:endParaRPr>
          </a:p>
          <a:p>
            <a:pPr lvl="0" algn="just">
              <a:buSzPct val="25000"/>
            </a:pPr>
            <a:r>
              <a:rPr lang="pt-BR" sz="4000" dirty="0" smtClean="0">
                <a:solidFill>
                  <a:schemeClr val="dk1"/>
                </a:solidFill>
              </a:rPr>
              <a:t>a</a:t>
            </a:r>
            <a:r>
              <a:rPr lang="pt-BR" sz="4000" dirty="0" smtClean="0"/>
              <a:t>)metanol,pois sua combustão completa fornece aproximadamente 22,7 kJ.</a:t>
            </a:r>
            <a:endParaRPr lang="pt-BR" sz="4000" dirty="0">
              <a:solidFill>
                <a:schemeClr val="dk1"/>
              </a:solidFill>
            </a:endParaRPr>
          </a:p>
        </p:txBody>
      </p:sp>
      <p:sp>
        <p:nvSpPr>
          <p:cNvPr id="13" name="Retângulo 12"/>
          <p:cNvSpPr/>
          <p:nvPr/>
        </p:nvSpPr>
        <p:spPr>
          <a:xfrm>
            <a:off x="23137903" y="4651271"/>
            <a:ext cx="6827510" cy="830997"/>
          </a:xfrm>
          <a:prstGeom prst="rect">
            <a:avLst/>
          </a:prstGeom>
        </p:spPr>
        <p:txBody>
          <a:bodyPr wrap="none">
            <a:spAutoFit/>
          </a:bodyPr>
          <a:lstStyle/>
          <a:p>
            <a:pPr lvl="0" indent="-279400">
              <a:buClr>
                <a:schemeClr val="dk1"/>
              </a:buClr>
              <a:buSzPct val="100000"/>
            </a:pPr>
            <a:r>
              <a:rPr lang="pt-BR" sz="4800" b="1" dirty="0">
                <a:solidFill>
                  <a:schemeClr val="dk1"/>
                </a:solidFill>
                <a:latin typeface="+mj-lt"/>
                <a:ea typeface="Cambria"/>
                <a:cs typeface="Cambria"/>
                <a:sym typeface="Cambria"/>
              </a:rPr>
              <a:t>Domínio Metodológico</a:t>
            </a:r>
          </a:p>
        </p:txBody>
      </p:sp>
      <p:sp>
        <p:nvSpPr>
          <p:cNvPr id="14" name="Retângulo 13"/>
          <p:cNvSpPr/>
          <p:nvPr/>
        </p:nvSpPr>
        <p:spPr>
          <a:xfrm>
            <a:off x="3657059" y="4376263"/>
            <a:ext cx="5971507" cy="830997"/>
          </a:xfrm>
          <a:prstGeom prst="rect">
            <a:avLst/>
          </a:prstGeom>
        </p:spPr>
        <p:txBody>
          <a:bodyPr wrap="none">
            <a:spAutoFit/>
          </a:bodyPr>
          <a:lstStyle/>
          <a:p>
            <a:pPr lvl="0" indent="-279400">
              <a:buClr>
                <a:schemeClr val="dk1"/>
              </a:buClr>
              <a:buSzPct val="100000"/>
            </a:pPr>
            <a:r>
              <a:rPr lang="pt-BR" sz="4800" b="1" dirty="0" smtClean="0">
                <a:solidFill>
                  <a:schemeClr val="dk1"/>
                </a:solidFill>
                <a:latin typeface="+mj-lt"/>
                <a:ea typeface="Cambria"/>
                <a:cs typeface="Cambria"/>
                <a:sym typeface="Cambria"/>
              </a:rPr>
              <a:t>Domínio Conceitual</a:t>
            </a:r>
            <a:endParaRPr lang="pt-BR" sz="4800" b="1" dirty="0">
              <a:solidFill>
                <a:schemeClr val="dk1"/>
              </a:solidFill>
              <a:latin typeface="+mj-lt"/>
              <a:ea typeface="Cambria"/>
              <a:cs typeface="Cambria"/>
              <a:sym typeface="Cambria"/>
            </a:endParaRPr>
          </a:p>
        </p:txBody>
      </p:sp>
      <p:sp>
        <p:nvSpPr>
          <p:cNvPr id="15" name="Retângulo 14"/>
          <p:cNvSpPr/>
          <p:nvPr/>
        </p:nvSpPr>
        <p:spPr>
          <a:xfrm>
            <a:off x="0" y="5269830"/>
            <a:ext cx="11527972" cy="1569660"/>
          </a:xfrm>
          <a:prstGeom prst="rect">
            <a:avLst/>
          </a:prstGeom>
        </p:spPr>
        <p:txBody>
          <a:bodyPr wrap="square">
            <a:spAutoFit/>
          </a:bodyPr>
          <a:lstStyle/>
          <a:p>
            <a:r>
              <a:rPr lang="pt-BR" sz="4800" b="1" dirty="0">
                <a:solidFill>
                  <a:schemeClr val="dk1"/>
                </a:solidFill>
                <a:latin typeface="+mn-lt"/>
                <a:ea typeface="Cambria"/>
                <a:cs typeface="Cambria"/>
                <a:sym typeface="Cambria"/>
              </a:rPr>
              <a:t>Teoria</a:t>
            </a:r>
            <a:r>
              <a:rPr lang="pt-BR" sz="4800" b="1" dirty="0" smtClean="0">
                <a:solidFill>
                  <a:schemeClr val="dk1"/>
                </a:solidFill>
                <a:latin typeface="+mn-lt"/>
                <a:ea typeface="Cambria"/>
                <a:cs typeface="Cambria"/>
                <a:sym typeface="Cambria"/>
              </a:rPr>
              <a:t>: </a:t>
            </a:r>
            <a:r>
              <a:rPr lang="pt-BR" sz="4800" b="1" dirty="0" smtClean="0"/>
              <a:t>Combustão e Energia</a:t>
            </a:r>
          </a:p>
          <a:p>
            <a:endParaRPr lang="pt-BR" sz="4800" dirty="0">
              <a:latin typeface="Georgia" pitchFamily="18" charset="0"/>
            </a:endParaRPr>
          </a:p>
        </p:txBody>
      </p:sp>
      <p:sp>
        <p:nvSpPr>
          <p:cNvPr id="16" name="Retângulo 15"/>
          <p:cNvSpPr/>
          <p:nvPr/>
        </p:nvSpPr>
        <p:spPr>
          <a:xfrm>
            <a:off x="0" y="6727371"/>
            <a:ext cx="12083144" cy="830997"/>
          </a:xfrm>
          <a:prstGeom prst="rect">
            <a:avLst/>
          </a:prstGeom>
        </p:spPr>
        <p:txBody>
          <a:bodyPr wrap="square">
            <a:spAutoFit/>
          </a:bodyPr>
          <a:lstStyle/>
          <a:p>
            <a:r>
              <a:rPr lang="pt-BR" sz="4800" b="1" dirty="0" smtClean="0">
                <a:solidFill>
                  <a:schemeClr val="dk1"/>
                </a:solidFill>
              </a:rPr>
              <a:t>Princípios/necessidade didática:</a:t>
            </a:r>
            <a:endParaRPr lang="pt-BR" sz="4000" dirty="0">
              <a:solidFill>
                <a:srgbClr val="FF0000"/>
              </a:solidFill>
              <a:sym typeface="Wingdings" panose="05000000000000000000" pitchFamily="2" charset="2"/>
            </a:endParaRPr>
          </a:p>
        </p:txBody>
      </p:sp>
      <p:sp>
        <p:nvSpPr>
          <p:cNvPr id="17" name="Retângulo 16"/>
          <p:cNvSpPr/>
          <p:nvPr/>
        </p:nvSpPr>
        <p:spPr>
          <a:xfrm>
            <a:off x="12932229" y="6772829"/>
            <a:ext cx="7903028" cy="2677656"/>
          </a:xfrm>
          <a:prstGeom prst="rect">
            <a:avLst/>
          </a:prstGeom>
        </p:spPr>
        <p:txBody>
          <a:bodyPr wrap="square">
            <a:spAutoFit/>
          </a:bodyPr>
          <a:lstStyle/>
          <a:p>
            <a:pPr algn="ctr">
              <a:buSzPct val="25000"/>
            </a:pPr>
            <a:r>
              <a:rPr lang="pt-BR" sz="4800" b="1" dirty="0">
                <a:solidFill>
                  <a:schemeClr val="dk1"/>
                </a:solidFill>
              </a:rPr>
              <a:t>Questão básica </a:t>
            </a:r>
          </a:p>
          <a:p>
            <a:pPr algn="ctr"/>
            <a:r>
              <a:rPr lang="pt-BR" sz="4000" dirty="0" smtClean="0"/>
              <a:t>Dessa forma, do ponto de vista econômico, é mais vantajoso utilizar ?</a:t>
            </a:r>
            <a:endParaRPr lang="pt-BR" sz="4000" dirty="0"/>
          </a:p>
        </p:txBody>
      </p:sp>
      <p:sp>
        <p:nvSpPr>
          <p:cNvPr id="18" name="Retângulo 17"/>
          <p:cNvSpPr/>
          <p:nvPr/>
        </p:nvSpPr>
        <p:spPr>
          <a:xfrm>
            <a:off x="0" y="12233931"/>
            <a:ext cx="12833802" cy="5139869"/>
          </a:xfrm>
          <a:prstGeom prst="rect">
            <a:avLst/>
          </a:prstGeom>
        </p:spPr>
        <p:txBody>
          <a:bodyPr wrap="square">
            <a:spAutoFit/>
          </a:bodyPr>
          <a:lstStyle/>
          <a:p>
            <a:r>
              <a:rPr lang="pt-BR" sz="4800" b="1" dirty="0">
                <a:solidFill>
                  <a:schemeClr val="dk1"/>
                </a:solidFill>
              </a:rPr>
              <a:t>Conceitos: </a:t>
            </a:r>
            <a:r>
              <a:rPr lang="pt-BR" sz="4000" dirty="0" smtClean="0"/>
              <a:t>A </a:t>
            </a:r>
            <a:r>
              <a:rPr lang="pt-BR" sz="4000" b="1" dirty="0" smtClean="0"/>
              <a:t>combustão</a:t>
            </a:r>
            <a:r>
              <a:rPr lang="pt-BR" sz="4000" dirty="0" smtClean="0"/>
              <a:t> é uma reação química exotérmica entre dois regentes, combustível e comburente, em que ocorre liberação de </a:t>
            </a:r>
            <a:r>
              <a:rPr lang="pt-BR" sz="4000" b="1" dirty="0" smtClean="0"/>
              <a:t>energia</a:t>
            </a:r>
            <a:r>
              <a:rPr lang="pt-BR" sz="4000" dirty="0" smtClean="0"/>
              <a:t> na forma de calor. Combustível: É a substância oxidável, responsável por alimentar a </a:t>
            </a:r>
            <a:r>
              <a:rPr lang="pt-BR" sz="4000" b="1" dirty="0" smtClean="0"/>
              <a:t>combustão</a:t>
            </a:r>
            <a:r>
              <a:rPr lang="pt-BR" sz="4000" dirty="0" smtClean="0"/>
              <a:t>. Exemplos: gasolina, madeira, gás de cozinha, álcool e diesel.</a:t>
            </a:r>
          </a:p>
          <a:p>
            <a:r>
              <a:rPr lang="pt-BR" sz="4000" dirty="0" smtClean="0"/>
              <a:t/>
            </a:r>
            <a:br>
              <a:rPr lang="pt-BR" sz="4000" dirty="0" smtClean="0"/>
            </a:br>
            <a:r>
              <a:rPr lang="pt-BR" sz="4000" dirty="0" smtClean="0"/>
              <a:t>.</a:t>
            </a:r>
            <a:endParaRPr lang="pt-BR" sz="4000" b="1" dirty="0" smtClean="0">
              <a:solidFill>
                <a:srgbClr val="FF0000"/>
              </a:solidFill>
            </a:endParaRPr>
          </a:p>
        </p:txBody>
      </p:sp>
      <p:sp>
        <p:nvSpPr>
          <p:cNvPr id="20" name="Retângulo 19"/>
          <p:cNvSpPr/>
          <p:nvPr/>
        </p:nvSpPr>
        <p:spPr>
          <a:xfrm>
            <a:off x="0" y="31353904"/>
            <a:ext cx="15217774" cy="4401205"/>
          </a:xfrm>
          <a:prstGeom prst="rect">
            <a:avLst/>
          </a:prstGeom>
        </p:spPr>
        <p:txBody>
          <a:bodyPr wrap="square">
            <a:spAutoFit/>
          </a:bodyPr>
          <a:lstStyle/>
          <a:p>
            <a:pPr algn="just" fontAlgn="base"/>
            <a:r>
              <a:rPr lang="pt-BR" sz="4000" b="1" dirty="0" smtClean="0">
                <a:solidFill>
                  <a:schemeClr val="accent2"/>
                </a:solidFill>
                <a:latin typeface="+mj-lt"/>
              </a:rPr>
              <a:t>Competência</a:t>
            </a:r>
            <a:r>
              <a:rPr lang="pt-BR" sz="4000" dirty="0" smtClean="0">
                <a:solidFill>
                  <a:schemeClr val="accent2"/>
                </a:solidFill>
                <a:latin typeface="+mj-lt"/>
              </a:rPr>
              <a:t> </a:t>
            </a:r>
            <a:r>
              <a:rPr lang="pt-BR" sz="4000" b="1" dirty="0" smtClean="0">
                <a:solidFill>
                  <a:srgbClr val="FF0000"/>
                </a:solidFill>
                <a:latin typeface="+mj-lt"/>
              </a:rPr>
              <a:t>de </a:t>
            </a:r>
            <a:r>
              <a:rPr lang="pt-BR" sz="4000" b="1" dirty="0">
                <a:solidFill>
                  <a:srgbClr val="FF0000"/>
                </a:solidFill>
                <a:latin typeface="+mj-lt"/>
              </a:rPr>
              <a:t>ÁREA 2</a:t>
            </a:r>
            <a:r>
              <a:rPr lang="pt-BR" sz="4000" b="1" dirty="0" smtClean="0">
                <a:solidFill>
                  <a:srgbClr val="FF0000"/>
                </a:solidFill>
                <a:latin typeface="+mj-lt"/>
              </a:rPr>
              <a:t> </a:t>
            </a:r>
            <a:r>
              <a:rPr lang="pt-BR" sz="4000" dirty="0">
                <a:solidFill>
                  <a:srgbClr val="333333"/>
                </a:solidFill>
                <a:latin typeface="+mj-lt"/>
              </a:rPr>
              <a:t>- </a:t>
            </a:r>
            <a:r>
              <a:rPr lang="pt-BR" sz="4000" dirty="0"/>
              <a:t>Compreender as transformações dos espaços geográficos como produto das relações socioeconômicas e culturais de poder.</a:t>
            </a:r>
            <a:r>
              <a:rPr lang="pt-BR" sz="4000" dirty="0" smtClean="0"/>
              <a:t>.</a:t>
            </a:r>
          </a:p>
          <a:p>
            <a:pPr algn="just" fontAlgn="base"/>
            <a:endParaRPr lang="pt-BR" sz="4000" dirty="0" smtClean="0"/>
          </a:p>
          <a:p>
            <a:pPr algn="just" fontAlgn="base"/>
            <a:r>
              <a:rPr lang="pt-BR" sz="4000" b="1" dirty="0" smtClean="0">
                <a:solidFill>
                  <a:schemeClr val="accent2"/>
                </a:solidFill>
                <a:latin typeface="+mj-lt"/>
              </a:rPr>
              <a:t>Habilidade</a:t>
            </a:r>
            <a:r>
              <a:rPr lang="pt-BR" sz="4000" dirty="0" smtClean="0">
                <a:solidFill>
                  <a:srgbClr val="333333"/>
                </a:solidFill>
                <a:latin typeface="+mj-lt"/>
              </a:rPr>
              <a:t> </a:t>
            </a:r>
            <a:r>
              <a:rPr lang="pt-BR" sz="4000" b="1" dirty="0">
                <a:solidFill>
                  <a:srgbClr val="FF0000"/>
                </a:solidFill>
                <a:latin typeface="+mj-lt"/>
              </a:rPr>
              <a:t>8</a:t>
            </a:r>
            <a:r>
              <a:rPr lang="pt-BR" sz="4000" b="1" dirty="0" smtClean="0">
                <a:solidFill>
                  <a:srgbClr val="333333"/>
                </a:solidFill>
                <a:latin typeface="+mj-lt"/>
              </a:rPr>
              <a:t> </a:t>
            </a:r>
            <a:r>
              <a:rPr lang="pt-BR" sz="4000" dirty="0">
                <a:solidFill>
                  <a:srgbClr val="333333"/>
                </a:solidFill>
                <a:latin typeface="+mj-lt"/>
              </a:rPr>
              <a:t>- </a:t>
            </a:r>
            <a:r>
              <a:rPr lang="pt-BR" sz="4000" dirty="0"/>
              <a:t>Analisar a ação dos estados nacionais no que se refere à dinâmica dos fluxos populacionais e no enfrentamento de problemas de ordem econômico-social.</a:t>
            </a:r>
            <a:endParaRPr lang="pt-BR" sz="4000" dirty="0">
              <a:solidFill>
                <a:srgbClr val="333333"/>
              </a:solidFill>
              <a:latin typeface="+mj-lt"/>
            </a:endParaRPr>
          </a:p>
        </p:txBody>
      </p:sp>
      <p:sp>
        <p:nvSpPr>
          <p:cNvPr id="21" name="Retângulo 20"/>
          <p:cNvSpPr/>
          <p:nvPr/>
        </p:nvSpPr>
        <p:spPr>
          <a:xfrm>
            <a:off x="0" y="38864942"/>
            <a:ext cx="31938686" cy="1446550"/>
          </a:xfrm>
          <a:prstGeom prst="rect">
            <a:avLst/>
          </a:prstGeom>
        </p:spPr>
        <p:txBody>
          <a:bodyPr wrap="square">
            <a:spAutoFit/>
          </a:bodyPr>
          <a:lstStyle/>
          <a:p>
            <a:pPr lvl="0" algn="ctr">
              <a:buSzPct val="25000"/>
            </a:pPr>
            <a:r>
              <a:rPr lang="pt-BR" sz="4000" b="1" dirty="0"/>
              <a:t> </a:t>
            </a:r>
            <a:r>
              <a:rPr lang="pt-BR" sz="4000" b="1" dirty="0" smtClean="0"/>
              <a:t>        </a:t>
            </a:r>
            <a:r>
              <a:rPr lang="pt-BR" sz="4800" b="1" dirty="0" smtClean="0"/>
              <a:t>Evento</a:t>
            </a:r>
            <a:r>
              <a:rPr lang="pt-BR" sz="4800" dirty="0" smtClean="0"/>
              <a:t> </a:t>
            </a:r>
          </a:p>
          <a:p>
            <a:pPr algn="ctr">
              <a:buSzPct val="25000"/>
            </a:pPr>
            <a:r>
              <a:rPr lang="pt-BR" sz="4000" b="1" dirty="0" smtClean="0">
                <a:solidFill>
                  <a:srgbClr val="FF0000"/>
                </a:solidFill>
              </a:rPr>
              <a:t>ENEM</a:t>
            </a:r>
            <a:r>
              <a:rPr lang="pt-BR" sz="4000" b="1" dirty="0">
                <a:solidFill>
                  <a:srgbClr val="FF0000"/>
                </a:solidFill>
              </a:rPr>
              <a:t>: </a:t>
            </a:r>
            <a:r>
              <a:rPr lang="pt-BR" sz="4000" dirty="0" smtClean="0">
                <a:solidFill>
                  <a:schemeClr val="dk1"/>
                </a:solidFill>
              </a:rPr>
              <a:t>2010 | </a:t>
            </a:r>
            <a:r>
              <a:rPr lang="pt-BR" sz="4000" b="1" dirty="0">
                <a:solidFill>
                  <a:srgbClr val="FF0000"/>
                </a:solidFill>
              </a:rPr>
              <a:t>Questão:</a:t>
            </a:r>
            <a:r>
              <a:rPr lang="pt-BR" sz="4000" dirty="0">
                <a:solidFill>
                  <a:srgbClr val="FF0000"/>
                </a:solidFill>
              </a:rPr>
              <a:t> </a:t>
            </a:r>
            <a:r>
              <a:rPr lang="pt-BR" sz="4000" dirty="0" smtClean="0">
                <a:solidFill>
                  <a:schemeClr val="dk1"/>
                </a:solidFill>
              </a:rPr>
              <a:t>71, </a:t>
            </a:r>
            <a:r>
              <a:rPr lang="pt-BR" sz="4000" dirty="0">
                <a:solidFill>
                  <a:schemeClr val="dk1"/>
                </a:solidFill>
              </a:rPr>
              <a:t>caderno branco</a:t>
            </a:r>
            <a:r>
              <a:rPr lang="pt-BR" sz="4000" dirty="0" smtClean="0">
                <a:solidFill>
                  <a:schemeClr val="dk1"/>
                </a:solidFill>
              </a:rPr>
              <a:t>|</a:t>
            </a:r>
            <a:endParaRPr lang="pt-BR" sz="4000" dirty="0">
              <a:solidFill>
                <a:schemeClr val="dk1"/>
              </a:solidFill>
            </a:endParaRPr>
          </a:p>
        </p:txBody>
      </p:sp>
      <p:sp>
        <p:nvSpPr>
          <p:cNvPr id="22" name="Retângulo 21"/>
          <p:cNvSpPr/>
          <p:nvPr/>
        </p:nvSpPr>
        <p:spPr>
          <a:xfrm>
            <a:off x="20085082" y="19689026"/>
            <a:ext cx="13372985" cy="707886"/>
          </a:xfrm>
          <a:prstGeom prst="rect">
            <a:avLst/>
          </a:prstGeom>
        </p:spPr>
        <p:txBody>
          <a:bodyPr wrap="square">
            <a:spAutoFit/>
          </a:bodyPr>
          <a:lstStyle/>
          <a:p>
            <a:pPr fontAlgn="base"/>
            <a:r>
              <a:rPr lang="pt-BR" sz="4000" dirty="0">
                <a:solidFill>
                  <a:srgbClr val="333333"/>
                </a:solidFill>
                <a:latin typeface="Arial" panose="020B0604020202020204" pitchFamily="34" charset="0"/>
                <a:cs typeface="Arial" panose="020B0604020202020204" pitchFamily="34" charset="0"/>
              </a:rPr>
              <a:t>c</a:t>
            </a:r>
            <a:r>
              <a:rPr lang="pt-BR" sz="4000" dirty="0" smtClean="0">
                <a:solidFill>
                  <a:srgbClr val="333333"/>
                </a:solidFill>
                <a:latin typeface="Arial" panose="020B0604020202020204" pitchFamily="34" charset="0"/>
                <a:cs typeface="Arial" panose="020B0604020202020204" pitchFamily="34" charset="0"/>
              </a:rPr>
              <a:t>) </a:t>
            </a:r>
            <a:r>
              <a:rPr lang="pt-BR" sz="4000" b="1" dirty="0" smtClean="0">
                <a:solidFill>
                  <a:srgbClr val="FF0000"/>
                </a:solidFill>
              </a:rPr>
              <a:t>Errada</a:t>
            </a:r>
            <a:r>
              <a:rPr lang="pt-BR" sz="4000" dirty="0" smtClean="0">
                <a:solidFill>
                  <a:schemeClr val="dk1"/>
                </a:solidFill>
              </a:rPr>
              <a:t>, </a:t>
            </a:r>
            <a:r>
              <a:rPr lang="pt-BR" sz="4000" dirty="0" smtClean="0"/>
              <a:t>o uso do etanol  é mais vantajoso,.</a:t>
            </a:r>
            <a:endParaRPr lang="pt-BR" sz="4000" dirty="0"/>
          </a:p>
        </p:txBody>
      </p:sp>
      <p:sp>
        <p:nvSpPr>
          <p:cNvPr id="23" name="Retângulo 22"/>
          <p:cNvSpPr/>
          <p:nvPr/>
        </p:nvSpPr>
        <p:spPr>
          <a:xfrm>
            <a:off x="20189372" y="18278456"/>
            <a:ext cx="12209916" cy="707886"/>
          </a:xfrm>
          <a:prstGeom prst="rect">
            <a:avLst/>
          </a:prstGeom>
        </p:spPr>
        <p:txBody>
          <a:bodyPr wrap="square">
            <a:spAutoFit/>
          </a:bodyPr>
          <a:lstStyle/>
          <a:p>
            <a:pPr fontAlgn="base"/>
            <a:r>
              <a:rPr lang="pt-BR" sz="4000" dirty="0">
                <a:solidFill>
                  <a:srgbClr val="333333"/>
                </a:solidFill>
                <a:latin typeface="Arial" panose="020B0604020202020204" pitchFamily="34" charset="0"/>
                <a:cs typeface="Arial" panose="020B0604020202020204" pitchFamily="34" charset="0"/>
              </a:rPr>
              <a:t>b</a:t>
            </a:r>
            <a:r>
              <a:rPr lang="pt-BR" sz="4000" dirty="0" smtClean="0">
                <a:solidFill>
                  <a:srgbClr val="333333"/>
                </a:solidFill>
                <a:latin typeface="Arial" panose="020B0604020202020204" pitchFamily="34" charset="0"/>
                <a:cs typeface="Arial" panose="020B0604020202020204" pitchFamily="34" charset="0"/>
              </a:rPr>
              <a:t>) </a:t>
            </a:r>
            <a:r>
              <a:rPr lang="pt-BR" sz="4000" b="1" dirty="0" err="1" smtClean="0">
                <a:solidFill>
                  <a:srgbClr val="FF0000"/>
                </a:solidFill>
              </a:rPr>
              <a:t>Erradao</a:t>
            </a:r>
            <a:r>
              <a:rPr lang="pt-BR" sz="4000" b="1" dirty="0" smtClean="0">
                <a:solidFill>
                  <a:schemeClr val="tx1"/>
                </a:solidFill>
              </a:rPr>
              <a:t>, o etanol não fornece o necessário </a:t>
            </a:r>
            <a:endParaRPr lang="pt-BR" sz="4000" dirty="0">
              <a:solidFill>
                <a:schemeClr val="tx1"/>
              </a:solidFill>
            </a:endParaRPr>
          </a:p>
        </p:txBody>
      </p:sp>
      <p:sp>
        <p:nvSpPr>
          <p:cNvPr id="26" name="Retângulo 25"/>
          <p:cNvSpPr/>
          <p:nvPr/>
        </p:nvSpPr>
        <p:spPr>
          <a:xfrm>
            <a:off x="19385183" y="21002185"/>
            <a:ext cx="12013803" cy="707886"/>
          </a:xfrm>
          <a:prstGeom prst="rect">
            <a:avLst/>
          </a:prstGeom>
        </p:spPr>
        <p:txBody>
          <a:bodyPr wrap="square">
            <a:spAutoFit/>
          </a:bodyPr>
          <a:lstStyle/>
          <a:p>
            <a:pPr fontAlgn="base"/>
            <a:r>
              <a:rPr lang="pt-BR" sz="4000" dirty="0" smtClean="0">
                <a:solidFill>
                  <a:srgbClr val="333333"/>
                </a:solidFill>
                <a:latin typeface="Arial" panose="020B0604020202020204" pitchFamily="34" charset="0"/>
                <a:cs typeface="Arial" panose="020B0604020202020204" pitchFamily="34" charset="0"/>
              </a:rPr>
              <a:t>d) </a:t>
            </a:r>
            <a:r>
              <a:rPr lang="pt-BR" sz="4000" b="1" dirty="0" smtClean="0">
                <a:solidFill>
                  <a:srgbClr val="FF0000"/>
                </a:solidFill>
                <a:latin typeface="Arial" panose="020B0604020202020204" pitchFamily="34" charset="0"/>
                <a:cs typeface="Arial" panose="020B0604020202020204" pitchFamily="34" charset="0"/>
              </a:rPr>
              <a:t>Correta </a:t>
            </a:r>
            <a:r>
              <a:rPr lang="pt-BR" sz="4000" dirty="0" smtClean="0">
                <a:solidFill>
                  <a:srgbClr val="FF0000"/>
                </a:solidFill>
                <a:latin typeface="Arial" panose="020B0604020202020204" pitchFamily="34" charset="0"/>
                <a:cs typeface="Arial" panose="020B0604020202020204" pitchFamily="34" charset="0"/>
              </a:rPr>
              <a:t> </a:t>
            </a:r>
            <a:endParaRPr lang="pt-BR" dirty="0">
              <a:solidFill>
                <a:srgbClr val="333333"/>
              </a:solidFill>
              <a:latin typeface="Open Sans"/>
            </a:endParaRPr>
          </a:p>
        </p:txBody>
      </p:sp>
      <p:sp>
        <p:nvSpPr>
          <p:cNvPr id="29" name="Retângulo 28"/>
          <p:cNvSpPr/>
          <p:nvPr/>
        </p:nvSpPr>
        <p:spPr>
          <a:xfrm>
            <a:off x="19042518" y="22390976"/>
            <a:ext cx="13356770" cy="1323439"/>
          </a:xfrm>
          <a:prstGeom prst="rect">
            <a:avLst/>
          </a:prstGeom>
        </p:spPr>
        <p:txBody>
          <a:bodyPr wrap="square">
            <a:spAutoFit/>
          </a:bodyPr>
          <a:lstStyle/>
          <a:p>
            <a:r>
              <a:rPr lang="pt-BR" sz="4000" dirty="0" smtClean="0">
                <a:solidFill>
                  <a:srgbClr val="333333"/>
                </a:solidFill>
                <a:latin typeface="Arial" panose="020B0604020202020204" pitchFamily="34" charset="0"/>
                <a:cs typeface="Arial" panose="020B0604020202020204" pitchFamily="34" charset="0"/>
              </a:rPr>
              <a:t>e) </a:t>
            </a:r>
            <a:r>
              <a:rPr lang="pt-BR" sz="4000" b="1" dirty="0" smtClean="0">
                <a:solidFill>
                  <a:srgbClr val="FF0000"/>
                </a:solidFill>
                <a:latin typeface="Arial" panose="020B0604020202020204" pitchFamily="34" charset="0"/>
                <a:cs typeface="Arial" panose="020B0604020202020204" pitchFamily="34" charset="0"/>
              </a:rPr>
              <a:t>Errada </a:t>
            </a:r>
            <a:r>
              <a:rPr lang="pt-BR" sz="4000" dirty="0" smtClean="0"/>
              <a:t>o uso do etanol  é mais vantajoso, porém os números  apresentados estão incorretos </a:t>
            </a:r>
            <a:endParaRPr lang="pt-BR" sz="4000" dirty="0"/>
          </a:p>
        </p:txBody>
      </p:sp>
      <p:sp>
        <p:nvSpPr>
          <p:cNvPr id="30" name="Retângulo 29"/>
          <p:cNvSpPr/>
          <p:nvPr/>
        </p:nvSpPr>
        <p:spPr>
          <a:xfrm>
            <a:off x="17626718" y="31671885"/>
            <a:ext cx="13127718" cy="1323439"/>
          </a:xfrm>
          <a:prstGeom prst="rect">
            <a:avLst/>
          </a:prstGeom>
        </p:spPr>
        <p:txBody>
          <a:bodyPr wrap="square">
            <a:spAutoFit/>
          </a:bodyPr>
          <a:lstStyle/>
          <a:p>
            <a:r>
              <a:rPr lang="pt-BR" sz="4000" dirty="0" smtClean="0"/>
              <a:t>b</a:t>
            </a:r>
            <a:r>
              <a:rPr lang="pt-BR" sz="4000" dirty="0"/>
              <a:t>) </a:t>
            </a:r>
            <a:r>
              <a:rPr lang="pt-BR" sz="4000" dirty="0" smtClean="0"/>
              <a:t>etanol, pois sua combustão completa fornece aproximadamente 29,7 kJ de energia.</a:t>
            </a:r>
            <a:endParaRPr lang="pt-BR" sz="4000" dirty="0">
              <a:solidFill>
                <a:schemeClr val="dk1"/>
              </a:solidFill>
            </a:endParaRPr>
          </a:p>
        </p:txBody>
      </p:sp>
      <p:sp>
        <p:nvSpPr>
          <p:cNvPr id="31" name="Retângulo 30"/>
          <p:cNvSpPr/>
          <p:nvPr/>
        </p:nvSpPr>
        <p:spPr>
          <a:xfrm>
            <a:off x="17535549" y="33029545"/>
            <a:ext cx="13062402" cy="1938992"/>
          </a:xfrm>
          <a:prstGeom prst="rect">
            <a:avLst/>
          </a:prstGeom>
        </p:spPr>
        <p:txBody>
          <a:bodyPr wrap="square">
            <a:spAutoFit/>
          </a:bodyPr>
          <a:lstStyle/>
          <a:p>
            <a:r>
              <a:rPr lang="pt-BR" sz="4000" dirty="0"/>
              <a:t>c) </a:t>
            </a:r>
            <a:r>
              <a:rPr lang="pt-BR" sz="4000" dirty="0" smtClean="0"/>
              <a:t>metanol, pois sua combustão completa fornece aproximadamente 17,9 MJ de energia por litro de </a:t>
            </a:r>
            <a:r>
              <a:rPr lang="pt-BR" sz="4000" dirty="0" smtClean="0">
                <a:solidFill>
                  <a:schemeClr val="tx1"/>
                </a:solidFill>
              </a:rPr>
              <a:t>combustível</a:t>
            </a:r>
            <a:r>
              <a:rPr lang="pt-BR" sz="4000" dirty="0" smtClean="0"/>
              <a:t> queimado.</a:t>
            </a:r>
            <a:endParaRPr lang="pt-BR" sz="4000" dirty="0"/>
          </a:p>
        </p:txBody>
      </p:sp>
      <p:sp>
        <p:nvSpPr>
          <p:cNvPr id="32" name="Retângulo 31"/>
          <p:cNvSpPr/>
          <p:nvPr/>
        </p:nvSpPr>
        <p:spPr>
          <a:xfrm>
            <a:off x="17540779" y="35014384"/>
            <a:ext cx="13682888" cy="1938992"/>
          </a:xfrm>
          <a:prstGeom prst="rect">
            <a:avLst/>
          </a:prstGeom>
        </p:spPr>
        <p:txBody>
          <a:bodyPr wrap="square">
            <a:spAutoFit/>
          </a:bodyPr>
          <a:lstStyle/>
          <a:p>
            <a:pPr lvl="0" algn="just">
              <a:buSzPct val="25000"/>
            </a:pPr>
            <a:r>
              <a:rPr lang="pt-BR" sz="4000" dirty="0" smtClean="0"/>
              <a:t>d</a:t>
            </a:r>
            <a:r>
              <a:rPr lang="pt-BR" sz="4000" dirty="0" smtClean="0">
                <a:solidFill>
                  <a:schemeClr val="dk1"/>
                </a:solidFill>
              </a:rPr>
              <a:t>)</a:t>
            </a:r>
            <a:r>
              <a:rPr lang="pt-BR" sz="4000" dirty="0" smtClean="0">
                <a:solidFill>
                  <a:srgbClr val="FF0000"/>
                </a:solidFill>
              </a:rPr>
              <a:t> </a:t>
            </a:r>
            <a:r>
              <a:rPr lang="pt-BR" sz="4000" dirty="0" smtClean="0"/>
              <a:t>etanol, pois sua combustão completa fornece </a:t>
            </a:r>
            <a:r>
              <a:rPr lang="pt-BR" sz="4000" dirty="0" err="1" smtClean="0"/>
              <a:t>apro</a:t>
            </a:r>
            <a:r>
              <a:rPr lang="pt-BR" sz="4000" dirty="0" smtClean="0"/>
              <a:t> - </a:t>
            </a:r>
            <a:r>
              <a:rPr lang="pt-BR" sz="4000" dirty="0" err="1" smtClean="0"/>
              <a:t>ximadamente</a:t>
            </a:r>
            <a:r>
              <a:rPr lang="pt-BR" sz="4000" dirty="0" smtClean="0"/>
              <a:t> 23,5 MJ de energia por litro de combustível queimado.</a:t>
            </a:r>
            <a:endParaRPr lang="pt-BR" sz="4000" dirty="0" smtClean="0">
              <a:solidFill>
                <a:srgbClr val="FF0000"/>
              </a:solidFill>
            </a:endParaRPr>
          </a:p>
        </p:txBody>
      </p:sp>
      <p:sp>
        <p:nvSpPr>
          <p:cNvPr id="34" name="Retângulo 33"/>
          <p:cNvSpPr/>
          <p:nvPr/>
        </p:nvSpPr>
        <p:spPr>
          <a:xfrm>
            <a:off x="17359950" y="36940590"/>
            <a:ext cx="14076847" cy="1938992"/>
          </a:xfrm>
          <a:prstGeom prst="rect">
            <a:avLst/>
          </a:prstGeom>
        </p:spPr>
        <p:txBody>
          <a:bodyPr wrap="square">
            <a:spAutoFit/>
          </a:bodyPr>
          <a:lstStyle/>
          <a:p>
            <a:r>
              <a:rPr lang="pt-BR" sz="4000" dirty="0"/>
              <a:t>e) </a:t>
            </a:r>
            <a:r>
              <a:rPr lang="pt-BR" sz="4000" dirty="0" smtClean="0"/>
              <a:t>etanol, pois sua combustão completa fornece </a:t>
            </a:r>
            <a:r>
              <a:rPr lang="pt-BR" sz="4000" dirty="0" err="1" smtClean="0"/>
              <a:t>apro</a:t>
            </a:r>
            <a:r>
              <a:rPr lang="pt-BR" sz="4000" dirty="0" smtClean="0"/>
              <a:t> - </a:t>
            </a:r>
            <a:r>
              <a:rPr lang="pt-BR" sz="4000" dirty="0" err="1" smtClean="0"/>
              <a:t>ximadamente</a:t>
            </a:r>
            <a:r>
              <a:rPr lang="pt-BR" sz="4000" dirty="0" smtClean="0"/>
              <a:t> 33,7 MJ de energia por litro de combustível queimado. </a:t>
            </a:r>
            <a:endParaRPr lang="pt-BR" sz="4000" dirty="0">
              <a:solidFill>
                <a:schemeClr val="dk1"/>
              </a:solidFill>
            </a:endParaRPr>
          </a:p>
        </p:txBody>
      </p:sp>
      <p:sp>
        <p:nvSpPr>
          <p:cNvPr id="35" name="Retângulo 34"/>
          <p:cNvSpPr/>
          <p:nvPr/>
        </p:nvSpPr>
        <p:spPr>
          <a:xfrm>
            <a:off x="0" y="40646093"/>
            <a:ext cx="31742742" cy="2554545"/>
          </a:xfrm>
          <a:prstGeom prst="rect">
            <a:avLst/>
          </a:prstGeom>
        </p:spPr>
        <p:txBody>
          <a:bodyPr wrap="square">
            <a:spAutoFit/>
          </a:bodyPr>
          <a:lstStyle/>
          <a:p>
            <a:pPr algn="just">
              <a:buSzPct val="25000"/>
            </a:pPr>
            <a:r>
              <a:rPr lang="pt-BR" sz="4000" dirty="0" smtClean="0"/>
              <a:t>No que tange à tecnologia de combustíveis alternativos, muitos especialistas em energia acreditam que os alcoóis vão crescer em importância em um futuro próximo. Realmente, alcoóis como metanol e etanol </a:t>
            </a:r>
            <a:r>
              <a:rPr lang="pt-BR" sz="4000" smtClean="0"/>
              <a:t>têm encontrado </a:t>
            </a:r>
            <a:r>
              <a:rPr lang="pt-BR" sz="4000" dirty="0" smtClean="0"/>
              <a:t>alguns nichos para uso doméstico como combustíveis há muitas décadas e, recentemente, vêm obtendo uma aceitação cada vez maior como aditivos, ou mesmo como substitutos para gasolina em veículos. Algumas das propriedades físicas desses combustíveis são mostradas no quadro seguinte. </a:t>
            </a:r>
            <a:endParaRPr lang="pt-BR" sz="4000" dirty="0">
              <a:solidFill>
                <a:schemeClr val="dk1"/>
              </a:solidFill>
            </a:endParaRPr>
          </a:p>
        </p:txBody>
      </p:sp>
      <p:sp>
        <p:nvSpPr>
          <p:cNvPr id="37" name="Retângulo 36"/>
          <p:cNvSpPr/>
          <p:nvPr/>
        </p:nvSpPr>
        <p:spPr>
          <a:xfrm>
            <a:off x="0" y="7443162"/>
            <a:ext cx="11430000" cy="5016758"/>
          </a:xfrm>
          <a:prstGeom prst="rect">
            <a:avLst/>
          </a:prstGeom>
        </p:spPr>
        <p:txBody>
          <a:bodyPr wrap="square">
            <a:spAutoFit/>
          </a:bodyPr>
          <a:lstStyle/>
          <a:p>
            <a:r>
              <a:rPr lang="pt-BR" sz="4000" dirty="0" smtClean="0"/>
              <a:t>A combustão é uma reação de uma substância (combustível) com o oxigênio (O</a:t>
            </a:r>
            <a:r>
              <a:rPr lang="pt-BR" sz="4000" baseline="-25000" dirty="0" smtClean="0"/>
              <a:t>2</a:t>
            </a:r>
            <a:r>
              <a:rPr lang="pt-BR" sz="4000" dirty="0" smtClean="0"/>
              <a:t>) (comburente) presente na atmosfera, com liberação de energia.</a:t>
            </a:r>
          </a:p>
          <a:p>
            <a:r>
              <a:rPr lang="pt-BR" sz="4000" dirty="0" smtClean="0"/>
              <a:t>A liberação ou consumo de energia durante uma reação é conhecida como variação da entalpia (</a:t>
            </a:r>
            <a:r>
              <a:rPr lang="pt-BR" sz="4000" dirty="0" err="1" smtClean="0"/>
              <a:t>ΔH</a:t>
            </a:r>
            <a:r>
              <a:rPr lang="pt-BR" sz="4000" dirty="0" smtClean="0"/>
              <a:t>), isto é, a quantidade de energia dos produtos da reação (</a:t>
            </a:r>
            <a:r>
              <a:rPr lang="pt-BR" sz="4000" dirty="0" err="1" smtClean="0"/>
              <a:t>Hp</a:t>
            </a:r>
            <a:r>
              <a:rPr lang="pt-BR" sz="4000" dirty="0" smtClean="0"/>
              <a:t>) menos a quantidade de energia dos reagentes da reação .</a:t>
            </a:r>
            <a:endParaRPr lang="pt-BR" sz="4000" dirty="0"/>
          </a:p>
        </p:txBody>
      </p:sp>
      <p:sp>
        <p:nvSpPr>
          <p:cNvPr id="8" name="Retângulo 7"/>
          <p:cNvSpPr/>
          <p:nvPr/>
        </p:nvSpPr>
        <p:spPr>
          <a:xfrm>
            <a:off x="0" y="16243402"/>
            <a:ext cx="13095061" cy="1938992"/>
          </a:xfrm>
          <a:prstGeom prst="rect">
            <a:avLst/>
          </a:prstGeom>
        </p:spPr>
        <p:txBody>
          <a:bodyPr wrap="square">
            <a:spAutoFit/>
          </a:bodyPr>
          <a:lstStyle/>
          <a:p>
            <a:pPr lvl="0" indent="-177800" algn="just">
              <a:buClr>
                <a:srgbClr val="000000"/>
              </a:buClr>
              <a:buSzPct val="100000"/>
            </a:pPr>
            <a:r>
              <a:rPr lang="pt-BR" sz="4000" b="1" dirty="0" smtClean="0">
                <a:solidFill>
                  <a:schemeClr val="accent6"/>
                </a:solidFill>
              </a:rPr>
              <a:t>Sentença Descritora: </a:t>
            </a:r>
            <a:endParaRPr lang="pt-BR" sz="4000" b="1" dirty="0">
              <a:solidFill>
                <a:schemeClr val="accent6"/>
              </a:solidFill>
            </a:endParaRPr>
          </a:p>
          <a:p>
            <a:pPr lvl="0" indent="-177800" algn="just">
              <a:buClr>
                <a:srgbClr val="000000"/>
              </a:buClr>
              <a:buSzPct val="100000"/>
            </a:pPr>
            <a:r>
              <a:rPr lang="pt-BR" sz="4000" dirty="0"/>
              <a:t>Identificar registros de praticas de grupos sociais no tempo e no espaço.</a:t>
            </a:r>
            <a:endParaRPr lang="pt-BR" sz="4000" dirty="0">
              <a:solidFill>
                <a:srgbClr val="FF0000"/>
              </a:solidFill>
            </a:endParaRPr>
          </a:p>
        </p:txBody>
      </p:sp>
      <p:pic>
        <p:nvPicPr>
          <p:cNvPr id="1026" name="Picture 2" descr="C:\Users\Convidado\Downloads\tabel.png"/>
          <p:cNvPicPr>
            <a:picLocks noChangeAspect="1" noChangeArrowheads="1"/>
          </p:cNvPicPr>
          <p:nvPr/>
        </p:nvPicPr>
        <p:blipFill>
          <a:blip r:embed="rId5"/>
          <a:srcRect/>
          <a:stretch>
            <a:fillRect/>
          </a:stretch>
        </p:blipFill>
        <p:spPr bwMode="auto">
          <a:xfrm>
            <a:off x="18817390" y="25438683"/>
            <a:ext cx="12440816" cy="411087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strutura padrão">
  <a:themeElements>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TotalTime>
  <Words>666</Words>
  <Application>Microsoft Office PowerPoint</Application>
  <PresentationFormat>Personalizar</PresentationFormat>
  <Paragraphs>59</Paragraphs>
  <Slides>1</Slides>
  <Notes>1</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vt:i4>
      </vt:variant>
    </vt:vector>
  </HeadingPairs>
  <TitlesOfParts>
    <vt:vector size="10" baseType="lpstr">
      <vt:lpstr>Times New Roman</vt:lpstr>
      <vt:lpstr>Open Sans</vt:lpstr>
      <vt:lpstr>Georgia</vt:lpstr>
      <vt:lpstr>Arial</vt:lpstr>
      <vt:lpstr>Wingdings</vt:lpstr>
      <vt:lpstr>Cambria</vt:lpstr>
      <vt:lpstr>Tahoma</vt:lpstr>
      <vt:lpstr>Calibri</vt:lpstr>
      <vt:lpstr>Estrutura padrão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Lucas</dc:creator>
  <cp:lastModifiedBy>lucas xavier</cp:lastModifiedBy>
  <cp:revision>146</cp:revision>
  <dcterms:modified xsi:type="dcterms:W3CDTF">2019-08-05T13:06:25Z</dcterms:modified>
</cp:coreProperties>
</file>