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25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revistaescola.abril.com.br/ensino-m&#233;dio/ciclonitrogenio-terra-689347.shtm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Novembro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de 2018</a:t>
            </a: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85" y="5581335"/>
            <a:ext cx="28869790" cy="3180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618806" y="7029283"/>
            <a:ext cx="6589511" cy="1007094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000" b="1" dirty="0">
                <a:solidFill>
                  <a:schemeClr val="dk1"/>
                </a:solidFill>
              </a:rPr>
              <a:t>básica </a:t>
            </a:r>
          </a:p>
          <a:p>
            <a:endParaRPr lang="pt-BR" cap="all" dirty="0"/>
          </a:p>
          <a:p>
            <a:r>
              <a:rPr lang="pt-BR" sz="4000" dirty="0"/>
              <a:t>A </a:t>
            </a:r>
            <a:r>
              <a:rPr lang="pt-BR" sz="4000" dirty="0" err="1"/>
              <a:t>formação</a:t>
            </a:r>
            <a:r>
              <a:rPr lang="pt-BR" sz="4000" dirty="0"/>
              <a:t> de chuva mais ou menos </a:t>
            </a:r>
            <a:r>
              <a:rPr lang="pt-BR" sz="4000" dirty="0" err="1"/>
              <a:t>ácida</a:t>
            </a:r>
            <a:r>
              <a:rPr lang="pt-BR" sz="4000" dirty="0"/>
              <a:t> depende </a:t>
            </a:r>
            <a:r>
              <a:rPr lang="pt-BR" sz="4000" dirty="0" err="1"/>
              <a:t>não</a:t>
            </a:r>
            <a:r>
              <a:rPr lang="pt-BR" sz="4000" dirty="0"/>
              <a:t> </a:t>
            </a:r>
            <a:r>
              <a:rPr lang="pt-BR" sz="4000" dirty="0" err="1"/>
              <a:t>so</a:t>
            </a:r>
            <a:r>
              <a:rPr lang="pt-BR" sz="4000" dirty="0"/>
              <a:t>́ da </a:t>
            </a:r>
            <a:r>
              <a:rPr lang="pt-BR" sz="4000" dirty="0" err="1"/>
              <a:t>concentração</a:t>
            </a:r>
            <a:r>
              <a:rPr lang="pt-BR" sz="4000" dirty="0"/>
              <a:t> do </a:t>
            </a:r>
            <a:r>
              <a:rPr lang="pt-BR" sz="4000" dirty="0" err="1"/>
              <a:t>ácido</a:t>
            </a:r>
            <a:r>
              <a:rPr lang="pt-BR" sz="4000" dirty="0"/>
              <a:t> formado, como </a:t>
            </a:r>
            <a:r>
              <a:rPr lang="pt-BR" sz="4000" dirty="0" err="1"/>
              <a:t>também</a:t>
            </a:r>
            <a:r>
              <a:rPr lang="pt-BR" sz="4000" dirty="0"/>
              <a:t> do tipo de </a:t>
            </a:r>
            <a:r>
              <a:rPr lang="pt-BR" sz="4000" dirty="0" err="1"/>
              <a:t>ácido</a:t>
            </a:r>
            <a:r>
              <a:rPr lang="pt-BR" sz="4000" dirty="0"/>
              <a:t>. Essa pode ser uma </a:t>
            </a:r>
            <a:r>
              <a:rPr lang="pt-BR" sz="4000" dirty="0" err="1"/>
              <a:t>informação</a:t>
            </a:r>
            <a:r>
              <a:rPr lang="pt-BR" sz="4000" dirty="0"/>
              <a:t> </a:t>
            </a:r>
            <a:r>
              <a:rPr lang="pt-BR" sz="4000" dirty="0" err="1"/>
              <a:t>útil</a:t>
            </a:r>
            <a:r>
              <a:rPr lang="pt-BR" sz="4000" dirty="0"/>
              <a:t> na </a:t>
            </a:r>
            <a:r>
              <a:rPr lang="pt-BR" sz="4000" dirty="0" err="1"/>
              <a:t>elaboração</a:t>
            </a:r>
            <a:r>
              <a:rPr lang="pt-BR" sz="4000" dirty="0"/>
              <a:t> de </a:t>
            </a:r>
            <a:r>
              <a:rPr lang="pt-BR" sz="4000" dirty="0" err="1"/>
              <a:t>estratégias</a:t>
            </a:r>
            <a:r>
              <a:rPr lang="pt-BR" sz="4000" dirty="0"/>
              <a:t> para minimizar esse problema ambiental. Se consideradas </a:t>
            </a:r>
            <a:r>
              <a:rPr lang="pt-BR" sz="4000" dirty="0" err="1"/>
              <a:t>concentrações</a:t>
            </a:r>
            <a:r>
              <a:rPr lang="pt-BR" sz="4000" dirty="0"/>
              <a:t> </a:t>
            </a:r>
            <a:r>
              <a:rPr lang="pt-BR" sz="4000" dirty="0" err="1"/>
              <a:t>idênticas</a:t>
            </a:r>
            <a:r>
              <a:rPr lang="pt-BR" sz="4000" dirty="0"/>
              <a:t>, quais dos </a:t>
            </a:r>
            <a:r>
              <a:rPr lang="pt-BR" sz="4000" dirty="0" err="1"/>
              <a:t>ácidos</a:t>
            </a:r>
            <a:r>
              <a:rPr lang="pt-BR" sz="4000" dirty="0"/>
              <a:t> citados no texto conferem maior acidez </a:t>
            </a:r>
            <a:r>
              <a:rPr lang="pt-BR" sz="4000" dirty="0" err="1"/>
              <a:t>às</a:t>
            </a:r>
            <a:r>
              <a:rPr lang="pt-BR" sz="4000" dirty="0"/>
              <a:t> </a:t>
            </a:r>
            <a:r>
              <a:rPr lang="pt-BR" sz="4000" dirty="0" err="1"/>
              <a:t>águas</a:t>
            </a:r>
            <a:r>
              <a:rPr lang="pt-BR" sz="4000" dirty="0"/>
              <a:t> das chuvas?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87895" y="6812998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785755" y="6633162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275512" y="24168944"/>
            <a:ext cx="12822866" cy="940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r>
              <a:rPr lang="pt-BR" sz="4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Nível de acidez.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376543" y="10351509"/>
            <a:ext cx="11664690" cy="134016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Princípios: </a:t>
            </a:r>
            <a:r>
              <a:rPr lang="pt-BR" sz="4000" dirty="0"/>
              <a:t> </a:t>
            </a: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NECESSDADES DIDÁTICAS:</a:t>
            </a: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Compreender de ciclos que são importantes na manutenção da vida e preservação do meio ambiente.</a:t>
            </a:r>
          </a:p>
          <a:p>
            <a:endParaRPr lang="pt-B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MATERIAS DE APOIO:</a:t>
            </a: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Plano de aula O ciclo do nitrogênio na Terra, disponível em:</a:t>
            </a: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  <a:hlinkClick r:id="rId5"/>
              </a:rPr>
              <a:t>http://revistaescola.abril.com.br/ensino-médio/ciclonitrogenio-terra-689347.shtml</a:t>
            </a:r>
            <a:endParaRPr lang="pt-B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SÉRIE USUAL:</a:t>
            </a:r>
          </a:p>
          <a:p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1º ano do Ensino Médio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376543" y="8589090"/>
            <a:ext cx="11482608" cy="13146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000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Diagrama de Pauling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813915" y="26198531"/>
            <a:ext cx="13356773" cy="1141215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Registros / Dados: </a:t>
            </a:r>
            <a:r>
              <a:rPr lang="pt-BR" sz="4000" i="0" u="none" strike="noStrike" cap="none" dirty="0">
                <a:solidFill>
                  <a:schemeClr val="dk1"/>
                </a:solidFill>
                <a:sym typeface="Arial"/>
              </a:rPr>
              <a:t>Opções:</a:t>
            </a:r>
          </a:p>
          <a:p>
            <a:r>
              <a:rPr lang="pt-BR" sz="4000" dirty="0"/>
              <a:t>A. Ao montar a reação, o candidato desconsiderou a regra de Pauling, que diz que quanto mais o numero de átomos de oxigênio não ligados ao hidrogênio, maior a força.</a:t>
            </a:r>
          </a:p>
          <a:p>
            <a:r>
              <a:rPr lang="pt-BR" sz="4000" dirty="0"/>
              <a:t>B. Ao montar a reação, o candidato desconsiderou a regra de Pauling, que diz que quanto mais o numero de átomos de oxigênio não ligados ao hidrogênio, maior a força.</a:t>
            </a:r>
          </a:p>
          <a:p>
            <a:r>
              <a:rPr lang="pt-BR" sz="4000" dirty="0"/>
              <a:t>C. Ao montar a reação, o candidato desconsiderou a regra de Pauling, que diz que quanto mais o numero de átomos de oxigênio não ligados ao hidrogênio, maior a força.</a:t>
            </a:r>
          </a:p>
          <a:p>
            <a:r>
              <a:rPr lang="pt-BR" sz="4000" dirty="0"/>
              <a:t>D. RESPOSTA CORRETA.</a:t>
            </a:r>
          </a:p>
          <a:p>
            <a:r>
              <a:rPr lang="pt-BR" sz="4000" dirty="0"/>
              <a:t>E. Ao montar a reação, o candidato desconsiderou a regra de Pauling, que diz que quanto mais o numero de átomos de oxigênio não ligados ao hidrogênio, maior a força.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142500" y="20216608"/>
            <a:ext cx="11966598" cy="56263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711235" y="15527809"/>
            <a:ext cx="11397863" cy="44293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Interpretações: </a:t>
            </a:r>
            <a:r>
              <a:rPr lang="pt-BR" sz="4000" dirty="0"/>
              <a:t>No enunciado foi dito que, na água da chuva, são encontrados os seguintes ácidos: H</a:t>
            </a:r>
            <a:r>
              <a:rPr lang="pt-BR" sz="4000" baseline="-25000" dirty="0"/>
              <a:t>2</a:t>
            </a:r>
            <a:r>
              <a:rPr lang="pt-BR" sz="4000" dirty="0"/>
              <a:t>CO</a:t>
            </a:r>
            <a:r>
              <a:rPr lang="pt-BR" sz="4000" baseline="-25000" dirty="0"/>
              <a:t>3</a:t>
            </a:r>
            <a:r>
              <a:rPr lang="pt-BR" sz="4000" dirty="0"/>
              <a:t>,HNO</a:t>
            </a:r>
            <a:r>
              <a:rPr lang="pt-BR" sz="4000" baseline="-25000" dirty="0"/>
              <a:t>3</a:t>
            </a:r>
            <a:r>
              <a:rPr lang="pt-BR" sz="4000" dirty="0"/>
              <a:t>,HNO</a:t>
            </a:r>
            <a:r>
              <a:rPr lang="pt-BR" sz="4000" baseline="-25000" dirty="0"/>
              <a:t>2</a:t>
            </a:r>
            <a:r>
              <a:rPr lang="pt-BR" sz="4000" dirty="0"/>
              <a:t>,H</a:t>
            </a:r>
            <a:r>
              <a:rPr lang="pt-BR" sz="4000" baseline="-25000" dirty="0"/>
              <a:t>2</a:t>
            </a:r>
            <a:r>
              <a:rPr lang="pt-BR" sz="4000" dirty="0"/>
              <a:t>SO</a:t>
            </a:r>
            <a:r>
              <a:rPr lang="pt-BR" sz="4000" baseline="-25000" dirty="0"/>
              <a:t>4</a:t>
            </a:r>
            <a:r>
              <a:rPr lang="pt-BR" sz="4000" dirty="0"/>
              <a:t> e H</a:t>
            </a:r>
            <a:r>
              <a:rPr lang="pt-BR" sz="4000" baseline="-25000" dirty="0"/>
              <a:t>2</a:t>
            </a:r>
            <a:r>
              <a:rPr lang="pt-BR" sz="4000" dirty="0"/>
              <a:t>SO</a:t>
            </a:r>
            <a:r>
              <a:rPr lang="pt-BR" sz="4000" baseline="-25000" dirty="0"/>
              <a:t>3</a:t>
            </a:r>
            <a:r>
              <a:rPr lang="pt-BR" sz="4000" dirty="0"/>
              <a:t>, logo, em uma mesma concentração, podemos dizer que o ácido mais forte dará uma maior acidez à água da chuva, no caso, o H</a:t>
            </a:r>
            <a:r>
              <a:rPr lang="pt-BR" sz="4000" baseline="-25000" dirty="0"/>
              <a:t>2</a:t>
            </a:r>
            <a:r>
              <a:rPr lang="pt-BR" sz="4000" dirty="0"/>
              <a:t>SO</a:t>
            </a:r>
            <a:r>
              <a:rPr lang="pt-BR" sz="4000" baseline="-25000" dirty="0"/>
              <a:t>4</a:t>
            </a:r>
            <a:r>
              <a:rPr lang="pt-BR" sz="4000" dirty="0"/>
              <a:t> e HNO</a:t>
            </a:r>
            <a:r>
              <a:rPr lang="pt-BR" sz="4000" baseline="-25000" dirty="0"/>
              <a:t>3</a:t>
            </a:r>
            <a:r>
              <a:rPr lang="pt-BR" sz="4000" dirty="0"/>
              <a:t>.</a:t>
            </a:r>
            <a:endParaRPr lang="pt-BR"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328912" y="12588949"/>
            <a:ext cx="10887740" cy="26794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Asserções de conhecimento</a:t>
            </a:r>
            <a:r>
              <a:rPr lang="pt-BR" sz="4000" b="0" i="0" u="none" strike="noStrike" cap="none" dirty="0">
                <a:solidFill>
                  <a:schemeClr val="dk1"/>
                </a:solidFill>
                <a:sym typeface="Arial"/>
              </a:rPr>
              <a:t>:</a:t>
            </a: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Com isso podemos concluir que utilizando a regra de Pauling podemos descobrir qual elemento é mais acido de maneira simples.</a:t>
            </a:r>
            <a:endParaRPr lang="pt-BR" sz="4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166688" y="38943397"/>
            <a:ext cx="32004000" cy="449416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sym typeface="Arial"/>
              </a:rPr>
              <a:t> Evento:</a:t>
            </a:r>
            <a:r>
              <a:rPr lang="pt-BR" sz="40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40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2009 | </a:t>
            </a:r>
            <a:r>
              <a:rPr lang="pt-BR" sz="4000" b="1" dirty="0">
                <a:solidFill>
                  <a:schemeClr val="dk1"/>
                </a:solidFill>
              </a:rPr>
              <a:t>Questão:</a:t>
            </a:r>
            <a:r>
              <a:rPr lang="pt-BR" sz="4000" dirty="0">
                <a:solidFill>
                  <a:schemeClr val="dk1"/>
                </a:solidFill>
              </a:rPr>
              <a:t> 25|</a:t>
            </a:r>
            <a:r>
              <a:rPr lang="pt-BR" sz="4000" b="1" dirty="0">
                <a:solidFill>
                  <a:schemeClr val="dk1"/>
                </a:solidFill>
              </a:rPr>
              <a:t> Prova 1</a:t>
            </a:r>
          </a:p>
          <a:p>
            <a:pPr algn="ctr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processo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industrialização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tem gerado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sérios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problemas de ordem ambiental,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econômica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social, entre os quais se pode citar a chuva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ácida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 Os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ácidos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usualmente presentes em maiores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proporções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água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da chuva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são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 H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formado pela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reação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do CO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atmosférico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água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o HNO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, o HNO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, o H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o H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. Esses quatro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últimos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são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formados principalmente a partir da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reação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água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com os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óxidos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nitrogênio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e de enxofre gerados pela queima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combustíveis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fósseis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00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903070" y="8548577"/>
            <a:ext cx="10292316" cy="37851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  <a:sym typeface="Arial"/>
              </a:rPr>
              <a:t>A atividade que realizamos trouxe  benefícios, pois ajuda na  aprendizagem da </a:t>
            </a:r>
            <a:r>
              <a:rPr lang="pt-BR" sz="4000" dirty="0">
                <a:solidFill>
                  <a:schemeClr val="dk1"/>
                </a:solidFill>
              </a:rPr>
              <a:t>químic</a:t>
            </a:r>
            <a:r>
              <a:rPr lang="pt-BR" sz="4000" dirty="0">
                <a:solidFill>
                  <a:schemeClr val="dk1"/>
                </a:solidFill>
                <a:sym typeface="Arial"/>
              </a:rPr>
              <a:t>a. </a:t>
            </a:r>
            <a:r>
              <a:rPr lang="pt-BR" sz="4000" dirty="0">
                <a:solidFill>
                  <a:schemeClr val="dk1"/>
                </a:solidFill>
              </a:rPr>
              <a:t>Ficou mais fácil de entender todo o processo com o Diagrama de Gowin,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7844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Aluno: Denys Taylor do Nascimento Nunes </a:t>
            </a:r>
          </a:p>
          <a:p>
            <a:pPr lvl="0" algn="ctr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Série</a:t>
            </a:r>
            <a:r>
              <a:rPr lang="pt-BR" sz="4000" b="1">
                <a:solidFill>
                  <a:schemeClr val="dk1"/>
                </a:solidFill>
              </a:rPr>
              <a:t>: </a:t>
            </a:r>
            <a:r>
              <a:rPr lang="pt-BR" sz="4000" b="1" dirty="0">
                <a:solidFill>
                  <a:schemeClr val="dk1"/>
                </a:solidFill>
              </a:rPr>
              <a:t>2</a:t>
            </a:r>
            <a:r>
              <a:rPr lang="pt-BR" sz="4000">
                <a:solidFill>
                  <a:schemeClr val="dk1"/>
                </a:solidFill>
              </a:rPr>
              <a:t>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>
                <a:solidFill>
                  <a:schemeClr val="dk1"/>
                </a:solidFill>
              </a:rPr>
              <a:t>: M02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>
                <a:solidFill>
                  <a:schemeClr val="dk1"/>
                </a:solidFill>
              </a:rPr>
              <a:t>: Matutino </a:t>
            </a:r>
            <a:endParaRPr lang="pt-BR" sz="40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4494522" y="1792547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552722654"/>
              </p:ext>
            </p:extLst>
          </p:nvPr>
        </p:nvGraphicFramePr>
        <p:xfrm>
          <a:off x="552895" y="30557972"/>
          <a:ext cx="14248144" cy="4700601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424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9048">
                <a:tc>
                  <a:txBody>
                    <a:bodyPr/>
                    <a:lstStyle/>
                    <a:p>
                      <a:r>
                        <a:rPr lang="pt-BR" sz="4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COMPETÊNCIA DE ÁREA 7 – Apropriar-se de conhecimentos da química para, em situações problema, interpretar, avaliar ou planejar intervenções científico-tecnológicas..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553">
                <a:tc>
                  <a:txBody>
                    <a:bodyPr/>
                    <a:lstStyle/>
                    <a:p>
                      <a:r>
                        <a:rPr lang="pt-BR" sz="4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H25 – Caracterizar materiais ou substâncias, identificando etapas, rendimentos ou implicações biológicas, sociais, econômicas ou ambientais de sua obtenção ou produção.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482024" y="296173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4037" y="26528000"/>
            <a:ext cx="13503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Eixo II – Compreender de ciclos que são importantes na manutenção da vida e preservação do meio ambiente.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3E9265-C67A-45C2-A764-370F6BF8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3FA0F1-4347-44C1-8450-D4488C468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8002" y="20443221"/>
            <a:ext cx="7661587" cy="5173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615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Tahoma</vt:lpstr>
      <vt:lpstr>Arial</vt:lpstr>
      <vt:lpstr>Cambria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Ilan Ferreira</cp:lastModifiedBy>
  <cp:revision>48</cp:revision>
  <dcterms:modified xsi:type="dcterms:W3CDTF">2019-08-06T22:07:50Z</dcterms:modified>
</cp:coreProperties>
</file>