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-300" y="1656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0666" y="3298371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536184" y="3146764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</a:t>
            </a: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): Daniel </a:t>
            </a: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Vieira</a:t>
            </a:r>
            <a:endParaRPr lang="pt-BR" sz="4000" dirty="0" smtClean="0">
              <a:solidFill>
                <a:schemeClr val="dk1"/>
              </a:solidFill>
              <a:latin typeface="+mj-lt"/>
            </a:endParaRP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: 2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M02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3</a:t>
            </a:r>
            <a:r>
              <a:rPr lang="pt-BR" sz="3600" dirty="0" smtClean="0">
                <a:solidFill>
                  <a:schemeClr val="dk1"/>
                </a:solidFill>
              </a:rPr>
              <a:t>,0 </a:t>
            </a:r>
            <a:r>
              <a:rPr lang="pt-BR" sz="3600" dirty="0">
                <a:solidFill>
                  <a:schemeClr val="dk1"/>
                </a:solidFill>
              </a:rPr>
              <a:t>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Professor:</a:t>
            </a:r>
            <a:r>
              <a:rPr lang="pt-BR" sz="3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endParaRPr lang="pt-BR" sz="4000" b="1" dirty="0" smtClean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Foi </a:t>
            </a:r>
            <a:r>
              <a:rPr lang="pt-BR" sz="4000" dirty="0">
                <a:solidFill>
                  <a:schemeClr val="dk1"/>
                </a:solidFill>
              </a:rPr>
              <a:t>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55742" y="8735664"/>
            <a:ext cx="1071154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 smtClean="0">
                <a:solidFill>
                  <a:srgbClr val="FF0000"/>
                </a:solidFill>
              </a:rPr>
              <a:t>letra A </a:t>
            </a:r>
            <a:r>
              <a:rPr lang="pt-BR" sz="4000" dirty="0"/>
              <a:t>está </a:t>
            </a:r>
            <a:r>
              <a:rPr lang="pt-BR" sz="4000" dirty="0" smtClean="0"/>
              <a:t>correta</a:t>
            </a:r>
            <a:r>
              <a:rPr lang="pt-BR" sz="4000" dirty="0" smtClean="0"/>
              <a:t>. </a:t>
            </a:r>
            <a:r>
              <a:rPr lang="pt-BR" sz="4000" dirty="0"/>
              <a:t>Verificamos, pela análise qualitativa do gráfico </a:t>
            </a:r>
            <a:r>
              <a:rPr lang="pt-BR" sz="4000" dirty="0" smtClean="0"/>
              <a:t>fornecido</a:t>
            </a:r>
            <a:r>
              <a:rPr lang="pt-BR" sz="4000" dirty="0"/>
              <a:t>, que a umidade relativa do ar diminui com o aumento de temperatura e vice-versa. Dessa forma, a insolação ao longo do período de 24 horas provoca uma variação da temperatura ambiente e, </a:t>
            </a:r>
            <a:r>
              <a:rPr lang="pt-BR" sz="4000" dirty="0" smtClean="0"/>
              <a:t>consequentemente</a:t>
            </a:r>
            <a:r>
              <a:rPr lang="pt-BR" sz="4000" dirty="0"/>
              <a:t>, uma variação na umidade relativa do ar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605810" y="14750977"/>
            <a:ext cx="108714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8752005" y="26158372"/>
            <a:ext cx="122396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  <a:p>
            <a:pPr lvl="0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 umidade e temperatura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360121" y="27569086"/>
            <a:ext cx="13124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 Umidade relativa do ar 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727371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  <a:r>
              <a:rPr lang="pt-BR" sz="4800" dirty="0" smtClean="0"/>
              <a:t>Considerando-se as informações do texto e do gráfico, conclui-se </a:t>
            </a:r>
            <a:r>
              <a:rPr lang="pt-BR" sz="4800" dirty="0" smtClean="0"/>
              <a:t>que:</a:t>
            </a:r>
            <a:endParaRPr lang="pt-BR" sz="4800" dirty="0" smtClean="0"/>
          </a:p>
          <a:p>
            <a:pPr algn="ctr">
              <a:buSzPct val="25000"/>
            </a:pPr>
            <a:endParaRPr lang="pt-BR" sz="4800" b="1" dirty="0">
              <a:solidFill>
                <a:schemeClr val="dk1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0" y="9432759"/>
            <a:ext cx="128338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</a:rPr>
              <a:t>Conceitos</a:t>
            </a:r>
            <a:r>
              <a:rPr lang="pt-BR" sz="4000" b="1" dirty="0" smtClean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 a relação entre a umidade relativa do ar e sua temperatura ao longo de um período de 24 horas em um determinado local.</a:t>
            </a:r>
          </a:p>
          <a:p>
            <a:pPr lvl="0" indent="-177800" algn="just">
              <a:buClr>
                <a:schemeClr val="dk1"/>
              </a:buClr>
              <a:buSzPct val="100000"/>
            </a:pP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 M4 - </a:t>
            </a:r>
            <a:r>
              <a:rPr lang="pt-BR" sz="4000" dirty="0" smtClean="0">
                <a:solidFill>
                  <a:srgbClr val="FF0000"/>
                </a:solidFill>
                <a:latin typeface="+mj-lt"/>
              </a:rPr>
              <a:t>Associar alterações ambientais a processos produtivos e sociais, e instrumentos ou ações </a:t>
            </a:r>
            <a:r>
              <a:rPr lang="pt-BR" sz="4000" dirty="0" smtClean="0">
                <a:solidFill>
                  <a:srgbClr val="FF0000"/>
                </a:solidFill>
                <a:latin typeface="+mj-lt"/>
              </a:rPr>
              <a:t>científico tecnológicos </a:t>
            </a:r>
            <a:r>
              <a:rPr lang="pt-BR" sz="4000" dirty="0" smtClean="0">
                <a:solidFill>
                  <a:srgbClr val="FF0000"/>
                </a:solidFill>
                <a:latin typeface="+mj-lt"/>
              </a:rPr>
              <a:t>a degradação e preservação do ambiente. </a:t>
            </a:r>
            <a:endParaRPr lang="pt-BR" sz="4000" dirty="0" smtClean="0">
              <a:solidFill>
                <a:srgbClr val="FF0000"/>
              </a:solidFill>
            </a:endParaRP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Habilidade: H9 - </a:t>
            </a:r>
            <a:r>
              <a:rPr lang="pt-BR" sz="4000" dirty="0" smtClean="0">
                <a:solidFill>
                  <a:srgbClr val="FF0000"/>
                </a:solidFill>
                <a:latin typeface="+mj-lt"/>
              </a:rPr>
              <a:t>Compreender a importância da água para a vida em diferentes ambientes em termos de suas propriedades químicas, físicas e biológicas, identificando fatos que causam perturbações em seu ciclo.</a:t>
            </a:r>
            <a:endParaRPr lang="pt-BR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747384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2009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24, </a:t>
            </a:r>
            <a:r>
              <a:rPr lang="pt-BR" sz="4000" dirty="0">
                <a:solidFill>
                  <a:schemeClr val="dk1"/>
                </a:solidFill>
              </a:rPr>
              <a:t>caderno </a:t>
            </a:r>
            <a:r>
              <a:rPr lang="pt-BR" sz="4000" dirty="0" smtClean="0">
                <a:solidFill>
                  <a:schemeClr val="dk1"/>
                </a:solidFill>
              </a:rPr>
              <a:t>branco |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0081681" y="17529898"/>
            <a:ext cx="1126917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o </a:t>
            </a:r>
            <a:r>
              <a:rPr lang="pt-BR" sz="4000" dirty="0" smtClean="0">
                <a:solidFill>
                  <a:schemeClr val="dk1"/>
                </a:solidFill>
              </a:rPr>
              <a:t>candidato </a:t>
            </a:r>
            <a:r>
              <a:rPr lang="pt-BR" sz="4000" dirty="0" smtClean="0">
                <a:solidFill>
                  <a:schemeClr val="dk1"/>
                </a:solidFill>
              </a:rPr>
              <a:t>se limitou ao gráfico , não percebendo  que a umidade e a temperatura se opõem  graficamente, porém a curvatura gráfica se dá na mesma proporção 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20446700" y="16213405"/>
            <a:ext cx="12209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essa alternativa é contraria a resposta correta.</a:t>
            </a:r>
            <a:endParaRPr lang="pt-B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19578843" y="20091544"/>
            <a:ext cx="120138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marcar essa alternativa o candidato provavelmente se limitou  à associação entre umidade e vapor de água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284306" y="22030536"/>
            <a:ext cx="123083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assinalar essa alternativa, o candidato não observou que no verão também não há variação de temperatura, certamente se baseou em conhecimentos do senso comum ou confundiu variação de umidade com o conceito de sensação térmica.</a:t>
            </a:r>
            <a:endParaRPr lang="pt-B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656546" y="38264886"/>
            <a:ext cx="31742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dirty="0" smtClean="0">
                <a:solidFill>
                  <a:schemeClr val="dk1"/>
                </a:solidFill>
              </a:rPr>
              <a:t>Umidade relativa do ar é o termo usado para descrever a quantidade de vapor de água contido na atmosfera. Ela é definida pela razão entre o conteúdo real de umidade de uma parcela de ar e a quantidade de umidade que a mesma parcela de ar pode armazenar na mesma temperatura e pressão quando está saturada de vapor, isto é, com 100% de umidade relativa. O gráfico representa a relação entre a umidade relativa do ar e sua temperatura ao longo de um período de 24 horas em um determinado local</a:t>
            </a:r>
            <a:endParaRPr lang="pt-BR" sz="4800" dirty="0">
              <a:solidFill>
                <a:schemeClr val="dk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0" y="7491288"/>
            <a:ext cx="1143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Compreender e descrever a quantidade de  água contido na atmosfera. </a:t>
            </a:r>
            <a:endParaRPr lang="pt-BR" sz="3600" b="1" dirty="0">
              <a:solidFill>
                <a:schemeClr val="dk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243402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>
                <a:solidFill>
                  <a:schemeClr val="tx1"/>
                </a:solidFill>
              </a:rPr>
              <a:t>Interpretar tabelas e analisar  gráficos contendo dados  relativos às propriedades dos  materiais</a:t>
            </a:r>
            <a:r>
              <a:rPr lang="pt-BR" sz="4000" dirty="0" smtClean="0">
                <a:solidFill>
                  <a:srgbClr val="FF0000"/>
                </a:solidFill>
              </a:rPr>
              <a:t>.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8384252" y="28442654"/>
            <a:ext cx="13379116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Considerando-se as informações do texto e do gráfico, conclui-se que :</a:t>
            </a:r>
          </a:p>
          <a:p>
            <a:pPr marL="742950" indent="-742950">
              <a:buAutoNum type="alphaLcParenR"/>
            </a:pPr>
            <a:r>
              <a:rPr lang="pt-BR" sz="4000" dirty="0" smtClean="0"/>
              <a:t>a insolação é um fator que provoca variação da umidade relativa do ar. </a:t>
            </a:r>
          </a:p>
          <a:p>
            <a:pPr marL="742950" indent="-742950"/>
            <a:r>
              <a:rPr lang="pt-BR" sz="4000" dirty="0" smtClean="0"/>
              <a:t>b) o ar vai adquirindo maior quantidade de vapor de água à medida que se aquece.</a:t>
            </a:r>
          </a:p>
          <a:p>
            <a:pPr marL="742950" indent="-742950"/>
            <a:r>
              <a:rPr lang="pt-BR" sz="4000" dirty="0" smtClean="0"/>
              <a:t> c) a presença de umidade relativa do ar é diretamente proporcional à temperatura do ar.</a:t>
            </a:r>
          </a:p>
          <a:p>
            <a:pPr marL="742950" indent="-742950"/>
            <a:r>
              <a:rPr lang="pt-BR" sz="4000" dirty="0" smtClean="0"/>
              <a:t> d) a umidade relativa do ar indica, em termos absolutos, a quantidade de vapor de água existente na atmosfera. </a:t>
            </a:r>
          </a:p>
          <a:p>
            <a:pPr marL="742950" indent="-742950"/>
            <a:r>
              <a:rPr lang="pt-BR" sz="4000" dirty="0" smtClean="0"/>
              <a:t>e) a variação da umidade do ar se verifica no verão, e não no inverno, quando as temperaturas permanecem baixas. 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757</Words>
  <Application>Microsoft Office PowerPoint</Application>
  <PresentationFormat>Personalizar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Arial</vt:lpstr>
      <vt:lpstr>Calibri</vt:lpstr>
      <vt:lpstr>Tahoma</vt:lpstr>
      <vt:lpstr>Times New Roman</vt:lpstr>
      <vt:lpstr>Cambria</vt:lpstr>
      <vt:lpstr>Wingdings</vt:lpstr>
      <vt:lpstr>Open Sans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USER</cp:lastModifiedBy>
  <cp:revision>138</cp:revision>
  <dcterms:modified xsi:type="dcterms:W3CDTF">2019-08-07T19:36:28Z</dcterms:modified>
</cp:coreProperties>
</file>