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3200625" cx="32399275"/>
  <p:notesSz cx="6858000" cy="9028100"/>
  <p:embeddedFontLst>
    <p:embeddedFont>
      <p:font typeface="Tahoma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pH/hvnzHU0quVkpu8dtNLcEQD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Tahoma-regular.fntdata"/><Relationship Id="rId7" Type="http://schemas.openxmlformats.org/officeDocument/2006/relationships/font" Target="fonts/Tahoma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60588" y="677863"/>
            <a:ext cx="2536825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ahoma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/>
          <p:nvPr>
            <p:ph idx="2" type="sldImg"/>
          </p:nvPr>
        </p:nvSpPr>
        <p:spPr>
          <a:xfrm>
            <a:off x="2160588" y="677863"/>
            <a:ext cx="2536825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"/>
              <a:buFont typeface="Calibri"/>
              <a:buNone/>
            </a:pPr>
            <a:r>
              <a:rPr b="1" lang="pt-BR" sz="1200">
                <a:solidFill>
                  <a:srgbClr val="FF0000"/>
                </a:solidFill>
              </a:rPr>
              <a:t>Suporte:</a:t>
            </a:r>
            <a:r>
              <a:rPr lang="pt-BR" sz="1200">
                <a:solidFill>
                  <a:srgbClr val="FF0000"/>
                </a:solidFill>
              </a:rPr>
              <a:t> www.wikifisica.com; https://curriculointerativo.sedu.es.gov.br/</a:t>
            </a:r>
            <a:r>
              <a:rPr b="1" lang="pt-BR" sz="1200">
                <a:solidFill>
                  <a:srgbClr val="FF0000"/>
                </a:solidFill>
              </a:rPr>
              <a:t>  e </a:t>
            </a:r>
            <a:r>
              <a:rPr lang="pt-BR" sz="1200">
                <a:solidFill>
                  <a:srgbClr val="FF0000"/>
                </a:solidFill>
              </a:rPr>
              <a:t>https://sedudigital.wixsite.com/preenemdigital</a:t>
            </a:r>
            <a:endParaRPr b="0" i="0" sz="1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:notes"/>
          <p:cNvSpPr txBox="1"/>
          <p:nvPr>
            <p:ph idx="12" type="sldNum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ahoma"/>
              <a:buNone/>
            </a:pPr>
            <a:fld id="{00000000-1234-1234-1234-123412341234}" type="slidenum">
              <a:rPr b="0" lang="pt-BR" sz="12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12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2428875" y="3838575"/>
            <a:ext cx="27541537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00"/>
              <a:buFont typeface="Times New Roman"/>
              <a:buNone/>
              <a:defRPr b="0" i="0" sz="24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189"/>
              <a:buFont typeface="Times New Roman"/>
              <a:buNone/>
              <a:defRPr b="0" i="0" sz="24189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2428875" y="12477750"/>
            <a:ext cx="27541537" cy="259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1352550" lvl="0" marL="457200" marR="0" rtl="0" algn="l">
              <a:lnSpc>
                <a:spcPct val="100000"/>
              </a:lnSpc>
              <a:spcBef>
                <a:spcPts val="3540"/>
              </a:spcBef>
              <a:spcAft>
                <a:spcPts val="0"/>
              </a:spcAft>
              <a:buClr>
                <a:schemeClr val="dk1"/>
              </a:buClr>
              <a:buSzPts val="17700"/>
              <a:buFont typeface="Times New Roman"/>
              <a:buChar char="•"/>
              <a:defRPr b="0" i="0" sz="17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206500" lvl="1" marL="914400" marR="0" rtl="0" algn="l">
              <a:lnSpc>
                <a:spcPct val="100000"/>
              </a:lnSpc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5400"/>
              <a:buFont typeface="Times New Roman"/>
              <a:buChar char="–"/>
              <a:defRPr b="0" i="0" sz="1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66800" lvl="2" marL="1371600" marR="0" rtl="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Times New Roman"/>
              <a:buChar char="•"/>
              <a:defRPr b="0" i="0" sz="1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927100" lvl="3" marL="18288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–"/>
              <a:defRPr b="0" i="0" sz="1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927100" lvl="4" marL="22860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Times New Roman"/>
              <a:buChar char="»"/>
              <a:defRPr b="0" i="0" sz="1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927735" lvl="5" marL="27432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927735" lvl="6" marL="32004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927735" lvl="7" marL="36576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927735" lvl="8" marL="4114800" marR="0" rtl="0" algn="l">
              <a:lnSpc>
                <a:spcPct val="100000"/>
              </a:lnSpc>
              <a:spcBef>
                <a:spcPts val="2211"/>
              </a:spcBef>
              <a:spcAft>
                <a:spcPts val="0"/>
              </a:spcAft>
              <a:buClr>
                <a:schemeClr val="dk1"/>
              </a:buClr>
              <a:buSzPts val="11010"/>
              <a:buFont typeface="Times New Roman"/>
              <a:buChar char="»"/>
              <a:defRPr b="0" i="0" sz="11055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24288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1069638" y="39362063"/>
            <a:ext cx="10260012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654"/>
              <a:buFont typeface="Times New Roman"/>
              <a:buNone/>
              <a:defRPr b="0" i="0" sz="7654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3218775" y="39362063"/>
            <a:ext cx="6751638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0" i="0" sz="7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/>
          <p:nvPr/>
        </p:nvSpPr>
        <p:spPr>
          <a:xfrm>
            <a:off x="21670963" y="11322049"/>
            <a:ext cx="7829565" cy="575318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Tahoma"/>
              <a:buNone/>
            </a:pPr>
            <a:r>
              <a:rPr b="0" i="0" lang="pt-BR" sz="11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1" y="279484"/>
            <a:ext cx="32036656" cy="2020186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350"/>
              <a:buFont typeface="Arial"/>
              <a:buNone/>
            </a:pPr>
            <a:r>
              <a:rPr b="1" i="0" lang="pt-BR" sz="5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EEEFM Prof.ª Filomena Quitiba  </a:t>
            </a:r>
            <a:endParaRPr b="1" i="0" sz="5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100"/>
              <a:buFont typeface="Arial"/>
              <a:buNone/>
            </a:pPr>
            <a:r>
              <a:rPr b="1" i="0" lang="pt-BR" sz="4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Piúma/ES, 1º semestre de 2019</a:t>
            </a:r>
            <a:endParaRPr b="1" i="0" sz="44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11623675" y="16875125"/>
            <a:ext cx="26670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68"/>
              <a:buFont typeface="Times New Roman"/>
              <a:buNone/>
            </a:pPr>
            <a:r>
              <a:t/>
            </a:r>
            <a:endParaRPr b="0" i="0" sz="2268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 id="27" name="Google Shape;27;p1"/>
          <p:cNvSpPr/>
          <p:nvPr/>
        </p:nvSpPr>
        <p:spPr>
          <a:xfrm>
            <a:off x="16168688" y="2589213"/>
            <a:ext cx="287337" cy="288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3"/>
              <a:buFont typeface="Times New Roman"/>
              <a:buNone/>
            </a:pPr>
            <a:r>
              <a:t/>
            </a:r>
            <a:endParaRPr b="0" i="0" sz="2173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4063576" y="2057399"/>
            <a:ext cx="24280709" cy="2318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DIAGRAMA VÊ: </a:t>
            </a:r>
            <a:r>
              <a:rPr b="1" i="0" lang="pt-BR" sz="48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ESTUDANDO PARA O ENEM DE FORMA INVERTIDA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Tahoma"/>
              <a:buNone/>
            </a:pPr>
            <a:r>
              <a:rPr b="1" i="0" lang="pt-BR" sz="4800" u="none" cap="none" strike="noStrike">
                <a:solidFill>
                  <a:srgbClr val="00B05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i="0" sz="4800" u="none" cap="none" strike="noStrik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0666" y="3298371"/>
            <a:ext cx="28869790" cy="3291840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"/>
          <p:cNvSpPr/>
          <p:nvPr/>
        </p:nvSpPr>
        <p:spPr>
          <a:xfrm>
            <a:off x="11127581" y="19514084"/>
            <a:ext cx="184731" cy="923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"/>
          <p:cNvSpPr/>
          <p:nvPr/>
        </p:nvSpPr>
        <p:spPr>
          <a:xfrm>
            <a:off x="27316963" y="3680956"/>
            <a:ext cx="4792135" cy="3855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"/>
          <p:cNvSpPr/>
          <p:nvPr/>
        </p:nvSpPr>
        <p:spPr>
          <a:xfrm>
            <a:off x="6439932" y="3098638"/>
            <a:ext cx="20170094" cy="27949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Aluno( s): </a:t>
            </a:r>
            <a:r>
              <a:rPr lang="pt-BR" sz="4000">
                <a:solidFill>
                  <a:schemeClr val="dk1"/>
                </a:solidFill>
              </a:rPr>
              <a:t>Vinícius Viquietti Cezario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Série: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2° ano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Turma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M01 |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Turno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Matutino. </a:t>
            </a: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Valor: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3,0 pontos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Professor: </a:t>
            </a:r>
            <a:r>
              <a:rPr b="0" i="0" lang="pt-BR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Lucas  -  </a:t>
            </a:r>
            <a:r>
              <a:rPr b="0" i="0" lang="pt-BR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lucas.perobas@gmail.com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mbria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1"/>
          <p:cNvSpPr/>
          <p:nvPr/>
        </p:nvSpPr>
        <p:spPr>
          <a:xfrm>
            <a:off x="20636964" y="39972350"/>
            <a:ext cx="31290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b="60655" l="47566" r="46550" t="30425"/>
          <a:stretch/>
        </p:blipFill>
        <p:spPr>
          <a:xfrm>
            <a:off x="14787373" y="12557821"/>
            <a:ext cx="4937512" cy="352647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"/>
          <p:cNvSpPr/>
          <p:nvPr/>
        </p:nvSpPr>
        <p:spPr>
          <a:xfrm>
            <a:off x="416710" y="30303144"/>
            <a:ext cx="7832636" cy="74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rgbClr val="2020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"/>
          <p:cNvSpPr/>
          <p:nvPr/>
        </p:nvSpPr>
        <p:spPr>
          <a:xfrm>
            <a:off x="0" y="18506495"/>
            <a:ext cx="13552714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conhecer: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Raciocínio</a:t>
            </a:r>
            <a:r>
              <a:rPr lang="pt-BR" sz="4000"/>
              <a:t> e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aprender</a:t>
            </a:r>
            <a:r>
              <a:rPr lang="pt-BR" sz="4000"/>
              <a:t>.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fazer: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/>
              <a:t>Achar a velocidade </a:t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Aprender a ser: </a:t>
            </a:r>
            <a:r>
              <a:rPr lang="pt-BR" sz="4000">
                <a:solidFill>
                  <a:schemeClr val="dk1"/>
                </a:solidFill>
              </a:rPr>
              <a:t>Aprender à calcular a velocidade e a distância percorrida.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"/>
          <p:cNvSpPr/>
          <p:nvPr/>
        </p:nvSpPr>
        <p:spPr>
          <a:xfrm>
            <a:off x="0" y="30459013"/>
            <a:ext cx="743023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Cognitivas</a:t>
            </a:r>
            <a:r>
              <a:rPr b="1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"/>
          <p:cNvSpPr/>
          <p:nvPr/>
        </p:nvSpPr>
        <p:spPr>
          <a:xfrm>
            <a:off x="0" y="21893086"/>
            <a:ext cx="14499318" cy="821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Competências socioemocionais na BNCC: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Aprender </a:t>
            </a:r>
            <a:r>
              <a:rPr lang="pt-BR" sz="4400"/>
              <a:t>à diferenciar a velocida e a distância.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0" i="0" lang="pt-B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Obter conhecimento</a:t>
            </a:r>
            <a:r>
              <a:rPr lang="pt-BR" sz="4400"/>
              <a:t> através do estudo da velocidade e distância.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21978709" y="6054374"/>
            <a:ext cx="10090604" cy="3293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valor: 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Atividade trouxe beneficios, pois ajuda na aprendizagem da física.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21455742" y="8735664"/>
            <a:ext cx="10711544" cy="883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Asserções de conhecimento: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letra ´</a:t>
            </a:r>
            <a:r>
              <a:rPr b="1" lang="pt-BR" sz="4000">
                <a:solidFill>
                  <a:srgbClr val="FF0000"/>
                </a:solidFill>
              </a:rPr>
              <a:t>B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está correta. </a:t>
            </a:r>
            <a:r>
              <a:rPr lang="pt-BR" sz="4000">
                <a:solidFill>
                  <a:schemeClr val="dk1"/>
                </a:solidFill>
              </a:rPr>
              <a:t>Porque não pode ser maior que 25cm e nem maior que 1,0m/s.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lang="pt-BR" sz="4000">
                <a:solidFill>
                  <a:schemeClr val="dk1"/>
                </a:solidFill>
              </a:rPr>
              <a:t>Transformações:</a:t>
            </a:r>
            <a:endParaRPr b="1" sz="4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Velocidade que o pingo de água cai na piscina.</a:t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41" name="Google Shape;41;p1"/>
          <p:cNvSpPr/>
          <p:nvPr/>
        </p:nvSpPr>
        <p:spPr>
          <a:xfrm>
            <a:off x="20185525" y="16806273"/>
            <a:ext cx="10871400" cy="2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Interpretações: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</a:t>
            </a:r>
            <a:r>
              <a:rPr b="1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>
                <a:solidFill>
                  <a:schemeClr val="dk1"/>
                </a:solidFill>
              </a:rPr>
              <a:t>maior que 25 cm e maior que 1,0 m/s.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"/>
          <p:cNvSpPr/>
          <p:nvPr/>
        </p:nvSpPr>
        <p:spPr>
          <a:xfrm>
            <a:off x="18752005" y="26158372"/>
            <a:ext cx="12239624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Transformações: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Cana preparada para seus diversos usos.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"/>
          <p:cNvSpPr/>
          <p:nvPr/>
        </p:nvSpPr>
        <p:spPr>
          <a:xfrm>
            <a:off x="18360125" y="28184700"/>
            <a:ext cx="13124700" cy="20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Registros / Dados:</a:t>
            </a: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Opções: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82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AutoNum type="alphaLcParenR"/>
            </a:pPr>
            <a:r>
              <a:rPr lang="pt-BR" sz="4000">
                <a:solidFill>
                  <a:schemeClr val="dk1"/>
                </a:solidFill>
              </a:rPr>
              <a:t>maior que 25 cm e maior que 1,0 m/s.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23137903" y="5084408"/>
            <a:ext cx="682751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Metodológico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"/>
          <p:cNvSpPr/>
          <p:nvPr/>
        </p:nvSpPr>
        <p:spPr>
          <a:xfrm>
            <a:off x="3608933" y="4953779"/>
            <a:ext cx="597150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Domínio Conceitual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0" y="5943599"/>
            <a:ext cx="1152797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Teoria: </a:t>
            </a:r>
            <a:r>
              <a:rPr lang="pt-BR" sz="4800">
                <a:solidFill>
                  <a:schemeClr val="dk1"/>
                </a:solidFill>
              </a:rPr>
              <a:t>Velocidade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0" y="6727371"/>
            <a:ext cx="1208314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Princípios/necessidade didática: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12932229" y="6772829"/>
            <a:ext cx="7903028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Questão básica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Com a diminuição da chuva, a distância entre as cristas e a velocidade de propagação da onda se tornaram, respectivamemente?</a:t>
            </a:r>
            <a:endParaRPr sz="48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0" y="11897375"/>
            <a:ext cx="12833701" cy="40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Conceit</a:t>
            </a:r>
            <a:r>
              <a:rPr b="1" lang="pt-BR" sz="4800">
                <a:solidFill>
                  <a:schemeClr val="dk1"/>
                </a:solidFill>
              </a:rPr>
              <a:t>os: </a:t>
            </a:r>
            <a:r>
              <a:rPr lang="pt-BR" sz="4000">
                <a:solidFill>
                  <a:srgbClr val="222222"/>
                </a:solidFill>
                <a:highlight>
                  <a:srgbClr val="FFFFFF"/>
                </a:highlight>
              </a:rPr>
              <a:t>Para a Física, a </a:t>
            </a:r>
            <a:r>
              <a:rPr b="1" lang="pt-BR" sz="4000">
                <a:solidFill>
                  <a:srgbClr val="222222"/>
                </a:solidFill>
                <a:highlight>
                  <a:srgbClr val="FFFFFF"/>
                </a:highlight>
              </a:rPr>
              <a:t>velocidade</a:t>
            </a:r>
            <a:r>
              <a:rPr lang="pt-BR" sz="4000">
                <a:solidFill>
                  <a:srgbClr val="222222"/>
                </a:solidFill>
                <a:highlight>
                  <a:srgbClr val="FFFFFF"/>
                </a:highlight>
              </a:rPr>
              <a:t> é a relação entre uma determinada distância percorrida e o tempo gasto no percurso. A </a:t>
            </a:r>
            <a:r>
              <a:rPr b="1" lang="pt-BR" sz="4000">
                <a:solidFill>
                  <a:srgbClr val="222222"/>
                </a:solidFill>
                <a:highlight>
                  <a:srgbClr val="FFFFFF"/>
                </a:highlight>
              </a:rPr>
              <a:t>velocidade</a:t>
            </a:r>
            <a:r>
              <a:rPr lang="pt-BR" sz="4000">
                <a:solidFill>
                  <a:srgbClr val="222222"/>
                </a:solidFill>
                <a:highlight>
                  <a:srgbClr val="FFFFFF"/>
                </a:highlight>
              </a:rPr>
              <a:t> é uma grandeza vetorial representada por um vetor que possui direção, sentido e módulo.</a:t>
            </a:r>
            <a:r>
              <a:rPr b="0" i="0" lang="pt-BR" sz="4000" u="none" cap="none" strike="noStrike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4000" u="none" cap="none" strike="noStrike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0" y="31353903"/>
            <a:ext cx="15217774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Competência</a:t>
            </a:r>
            <a:r>
              <a:rPr b="0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 ÁREA 2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pt-BR" sz="4000"/>
              <a:t>Aprimorar o conhecimento da física.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Habilidade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1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4000"/>
              <a:t>valiar os sistemas naturais.</a:t>
            </a:r>
            <a:endParaRPr b="0" i="0" sz="40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460602" y="36073616"/>
            <a:ext cx="31938686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Evento</a:t>
            </a:r>
            <a:r>
              <a:rPr b="0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None/>
            </a:pP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ENEM: 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lang="pt-BR" sz="4000">
                <a:solidFill>
                  <a:schemeClr val="dk1"/>
                </a:solidFill>
              </a:rPr>
              <a:t>2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Questão:</a:t>
            </a:r>
            <a:r>
              <a:rPr b="0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>
                <a:solidFill>
                  <a:schemeClr val="dk1"/>
                </a:solidFill>
              </a:rPr>
              <a:t>60</a:t>
            </a: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caderno branco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19676050" y="21017063"/>
            <a:ext cx="13373099" cy="16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b="1" lang="pt-BR" sz="4000">
                <a:solidFill>
                  <a:srgbClr val="FF0000"/>
                </a:solidFill>
              </a:rPr>
              <a:t>Errada, </a:t>
            </a:r>
            <a:r>
              <a:rPr b="0" i="0" lang="pt-BR" sz="4000" u="none" cap="none" strike="noStrike">
                <a:latin typeface="Arial"/>
                <a:ea typeface="Arial"/>
                <a:cs typeface="Arial"/>
                <a:sym typeface="Arial"/>
              </a:rPr>
              <a:t>menor que 25 cm e menor que 1,0 m/s. 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19797475" y="19514075"/>
            <a:ext cx="12210000" cy="11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b) </a:t>
            </a:r>
            <a:r>
              <a:rPr b="1" lang="pt-BR" sz="4000">
                <a:solidFill>
                  <a:srgbClr val="FF0000"/>
                </a:solidFill>
              </a:rPr>
              <a:t>Certa.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19337056" y="22686606"/>
            <a:ext cx="12013803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d) </a:t>
            </a:r>
            <a:r>
              <a:rPr b="1" lang="pt-BR" sz="4000">
                <a:solidFill>
                  <a:srgbClr val="FF0000"/>
                </a:solidFill>
              </a:rPr>
              <a:t>Errada, </a:t>
            </a:r>
            <a:r>
              <a:rPr lang="pt-BR" sz="4000">
                <a:solidFill>
                  <a:schemeClr val="dk1"/>
                </a:solidFill>
              </a:rPr>
              <a:t>menor que 25 cm e igual a 1,0 m/s.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19042519" y="24123523"/>
            <a:ext cx="1230834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e) </a:t>
            </a:r>
            <a:r>
              <a:rPr b="1" i="0" lang="pt-BR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Errada,  </a:t>
            </a:r>
            <a:r>
              <a:rPr lang="pt-BR" sz="4000">
                <a:solidFill>
                  <a:schemeClr val="dk1"/>
                </a:solidFill>
              </a:rPr>
              <a:t>menor que 25 cm e igual a 1,0 m/s.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000"/>
              <a:buFont typeface="Arial"/>
              <a:buNone/>
            </a:pPr>
            <a:r>
              <a:t/>
            </a:r>
            <a:endParaRPr b="1" sz="4000">
              <a:solidFill>
                <a:srgbClr val="FF0000"/>
              </a:solidFill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18059855" y="30123822"/>
            <a:ext cx="13127699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b)  maior que 25 cm e igual a 1,0 m/s.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17733284" y="31559600"/>
            <a:ext cx="13062402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c) </a:t>
            </a:r>
            <a:r>
              <a:rPr lang="pt-BR" sz="4000">
                <a:solidFill>
                  <a:schemeClr val="dk1"/>
                </a:solidFill>
              </a:rPr>
              <a:t>menor que 25 cm e menor que 1,0 m/s.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17797509" y="32617197"/>
            <a:ext cx="136830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d)  </a:t>
            </a:r>
            <a:r>
              <a:rPr lang="pt-BR" sz="4000"/>
              <a:t>menor que 25 cm e igual a 1,0 m/s.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17600581" y="34149266"/>
            <a:ext cx="14076847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e) </a:t>
            </a:r>
            <a:r>
              <a:rPr lang="pt-BR" sz="4000">
                <a:solidFill>
                  <a:schemeClr val="dk1"/>
                </a:solidFill>
              </a:rPr>
              <a:t>igual a 25 cm e igual a 1,0 m/s.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359229" y="37591119"/>
            <a:ext cx="31742701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0" y="7491305"/>
            <a:ext cx="11430000" cy="26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222800" y="14293824"/>
            <a:ext cx="128337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0" y="16243402"/>
            <a:ext cx="13095061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Sentença Descritora: </a:t>
            </a:r>
            <a:endParaRPr b="1" i="0" sz="4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Identificar </a:t>
            </a:r>
            <a:r>
              <a:rPr lang="pt-BR" sz="4000"/>
              <a:t>a velocidade e a reação entre uma determinada distância.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511629" y="37743519"/>
            <a:ext cx="31742701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664029" y="37895919"/>
            <a:ext cx="31742701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0" y="37520175"/>
            <a:ext cx="32558999" cy="49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/>
              <a:t>Em um dia de chuva muito forte, constatou-se uma goteira sobre o centro de uma piscina coberta, formando um padrão de ondas circulares. Nessa situação, observou-se que caíam duas gotas a cada segundo. A distância entre duas cristas consecutivas era de 25 cm e cada uma delas se aproximava da borda da piscina com velocidade de 1,0 m/s. Após algum tempo a chuva diminuiu e a goteira passou a cair uma vez por segundo. </a:t>
            </a:r>
            <a:endParaRPr sz="4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4000"/>
              <a:t>Com a diminuição da chuva, a distância entre as cristas e a velocidade de propagação da onda se tornaram, respectivamemente,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6350" y="7547700"/>
            <a:ext cx="6611250" cy="418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