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0281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XcCketetV8GZpTdmdwK9Z6Lty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392" y="-78"/>
      </p:cViewPr>
      <p:guideLst>
        <p:guide orient="horz" pos="13606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"/>
                <a:buFont typeface="Tahoma"/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"/>
              <a:buFont typeface="Calibri"/>
              <a:buNone/>
            </a:pPr>
            <a:r>
              <a:rPr lang="pt-BR" sz="1200" b="1" dirty="0">
                <a:solidFill>
                  <a:srgbClr val="FF0000"/>
                </a:solidFill>
              </a:rPr>
              <a:t>Suporte:</a:t>
            </a:r>
            <a:r>
              <a:rPr lang="pt-BR" sz="1200" dirty="0">
                <a:solidFill>
                  <a:srgbClr val="FF0000"/>
                </a:solidFill>
              </a:rPr>
              <a:t> www.wikifisica.com; https://curriculointerativo.sedu.es.gov.br/</a:t>
            </a:r>
            <a:r>
              <a:rPr lang="pt-BR" sz="1200" b="1" dirty="0">
                <a:solidFill>
                  <a:srgbClr val="FF0000"/>
                </a:solidFill>
              </a:rPr>
              <a:t>  e </a:t>
            </a:r>
            <a:r>
              <a:rPr lang="pt-BR" sz="1200" dirty="0">
                <a:solidFill>
                  <a:srgbClr val="FF0000"/>
                </a:solidFill>
              </a:rPr>
              <a:t>https://sedudigital.wixsite.com/preenemdigital</a:t>
            </a:r>
            <a:endParaRPr sz="1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:notes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lang="pt-BR" sz="1200" b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"/>
                <a:buFont typeface="Tahoma"/>
                <a:buNone/>
              </a:pPr>
              <a:t>1</a:t>
            </a:fld>
            <a:endParaRPr sz="1200" b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1352550" algn="l" rtl="0">
              <a:lnSpc>
                <a:spcPct val="100000"/>
              </a:lnSpc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ts val="17700"/>
              <a:buFont typeface="Times New Roman"/>
              <a:buChar char="•"/>
              <a:defRPr sz="17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206500" algn="l" rtl="0">
              <a:lnSpc>
                <a:spcPct val="100000"/>
              </a:lnSpc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–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1066800" algn="l" rtl="0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Times New Roman"/>
              <a:buChar char="•"/>
              <a:defRPr sz="1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9271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–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9271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»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927742" algn="l" rtl="0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927742" algn="l" rtl="0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927742" algn="l" rtl="0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927742" algn="l" rtl="0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/>
          <p:nvPr/>
        </p:nvSpPr>
        <p:spPr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50" tIns="41025" rIns="82050" bIns="410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lang="pt-BR" sz="11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181314" y="348534"/>
            <a:ext cx="32036700" cy="20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lang="pt-BR" sz="54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sz="5400" b="1" i="0" u="none" strike="noStrike" cap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lang="pt-BR" sz="44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1º semestre de 2019</a:t>
            </a:r>
            <a:endParaRPr sz="4400" b="1" i="0" u="none" strike="noStrike" cap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endParaRPr sz="2268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" name="Google Shape;27;p1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/>
          <p:cNvSpPr/>
          <p:nvPr/>
        </p:nvSpPr>
        <p:spPr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endParaRPr sz="2173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4063576" y="2057399"/>
            <a:ext cx="24280709" cy="2318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pt-BR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lang="pt-BR" sz="48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lang="pt-BR" sz="4800" b="1" i="0" u="none" strike="noStrike" cap="non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4800" b="1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8164" y="3310287"/>
            <a:ext cx="28869791" cy="3291840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/>
          <p:nvPr/>
        </p:nvSpPr>
        <p:spPr>
          <a:xfrm>
            <a:off x="11127581" y="19514084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/>
          <p:nvPr/>
        </p:nvSpPr>
        <p:spPr>
          <a:xfrm>
            <a:off x="27316963" y="3680956"/>
            <a:ext cx="4792135" cy="3855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6439932" y="3098638"/>
            <a:ext cx="20170094" cy="2794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Aluno(s): </a:t>
            </a:r>
            <a:r>
              <a:rPr lang="pt-BR" sz="4000" dirty="0" smtClean="0">
                <a:solidFill>
                  <a:schemeClr val="dk1"/>
                </a:solidFill>
              </a:rPr>
              <a:t>João Dias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lang="pt-BR" sz="3600" dirty="0">
                <a:solidFill>
                  <a:schemeClr val="dk1"/>
                </a:solidFill>
              </a:rPr>
              <a:t>2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° ano | </a:t>
            </a: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M0</a:t>
            </a:r>
            <a:r>
              <a:rPr lang="pt-BR" sz="3600" dirty="0">
                <a:solidFill>
                  <a:schemeClr val="dk1"/>
                </a:solidFill>
              </a:rPr>
              <a:t>4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 </a:t>
            </a: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Valor: </a:t>
            </a:r>
            <a:r>
              <a:rPr lang="pt-BR" sz="3600" dirty="0">
                <a:solidFill>
                  <a:schemeClr val="dk1"/>
                </a:solidFill>
              </a:rPr>
              <a:t>5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,0 pontos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Professor: </a:t>
            </a:r>
            <a:r>
              <a:rPr lang="pt-BR" sz="3600" dirty="0">
                <a:solidFill>
                  <a:schemeClr val="dk1"/>
                </a:solidFill>
              </a:rPr>
              <a:t>Lucas Xavier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 </a:t>
            </a:r>
            <a:r>
              <a:rPr lang="pt-BR" sz="3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lang="pt-BR" sz="20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20636964" y="39972350"/>
            <a:ext cx="312906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pt-BR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l="47566" t="30425" r="46550" b="60655"/>
          <a:stretch/>
        </p:blipFill>
        <p:spPr>
          <a:xfrm>
            <a:off x="14787373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/>
          <p:nvPr/>
        </p:nvSpPr>
        <p:spPr>
          <a:xfrm>
            <a:off x="416710" y="30303144"/>
            <a:ext cx="7832636" cy="749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4000" b="1" i="0" u="none" strike="noStrike" cap="non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49100" y="15659400"/>
            <a:ext cx="13007400" cy="3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lang="pt-BR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 e Aprender a aprender.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Protagonismo.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lang="pt-BR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Construção e 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Execução do Projeto de Vida.</a:t>
            </a:r>
            <a:endParaRPr/>
          </a:p>
        </p:txBody>
      </p:sp>
      <p:sp>
        <p:nvSpPr>
          <p:cNvPr id="37" name="Google Shape;37;p1"/>
          <p:cNvSpPr/>
          <p:nvPr/>
        </p:nvSpPr>
        <p:spPr>
          <a:xfrm>
            <a:off x="49100" y="28399813"/>
            <a:ext cx="74301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lang="pt-BR" sz="4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4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/>
          <p:nvPr/>
        </p:nvSpPr>
        <p:spPr>
          <a:xfrm>
            <a:off x="-38550" y="19842925"/>
            <a:ext cx="14039700" cy="82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pt-BR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Valorizar e utilizar os conhecimentos historicamente construídos sobre o mundo físico, social, cultural e digital para entender e explicar a realidade, continuar aprendendo e colaborar para a construção de uma sociedade justa, democrática e inclusiva.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pt-BR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Utilizar tecnologias digitais de comunicação e informação de forma crítica, significativa, reflexiva e ética nas diversas práticas do cotidiano (incluindo as escolares) ao se comunicar, acessar e disseminar informações, produzir conhecimentos e resolver problemas. </a:t>
            </a:r>
            <a:endParaRPr sz="4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21978709" y="6054374"/>
            <a:ext cx="10090604" cy="3293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Foi consenso que os desafios são grandes na preparação para o Enem, pois requer dedicação e resiliência.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21312212" y="9502975"/>
            <a:ext cx="10711544" cy="575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chemeClr val="dk1"/>
              </a:buClr>
              <a:buSzPts val="4000"/>
            </a:pPr>
            <a:r>
              <a:rPr lang="pt-BR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letra </a:t>
            </a:r>
            <a:r>
              <a:rPr lang="pt-BR" sz="4000" b="1" dirty="0">
                <a:solidFill>
                  <a:srgbClr val="FF0000"/>
                </a:solidFill>
              </a:rPr>
              <a:t>E</a:t>
            </a:r>
            <a:r>
              <a:rPr lang="pt-BR" sz="4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correta. </a:t>
            </a:r>
            <a:r>
              <a:rPr lang="pt-BR" sz="4000" dirty="0" smtClean="0"/>
              <a:t>Do espectro de absorção, verificamos que o </a:t>
            </a:r>
            <a:r>
              <a:rPr lang="pt-BR" sz="4000" dirty="0" smtClean="0"/>
              <a:t>comprimento </a:t>
            </a:r>
            <a:r>
              <a:rPr lang="pt-BR" sz="4000" dirty="0" smtClean="0"/>
              <a:t>de onda da luz absorvida com mais intensidade é da ordem de 500 </a:t>
            </a:r>
            <a:r>
              <a:rPr lang="pt-BR" sz="4000" dirty="0" err="1" smtClean="0"/>
              <a:t>nm</a:t>
            </a:r>
            <a:r>
              <a:rPr lang="pt-BR" sz="4000" dirty="0" smtClean="0"/>
              <a:t>. Na roda de cores, este comprimento de onda está na faixa da radiação verde e a cor apresentada pela substância que deu origem ao espectro será vermelha.</a:t>
            </a:r>
            <a:endParaRPr dirty="0"/>
          </a:p>
        </p:txBody>
      </p:sp>
      <p:sp>
        <p:nvSpPr>
          <p:cNvPr id="41" name="Google Shape;41;p1"/>
          <p:cNvSpPr/>
          <p:nvPr/>
        </p:nvSpPr>
        <p:spPr>
          <a:xfrm>
            <a:off x="20520124" y="15695663"/>
            <a:ext cx="108714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pt-BR" sz="4000" b="1" dirty="0">
                <a:solidFill>
                  <a:srgbClr val="FF0000"/>
                </a:solidFill>
              </a:rPr>
              <a:t>Errada, </a:t>
            </a:r>
            <a:r>
              <a:rPr lang="pt-BR" sz="4000" dirty="0"/>
              <a:t>o candidato que assinala essa </a:t>
            </a:r>
            <a:r>
              <a:rPr lang="pt-BR" sz="4000" dirty="0" smtClean="0"/>
              <a:t>alternativa considera o traçado inicial da linha do gráfico.</a:t>
            </a:r>
            <a:endParaRPr sz="4000" i="0" u="none" strike="noStrike" cap="none" dirty="0"/>
          </a:p>
        </p:txBody>
      </p:sp>
      <p:sp>
        <p:nvSpPr>
          <p:cNvPr id="42" name="Google Shape;42;p1"/>
          <p:cNvSpPr/>
          <p:nvPr/>
        </p:nvSpPr>
        <p:spPr>
          <a:xfrm>
            <a:off x="19465900" y="24241274"/>
            <a:ext cx="12239700" cy="47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Transformações: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4000">
              <a:solidFill>
                <a:schemeClr val="dk1"/>
              </a:solidFill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18287876" y="29444863"/>
            <a:ext cx="13196949" cy="575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 dirty="0" smtClean="0">
                <a:solidFill>
                  <a:schemeClr val="dk1"/>
                </a:solidFill>
              </a:rPr>
              <a:t>A cor que deu origem ao espectro da substância da figura 1 foi: </a:t>
            </a:r>
            <a:endParaRPr sz="40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pt-BR" sz="4000" dirty="0" smtClean="0">
              <a:solidFill>
                <a:schemeClr val="dk1"/>
              </a:solidFill>
            </a:endParaRPr>
          </a:p>
          <a:p>
            <a:pPr marL="742950" marR="0" lvl="0" indent="-742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sz="4000" dirty="0" smtClean="0">
                <a:solidFill>
                  <a:schemeClr val="dk1"/>
                </a:solidFill>
              </a:rPr>
              <a:t>a) Azul</a:t>
            </a:r>
          </a:p>
          <a:p>
            <a:pPr marL="742950" marR="0" lvl="0" indent="-742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sz="4000" dirty="0" smtClean="0">
                <a:solidFill>
                  <a:schemeClr val="dk1"/>
                </a:solidFill>
              </a:rPr>
              <a:t>b) Verde</a:t>
            </a:r>
          </a:p>
          <a:p>
            <a:pPr marL="742950" marR="0" lvl="0" indent="-742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sz="4000" dirty="0" smtClean="0">
                <a:solidFill>
                  <a:schemeClr val="dk1"/>
                </a:solidFill>
              </a:rPr>
              <a:t>c) Violeta</a:t>
            </a:r>
          </a:p>
          <a:p>
            <a:pPr marL="742950" marR="0" lvl="0" indent="-742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sz="4000" dirty="0" smtClean="0">
                <a:solidFill>
                  <a:schemeClr val="dk1"/>
                </a:solidFill>
              </a:rPr>
              <a:t>d) Laranja</a:t>
            </a:r>
          </a:p>
          <a:p>
            <a:pPr marL="742950" marR="0" lvl="0" indent="-742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r>
              <a:rPr lang="pt-BR" sz="4000" dirty="0" smtClean="0">
                <a:solidFill>
                  <a:schemeClr val="dk1"/>
                </a:solidFill>
              </a:rPr>
              <a:t>e) Vermelho</a:t>
            </a:r>
          </a:p>
        </p:txBody>
      </p:sp>
      <p:sp>
        <p:nvSpPr>
          <p:cNvPr id="44" name="Google Shape;44;p1"/>
          <p:cNvSpPr/>
          <p:nvPr/>
        </p:nvSpPr>
        <p:spPr>
          <a:xfrm>
            <a:off x="23137903" y="5084408"/>
            <a:ext cx="68275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/>
          </a:p>
        </p:txBody>
      </p:sp>
      <p:sp>
        <p:nvSpPr>
          <p:cNvPr id="45" name="Google Shape;45;p1"/>
          <p:cNvSpPr/>
          <p:nvPr/>
        </p:nvSpPr>
        <p:spPr>
          <a:xfrm>
            <a:off x="3608933" y="4953779"/>
            <a:ext cx="597150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0" y="5943599"/>
            <a:ext cx="1152797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Teoria: </a:t>
            </a:r>
            <a:r>
              <a:rPr lang="pt-BR" sz="4800" dirty="0" smtClean="0">
                <a:solidFill>
                  <a:schemeClr val="dk1"/>
                </a:solidFill>
              </a:rPr>
              <a:t>Óptica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0" y="6727371"/>
            <a:ext cx="1208314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3079475" y="6132948"/>
            <a:ext cx="7902900" cy="206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 </a:t>
            </a:r>
            <a:endParaRPr dirty="0"/>
          </a:p>
          <a:p>
            <a:pPr lvl="0" algn="ctr">
              <a:buClr>
                <a:schemeClr val="dk1"/>
              </a:buClr>
              <a:buSzPts val="4000"/>
            </a:pPr>
            <a:r>
              <a:rPr lang="pt-BR" sz="4000" dirty="0" smtClean="0"/>
              <a:t>Qual a cor da substância que deu origem ao espectro da Figura 1?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0" y="9729650"/>
            <a:ext cx="123084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800"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Conceitos</a:t>
            </a:r>
            <a:r>
              <a:rPr lang="pt-BR" sz="4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pt-BR" sz="4800" dirty="0" smtClean="0"/>
              <a:t> </a:t>
            </a:r>
            <a:r>
              <a:rPr lang="pt-BR" sz="3600" dirty="0" smtClean="0"/>
              <a:t>É</a:t>
            </a:r>
            <a:r>
              <a:rPr lang="pt-BR" sz="3600" dirty="0" smtClean="0"/>
              <a:t> </a:t>
            </a:r>
            <a:r>
              <a:rPr lang="pt-BR" sz="3600" dirty="0" smtClean="0"/>
              <a:t>a parte da Física que estuda fenômenos associados à luz. Divide-se em óptica geométrica e óptica física, de acordo com a forma que a luz se comporta.</a:t>
            </a:r>
            <a:br>
              <a:rPr lang="pt-BR" sz="3600" dirty="0" smtClean="0"/>
            </a:br>
            <a:r>
              <a:rPr lang="pt-BR" sz="4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36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-38550" y="29114325"/>
            <a:ext cx="15217800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pt-BR" sz="40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lang="pt-BR" sz="4000" b="0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</a:t>
            </a:r>
            <a:r>
              <a:rPr lang="pt-BR" sz="4000" b="1" dirty="0" smtClean="0">
                <a:solidFill>
                  <a:srgbClr val="FF0000"/>
                </a:solidFill>
              </a:rPr>
              <a:t>6</a:t>
            </a:r>
            <a:r>
              <a:rPr lang="pt-BR" sz="4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pt-BR" sz="4000" dirty="0"/>
              <a:t>Apropriar-se de </a:t>
            </a:r>
            <a:r>
              <a:rPr lang="pt-BR" sz="4000" dirty="0" smtClean="0"/>
              <a:t>conhecimentos da física </a:t>
            </a:r>
            <a:r>
              <a:rPr lang="pt-BR" sz="4000" dirty="0"/>
              <a:t>para, em situações problema, interpretar, avaliar ou planejar intervenções científico-tecnológicas.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1" dirty="0" smtClean="0">
                <a:solidFill>
                  <a:srgbClr val="FF0000"/>
                </a:solidFill>
              </a:rPr>
              <a:t>22</a:t>
            </a:r>
            <a:r>
              <a:rPr lang="pt-BR" sz="4000" b="1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pt-BR" sz="4000" dirty="0" smtClean="0"/>
              <a:t>Compreender fenômenos decorrentes da interação entre a radiação e a matéria em suas manifestações em processos naturais e tecnológicos, ou em suas implicações biológicas, sociais, econômicas e ambientais.</a:t>
            </a:r>
            <a:endParaRPr sz="4000" b="0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460602" y="36073616"/>
            <a:ext cx="31938686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pt-BR" sz="4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lang="pt-BR" sz="4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lang="pt-BR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2011 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lang="pt-BR" sz="4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dirty="0" smtClean="0">
                <a:solidFill>
                  <a:schemeClr val="dk1"/>
                </a:solidFill>
              </a:rPr>
              <a:t>65</a:t>
            </a:r>
            <a:r>
              <a:rPr lang="pt-BR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caderno branco| </a:t>
            </a:r>
            <a:r>
              <a:rPr lang="pt-BR" sz="4000" dirty="0" smtClean="0">
                <a:solidFill>
                  <a:schemeClr val="dk1"/>
                </a:solidFill>
              </a:rPr>
              <a:t>Espectro Visível</a:t>
            </a: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20397463" y="20127513"/>
            <a:ext cx="12308400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candidato considera que o ponto inicial da linha do gráfico define a cor do espectro ou atém-se as setas indicativas na figura 2.</a:t>
            </a:r>
            <a:endParaRPr sz="40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20520124" y="18215943"/>
            <a:ext cx="122100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 dirty="0" smtClean="0">
                <a:solidFill>
                  <a:schemeClr val="tx1"/>
                </a:solidFill>
              </a:rPr>
              <a:t>o candidato atém-se ao pico do gráfico, considerando que esse valor determina a cor do espectro  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20385488" y="22032367"/>
            <a:ext cx="120138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lang="pt-BR" sz="4000" b="1" dirty="0" smtClean="0">
                <a:solidFill>
                  <a:srgbClr val="FF0000"/>
                </a:solidFill>
              </a:rPr>
              <a:t>Errada, </a:t>
            </a:r>
            <a:r>
              <a:rPr lang="pt-BR" sz="4000" dirty="0" smtClean="0">
                <a:solidFill>
                  <a:schemeClr val="tx1"/>
                </a:solidFill>
              </a:rPr>
              <a:t>o candidato identifica cor que corresponde a um dos maiores segmentos da figura 2.</a:t>
            </a:r>
            <a:endParaRPr sz="1400" b="0" i="0" u="none" strike="noStrike" cap="none" dirty="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20448116" y="23832567"/>
            <a:ext cx="123084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333333"/>
              </a:buClr>
              <a:buSzPts val="4000"/>
            </a:pP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pt-BR" sz="40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pt-BR" sz="4000" b="1" dirty="0" smtClean="0">
                <a:solidFill>
                  <a:srgbClr val="FF0000"/>
                </a:solidFill>
              </a:rPr>
              <a:t> </a:t>
            </a:r>
            <a:r>
              <a:rPr lang="pt-BR" sz="4000" b="1" dirty="0" smtClean="0">
                <a:solidFill>
                  <a:srgbClr val="FF0000"/>
                </a:solidFill>
              </a:rPr>
              <a:t>Correta.</a:t>
            </a:r>
            <a:r>
              <a:rPr lang="pt-BR" sz="40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359229" y="37591119"/>
            <a:ext cx="31742700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1000"/>
            </a:pPr>
            <a:r>
              <a:rPr lang="pt-BR" sz="4000" dirty="0" smtClean="0"/>
              <a:t>Para que uma substância seja colorida ela deve absorver luz na região do visível. Quando uma amostra absorve luz visível, a cor que percebemos é a soma das cores restantes que são refletidas ou transmitidas pelo objeto. A Figura 1 mostra o espectro de absorção para uma substância e é possível observar que há um comprimento de onda em que a intensidade de absorção é máxima. Um observador pode prever a cor dessa substância pelo uso da roda de cores (Figura 2); o comprimento de onda correspondente à cor do objeto é encontrado no lado oposto ao </a:t>
            </a:r>
            <a:r>
              <a:rPr lang="pt-BR" sz="4000" dirty="0" smtClean="0"/>
              <a:t>comprimento </a:t>
            </a:r>
            <a:r>
              <a:rPr lang="pt-BR" sz="4000" dirty="0" smtClean="0"/>
              <a:t>de onda da absorção máxima</a:t>
            </a:r>
            <a:endParaRPr dirty="0"/>
          </a:p>
        </p:txBody>
      </p:sp>
      <p:sp>
        <p:nvSpPr>
          <p:cNvPr id="57" name="Google Shape;57;p1"/>
          <p:cNvSpPr/>
          <p:nvPr/>
        </p:nvSpPr>
        <p:spPr>
          <a:xfrm>
            <a:off x="0" y="7990807"/>
            <a:ext cx="114300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3600" i="0" u="none" strike="noStrike" cap="none" dirty="0" smtClean="0">
                <a:solidFill>
                  <a:schemeClr val="dk1"/>
                </a:solidFill>
              </a:rPr>
              <a:t>Leitura e relacionamento de gráficos. | Fundamentos de ótica. | Luz e cor de um corpo.</a:t>
            </a:r>
            <a:endParaRPr sz="36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0" y="12383295"/>
            <a:ext cx="13095000" cy="236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endParaRPr lang="pt-BR" sz="4000" b="1" i="0" u="none" strike="noStrike" cap="none" dirty="0" smtClean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pt-BR" sz="3600" dirty="0" smtClean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3600" dirty="0" smtClean="0">
                <a:solidFill>
                  <a:schemeClr val="tx1"/>
                </a:solidFill>
              </a:rPr>
              <a:t>Reconhecer a refração da luz e suas propriedades, representando-a graficamente.</a:t>
            </a:r>
            <a:endParaRPr sz="360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2" name="Picture 4" descr="Resultado de imagem para espectro co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944060" y="25200719"/>
            <a:ext cx="10729192" cy="4096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680</Words>
  <Application>Microsoft Office PowerPoint</Application>
  <PresentationFormat>Personalizar</PresentationFormat>
  <Paragraphs>59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Lucas</dc:creator>
  <cp:lastModifiedBy>Windows</cp:lastModifiedBy>
  <cp:revision>6</cp:revision>
  <dcterms:modified xsi:type="dcterms:W3CDTF">2019-07-31T18:49:14Z</dcterms:modified>
</cp:coreProperties>
</file>