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mbria" panose="02040503050406030204" pitchFamily="18" charset="0"/>
      <p:regular r:id="rId4"/>
      <p:bold r:id="rId5"/>
      <p:italic r:id="rId6"/>
      <p:boldItalic r:id="rId7"/>
    </p:embeddedFont>
    <p:embeddedFont>
      <p:font typeface="Tahoma" panose="020B0604030504040204" pitchFamily="34" charset="0"/>
      <p:regular r:id="rId8"/>
      <p:bold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932"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smtClean="0">
                <a:solidFill>
                  <a:srgbClr val="000099"/>
                </a:solidFill>
                <a:latin typeface="+mj-lt"/>
                <a:ea typeface="Cambria"/>
                <a:cs typeface="Cambria"/>
                <a:sym typeface="Cambria"/>
              </a:rPr>
              <a:t>1º 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815351" y="3820885"/>
            <a:ext cx="28869790" cy="33561671"/>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098638"/>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a:t>
            </a:r>
            <a:r>
              <a:rPr lang="pt-BR" sz="4000" dirty="0" smtClean="0">
                <a:solidFill>
                  <a:schemeClr val="dk1"/>
                </a:solidFill>
                <a:latin typeface="+mj-lt"/>
              </a:rPr>
              <a:t>XXXXXXXXX   HHHHHHHHHH</a:t>
            </a:r>
          </a:p>
          <a:p>
            <a:pPr algn="ctr">
              <a:buSzPct val="25000"/>
            </a:pPr>
            <a:r>
              <a:rPr lang="pt-BR" sz="3600" b="1" dirty="0" smtClean="0">
                <a:solidFill>
                  <a:schemeClr val="dk1"/>
                </a:solidFill>
                <a:latin typeface="+mj-lt"/>
              </a:rPr>
              <a:t>Série</a:t>
            </a:r>
            <a:r>
              <a:rPr lang="pt-BR" sz="3600" b="1">
                <a:solidFill>
                  <a:schemeClr val="dk1"/>
                </a:solidFill>
                <a:latin typeface="+mj-lt"/>
              </a:rPr>
              <a:t>: </a:t>
            </a:r>
            <a:r>
              <a:rPr lang="pt-BR" sz="3600" dirty="0">
                <a:solidFill>
                  <a:schemeClr val="dk1"/>
                </a:solidFill>
                <a:latin typeface="+mj-lt"/>
              </a:rPr>
              <a:t>1</a:t>
            </a:r>
            <a:r>
              <a:rPr lang="pt-BR" sz="360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N</a:t>
            </a:r>
            <a:r>
              <a:rPr lang="pt-BR" sz="3600" dirty="0" smtClean="0">
                <a:solidFill>
                  <a:schemeClr val="dk1"/>
                </a:solidFill>
                <a:latin typeface="+mj-lt"/>
              </a:rPr>
              <a:t>01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Noturno. </a:t>
            </a:r>
            <a:r>
              <a:rPr lang="pt-BR" sz="3600" b="1" dirty="0">
                <a:solidFill>
                  <a:schemeClr val="dk1"/>
                </a:solidFill>
              </a:rPr>
              <a:t>Valor: </a:t>
            </a:r>
            <a:r>
              <a:rPr lang="pt-BR" sz="3600" dirty="0">
                <a:solidFill>
                  <a:schemeClr val="dk1"/>
                </a:solidFill>
              </a:rPr>
              <a:t>5,0 pontos</a:t>
            </a:r>
          </a:p>
          <a:p>
            <a:pPr lvl="0" algn="ctr">
              <a:buSzPct val="25000"/>
            </a:pPr>
            <a:r>
              <a:rPr lang="pt-BR" sz="3600" b="1" dirty="0" smtClean="0">
                <a:solidFill>
                  <a:schemeClr val="dk1"/>
                </a:solidFill>
                <a:latin typeface="+mj-lt"/>
                <a:ea typeface="Cambria"/>
                <a:cs typeface="Cambria"/>
                <a:sym typeface="Cambria"/>
              </a:rPr>
              <a:t>Professores: </a:t>
            </a:r>
            <a:r>
              <a:rPr lang="pt-BR" sz="3600" dirty="0">
                <a:solidFill>
                  <a:schemeClr val="dk1"/>
                </a:solidFill>
                <a:ea typeface="Cambria"/>
                <a:cs typeface="Cambria"/>
                <a:sym typeface="Cambria"/>
              </a:rPr>
              <a:t>Ana; </a:t>
            </a:r>
            <a:r>
              <a:rPr lang="pt-BR" sz="3600" dirty="0" err="1">
                <a:solidFill>
                  <a:schemeClr val="dk1"/>
                </a:solidFill>
                <a:ea typeface="Cambria"/>
                <a:cs typeface="Cambria"/>
                <a:sym typeface="Cambria"/>
              </a:rPr>
              <a:t>Chirlei</a:t>
            </a:r>
            <a:r>
              <a:rPr lang="pt-BR" sz="3600" dirty="0">
                <a:solidFill>
                  <a:schemeClr val="dk1"/>
                </a:solidFill>
                <a:ea typeface="Cambria"/>
                <a:cs typeface="Cambria"/>
                <a:sym typeface="Cambria"/>
              </a:rPr>
              <a:t>; Lucas e Maria Lúcia  </a:t>
            </a:r>
            <a:r>
              <a:rPr lang="pt-BR" sz="3600" dirty="0" smtClean="0">
                <a:solidFill>
                  <a:schemeClr val="dk1"/>
                </a:solidFill>
                <a:latin typeface="+mj-lt"/>
                <a:ea typeface="Cambria"/>
                <a:cs typeface="Cambria"/>
                <a:sym typeface="Cambria"/>
              </a:rPr>
              <a:t>-  </a:t>
            </a:r>
            <a:r>
              <a:rPr lang="pt-BR" sz="3600" dirty="0">
                <a:solidFill>
                  <a:srgbClr val="FF0000"/>
                </a:solidFill>
                <a:latin typeface="+mj-lt"/>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787374" y="125578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0" y="18767752"/>
            <a:ext cx="13781314" cy="3170099"/>
          </a:xfrm>
          <a:prstGeom prst="rect">
            <a:avLst/>
          </a:prstGeom>
        </p:spPr>
        <p:txBody>
          <a:bodyPr wrap="square">
            <a:spAutoFit/>
          </a:bodyPr>
          <a:lstStyle/>
          <a:p>
            <a:pPr algn="just"/>
            <a:r>
              <a:rPr lang="pt-BR" sz="4000" b="1" dirty="0">
                <a:solidFill>
                  <a:schemeClr val="accent2"/>
                </a:solidFill>
                <a:latin typeface="Arial" panose="020B0604020202020204" pitchFamily="34" charset="0"/>
                <a:cs typeface="Arial" panose="020B0604020202020204" pitchFamily="34" charset="0"/>
              </a:rPr>
              <a:t>Competências socioemocionais: </a:t>
            </a:r>
          </a:p>
          <a:p>
            <a:pPr algn="just"/>
            <a:r>
              <a:rPr lang="pt-BR" sz="4000" b="1" dirty="0">
                <a:solidFill>
                  <a:srgbClr val="FF0000"/>
                </a:solidFill>
              </a:rPr>
              <a:t>Aprender a conhecer: </a:t>
            </a:r>
            <a:r>
              <a:rPr lang="pt-BR" sz="4000" dirty="0"/>
              <a:t>Raciocínio e Aprender a aprender.</a:t>
            </a:r>
          </a:p>
          <a:p>
            <a:pPr algn="just"/>
            <a:r>
              <a:rPr lang="pt-BR" sz="4000" b="1" dirty="0">
                <a:solidFill>
                  <a:srgbClr val="FF0000"/>
                </a:solidFill>
              </a:rPr>
              <a:t>Aprender a fazer:</a:t>
            </a:r>
            <a:r>
              <a:rPr lang="pt-BR" sz="4000" dirty="0">
                <a:solidFill>
                  <a:srgbClr val="FF0000"/>
                </a:solidFill>
              </a:rPr>
              <a:t> </a:t>
            </a:r>
            <a:r>
              <a:rPr lang="pt-BR" sz="4000" dirty="0"/>
              <a:t>Protagonismo.</a:t>
            </a:r>
          </a:p>
          <a:p>
            <a:pPr algn="just"/>
            <a:r>
              <a:rPr lang="pt-BR" sz="4000" b="1" dirty="0">
                <a:solidFill>
                  <a:srgbClr val="FF0000"/>
                </a:solidFill>
              </a:rPr>
              <a:t>Aprender a ser: </a:t>
            </a:r>
            <a:r>
              <a:rPr lang="pt-BR" sz="4000" dirty="0"/>
              <a:t>Construção e </a:t>
            </a:r>
            <a:r>
              <a:rPr lang="pt-BR" sz="4000" dirty="0">
                <a:solidFill>
                  <a:schemeClr val="tx1"/>
                </a:solidFill>
              </a:rPr>
              <a:t>Execução do Projeto de Vida.</a:t>
            </a:r>
          </a:p>
        </p:txBody>
      </p:sp>
      <p:sp>
        <p:nvSpPr>
          <p:cNvPr id="7" name="Retângulo 6"/>
          <p:cNvSpPr/>
          <p:nvPr/>
        </p:nvSpPr>
        <p:spPr>
          <a:xfrm>
            <a:off x="0" y="30524321"/>
            <a:ext cx="7430239" cy="769441"/>
          </a:xfrm>
          <a:prstGeom prst="rect">
            <a:avLst/>
          </a:prstGeom>
        </p:spPr>
        <p:txBody>
          <a:bodyPr wrap="none">
            <a:spAutoFit/>
          </a:bodyPr>
          <a:lstStyle/>
          <a:p>
            <a:r>
              <a:rPr lang="pt-BR" sz="4400" b="1" dirty="0">
                <a:solidFill>
                  <a:schemeClr val="accent2"/>
                </a:solidFill>
                <a:cs typeface="Times New Roman" panose="02020603050405020304" pitchFamily="18" charset="0"/>
              </a:rPr>
              <a:t>Competências Cognitivas</a:t>
            </a:r>
            <a:r>
              <a:rPr lang="pt-BR" sz="4400" b="1" dirty="0" smtClean="0"/>
              <a:t>: </a:t>
            </a:r>
            <a:endParaRPr lang="pt-BR" sz="4400" b="1" dirty="0"/>
          </a:p>
        </p:txBody>
      </p:sp>
      <p:sp>
        <p:nvSpPr>
          <p:cNvPr id="3" name="Retângulo 2"/>
          <p:cNvSpPr/>
          <p:nvPr/>
        </p:nvSpPr>
        <p:spPr>
          <a:xfrm>
            <a:off x="0" y="22154343"/>
            <a:ext cx="14499318" cy="8217634"/>
          </a:xfrm>
          <a:prstGeom prst="rect">
            <a:avLst/>
          </a:prstGeom>
        </p:spPr>
        <p:txBody>
          <a:bodyPr wrap="square">
            <a:spAutoFit/>
          </a:bodyPr>
          <a:lstStyle/>
          <a:p>
            <a:pPr algn="just"/>
            <a:r>
              <a:rPr lang="pt-BR" sz="4400" b="1" dirty="0">
                <a:solidFill>
                  <a:schemeClr val="accent2"/>
                </a:solidFill>
              </a:rPr>
              <a:t>Competências socioemocionais na BNCC: </a:t>
            </a:r>
          </a:p>
          <a:p>
            <a:pPr algn="just"/>
            <a:r>
              <a:rPr lang="pt-BR" sz="4400" b="1" dirty="0">
                <a:solidFill>
                  <a:srgbClr val="FF0000"/>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pPr algn="just"/>
            <a:r>
              <a:rPr lang="pt-BR" sz="4400" b="1" dirty="0">
                <a:solidFill>
                  <a:srgbClr val="FF0000"/>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2308684" y="6707517"/>
            <a:ext cx="10090604" cy="1446550"/>
          </a:xfrm>
          <a:prstGeom prst="rect">
            <a:avLst/>
          </a:prstGeom>
        </p:spPr>
        <p:txBody>
          <a:bodyPr wrap="square">
            <a:spAutoFit/>
          </a:bodyPr>
          <a:lstStyle/>
          <a:p>
            <a:pPr lvl="0" algn="just">
              <a:buSzPct val="25000"/>
            </a:pPr>
            <a:r>
              <a:rPr lang="pt-BR" sz="4800" b="1" dirty="0">
                <a:solidFill>
                  <a:schemeClr val="dk1"/>
                </a:solidFill>
              </a:rPr>
              <a:t>Asserções de </a:t>
            </a:r>
            <a:r>
              <a:rPr lang="pt-BR" sz="4800" b="1" dirty="0" smtClean="0">
                <a:solidFill>
                  <a:schemeClr val="dk1"/>
                </a:solidFill>
              </a:rPr>
              <a:t>valor: </a:t>
            </a:r>
            <a:r>
              <a:rPr lang="pt-BR" sz="4000" dirty="0" smtClean="0">
                <a:solidFill>
                  <a:schemeClr val="dk1"/>
                </a:solidFill>
              </a:rPr>
              <a:t>O Diagrama Vê traz melhor entendimento da </a:t>
            </a:r>
            <a:r>
              <a:rPr lang="pt-BR" sz="4000" dirty="0">
                <a:solidFill>
                  <a:schemeClr val="dk1"/>
                </a:solidFill>
              </a:rPr>
              <a:t>Física. </a:t>
            </a:r>
          </a:p>
        </p:txBody>
      </p:sp>
      <p:sp>
        <p:nvSpPr>
          <p:cNvPr id="9" name="Retângulo 8"/>
          <p:cNvSpPr/>
          <p:nvPr/>
        </p:nvSpPr>
        <p:spPr>
          <a:xfrm>
            <a:off x="21916344" y="8245808"/>
            <a:ext cx="10482944" cy="1446550"/>
          </a:xfrm>
          <a:prstGeom prst="rect">
            <a:avLst/>
          </a:prstGeom>
        </p:spPr>
        <p:txBody>
          <a:bodyPr wrap="square">
            <a:spAutoFit/>
          </a:bodyPr>
          <a:lstStyle/>
          <a:p>
            <a:pPr lvl="0" indent="-177800" algn="just">
              <a:buClr>
                <a:schemeClr val="dk1"/>
              </a:buClr>
              <a:buSzPct val="100000"/>
            </a:pPr>
            <a:r>
              <a:rPr lang="pt-BR" sz="4800" b="1" dirty="0">
                <a:solidFill>
                  <a:schemeClr val="dk1"/>
                </a:solidFill>
              </a:rPr>
              <a:t>Asserções de </a:t>
            </a:r>
            <a:r>
              <a:rPr lang="pt-BR" sz="4800" b="1" dirty="0" smtClean="0">
                <a:solidFill>
                  <a:schemeClr val="dk1"/>
                </a:solidFill>
              </a:rPr>
              <a:t>conhecimento:</a:t>
            </a:r>
            <a:endParaRPr lang="pt-BR" sz="4800" b="1" dirty="0">
              <a:solidFill>
                <a:schemeClr val="dk1"/>
              </a:solidFill>
            </a:endParaRPr>
          </a:p>
          <a:p>
            <a:pPr algn="just"/>
            <a:r>
              <a:rPr lang="pt-BR" sz="4000" dirty="0"/>
              <a:t>A </a:t>
            </a:r>
            <a:r>
              <a:rPr lang="pt-BR" sz="4000" b="1" dirty="0">
                <a:solidFill>
                  <a:srgbClr val="FF0000"/>
                </a:solidFill>
              </a:rPr>
              <a:t>letra </a:t>
            </a:r>
            <a:r>
              <a:rPr lang="pt-BR" sz="4000" b="1" dirty="0" smtClean="0">
                <a:solidFill>
                  <a:srgbClr val="FF0000"/>
                </a:solidFill>
              </a:rPr>
              <a:t>E </a:t>
            </a:r>
            <a:r>
              <a:rPr lang="pt-BR" sz="4000" dirty="0"/>
              <a:t>está </a:t>
            </a:r>
            <a:r>
              <a:rPr lang="pt-BR" sz="4000" dirty="0" smtClean="0"/>
              <a:t>correta. </a:t>
            </a:r>
            <a:endParaRPr lang="pt-BR" sz="4000" b="1" dirty="0">
              <a:solidFill>
                <a:srgbClr val="333333"/>
              </a:solidFill>
              <a:latin typeface="Arial" panose="020B0604020202020204" pitchFamily="34" charset="0"/>
              <a:cs typeface="Arial" panose="020B0604020202020204" pitchFamily="34" charset="0"/>
            </a:endParaRPr>
          </a:p>
        </p:txBody>
      </p:sp>
      <p:sp>
        <p:nvSpPr>
          <p:cNvPr id="10" name="Retângulo 9"/>
          <p:cNvSpPr/>
          <p:nvPr/>
        </p:nvSpPr>
        <p:spPr>
          <a:xfrm>
            <a:off x="20708032" y="15453286"/>
            <a:ext cx="10871427" cy="2062103"/>
          </a:xfrm>
          <a:prstGeom prst="rect">
            <a:avLst/>
          </a:prstGeom>
        </p:spPr>
        <p:txBody>
          <a:bodyPr wrap="square">
            <a:spAutoFit/>
          </a:bodyPr>
          <a:lstStyle/>
          <a:p>
            <a:pPr lvl="0" indent="-177800" algn="just">
              <a:buClr>
                <a:schemeClr val="dk1"/>
              </a:buClr>
              <a:buSzPct val="100000"/>
            </a:pPr>
            <a:r>
              <a:rPr lang="pt-BR" sz="4800" b="1" dirty="0">
                <a:solidFill>
                  <a:schemeClr val="dk1"/>
                </a:solidFill>
              </a:rPr>
              <a:t>Interpretações: </a:t>
            </a:r>
          </a:p>
          <a:p>
            <a:pPr algn="just" fontAlgn="base"/>
            <a:r>
              <a:rPr lang="pt-BR" sz="4000" dirty="0">
                <a:solidFill>
                  <a:schemeClr val="dk1"/>
                </a:solidFill>
              </a:rPr>
              <a:t>a) </a:t>
            </a:r>
            <a:r>
              <a:rPr lang="pt-BR" sz="4000" b="1" dirty="0" smtClean="0">
                <a:solidFill>
                  <a:srgbClr val="FF0000"/>
                </a:solidFill>
              </a:rPr>
              <a:t>Errada, </a:t>
            </a:r>
            <a:r>
              <a:rPr lang="pt-BR" sz="4000" dirty="0">
                <a:solidFill>
                  <a:schemeClr val="dk1"/>
                </a:solidFill>
              </a:rPr>
              <a:t>XXXXXXXXXXXXXXXX </a:t>
            </a:r>
            <a:endParaRPr lang="pt-BR" sz="4000" dirty="0"/>
          </a:p>
          <a:p>
            <a:pPr algn="just" fontAlgn="base"/>
            <a:endParaRPr lang="pt-BR" sz="4000" dirty="0"/>
          </a:p>
        </p:txBody>
      </p:sp>
      <p:sp>
        <p:nvSpPr>
          <p:cNvPr id="11" name="Retângulo 10"/>
          <p:cNvSpPr/>
          <p:nvPr/>
        </p:nvSpPr>
        <p:spPr>
          <a:xfrm>
            <a:off x="18843171" y="25897113"/>
            <a:ext cx="12115800" cy="1446550"/>
          </a:xfrm>
          <a:prstGeom prst="rect">
            <a:avLst/>
          </a:prstGeom>
        </p:spPr>
        <p:txBody>
          <a:bodyPr wrap="square">
            <a:spAutoFit/>
          </a:bodyPr>
          <a:lstStyle/>
          <a:p>
            <a:pPr lvl="0">
              <a:buSzPct val="25000"/>
            </a:pPr>
            <a:r>
              <a:rPr lang="pt-BR" sz="4800" b="1" dirty="0">
                <a:solidFill>
                  <a:schemeClr val="dk1"/>
                </a:solidFill>
              </a:rPr>
              <a:t>Transformações</a:t>
            </a:r>
            <a:r>
              <a:rPr lang="pt-BR" sz="4800" b="1" dirty="0" smtClean="0">
                <a:solidFill>
                  <a:schemeClr val="dk1"/>
                </a:solidFill>
              </a:rPr>
              <a:t>:</a:t>
            </a:r>
          </a:p>
          <a:p>
            <a:pPr lvl="0">
              <a:buSzPct val="25000"/>
            </a:pPr>
            <a:r>
              <a:rPr lang="pt-BR" sz="4000" dirty="0" smtClean="0">
                <a:solidFill>
                  <a:schemeClr val="dk1"/>
                </a:solidFill>
              </a:rPr>
              <a:t>Classes de pesticidas</a:t>
            </a:r>
            <a:endParaRPr lang="pt-BR" sz="4000" dirty="0" smtClean="0">
              <a:solidFill>
                <a:schemeClr val="dk1"/>
              </a:solidFill>
            </a:endParaRPr>
          </a:p>
        </p:txBody>
      </p:sp>
      <p:sp>
        <p:nvSpPr>
          <p:cNvPr id="12" name="Retângulo 11"/>
          <p:cNvSpPr/>
          <p:nvPr/>
        </p:nvSpPr>
        <p:spPr>
          <a:xfrm>
            <a:off x="18719350" y="27699714"/>
            <a:ext cx="13124767" cy="830997"/>
          </a:xfrm>
          <a:prstGeom prst="rect">
            <a:avLst/>
          </a:prstGeom>
        </p:spPr>
        <p:txBody>
          <a:bodyPr wrap="square">
            <a:spAutoFit/>
          </a:bodyPr>
          <a:lstStyle/>
          <a:p>
            <a:pPr lvl="0" algn="just">
              <a:buSzPct val="25000"/>
            </a:pPr>
            <a:r>
              <a:rPr lang="pt-BR" sz="4800" b="1" dirty="0">
                <a:solidFill>
                  <a:schemeClr val="dk1"/>
                </a:solidFill>
              </a:rPr>
              <a:t>Registros / Dados:</a:t>
            </a:r>
            <a:r>
              <a:rPr lang="pt-BR" sz="4000" b="1" dirty="0">
                <a:solidFill>
                  <a:schemeClr val="dk1"/>
                </a:solidFill>
              </a:rPr>
              <a:t> </a:t>
            </a:r>
            <a:r>
              <a:rPr lang="pt-BR" sz="4000" b="1" dirty="0">
                <a:solidFill>
                  <a:srgbClr val="FF0000"/>
                </a:solidFill>
              </a:rPr>
              <a:t>Opções</a:t>
            </a:r>
            <a:r>
              <a:rPr lang="pt-BR" sz="4000" b="1" dirty="0" smtClean="0">
                <a:solidFill>
                  <a:srgbClr val="FF0000"/>
                </a:solidFill>
              </a:rPr>
              <a:t>:</a:t>
            </a:r>
            <a:endParaRPr lang="pt-BR" sz="4000" dirty="0" smtClean="0"/>
          </a:p>
        </p:txBody>
      </p:sp>
      <p:sp>
        <p:nvSpPr>
          <p:cNvPr id="13" name="Retângulo 12"/>
          <p:cNvSpPr/>
          <p:nvPr/>
        </p:nvSpPr>
        <p:spPr>
          <a:xfrm>
            <a:off x="23137903" y="5410979"/>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5280351"/>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326571" y="6825342"/>
            <a:ext cx="11527972" cy="830997"/>
          </a:xfrm>
          <a:prstGeom prst="rect">
            <a:avLst/>
          </a:prstGeom>
        </p:spPr>
        <p:txBody>
          <a:bodyPr wrap="square">
            <a:spAutoFit/>
          </a:bodyPr>
          <a:lstStyle/>
          <a:p>
            <a:pPr indent="-203200">
              <a:buClr>
                <a:schemeClr val="dk1"/>
              </a:buClr>
              <a:buSzPct val="100000"/>
            </a:pPr>
            <a:r>
              <a:rPr lang="pt-BR" sz="4800" b="1" dirty="0">
                <a:solidFill>
                  <a:schemeClr val="dk1"/>
                </a:solidFill>
                <a:latin typeface="+mn-lt"/>
                <a:ea typeface="Cambria"/>
                <a:cs typeface="Cambria"/>
                <a:sym typeface="Cambria"/>
              </a:rPr>
              <a:t>Teoria</a:t>
            </a:r>
            <a:r>
              <a:rPr lang="pt-BR" sz="4800" b="1" dirty="0" smtClean="0">
                <a:solidFill>
                  <a:schemeClr val="dk1"/>
                </a:solidFill>
                <a:latin typeface="+mn-lt"/>
                <a:ea typeface="Cambria"/>
                <a:cs typeface="Cambria"/>
                <a:sym typeface="Cambria"/>
              </a:rPr>
              <a:t>: </a:t>
            </a:r>
            <a:r>
              <a:rPr lang="pt-BR" sz="4800" dirty="0" smtClean="0">
                <a:solidFill>
                  <a:schemeClr val="dk1"/>
                </a:solidFill>
                <a:latin typeface="+mn-lt"/>
                <a:ea typeface="Cambria"/>
                <a:cs typeface="Cambria"/>
                <a:sym typeface="Cambria"/>
              </a:rPr>
              <a:t>XXXXXXXXXXX</a:t>
            </a:r>
            <a:endParaRPr lang="pt-BR" sz="4000" dirty="0">
              <a:latin typeface="+mn-lt"/>
            </a:endParaRPr>
          </a:p>
        </p:txBody>
      </p:sp>
      <p:sp>
        <p:nvSpPr>
          <p:cNvPr id="16" name="Retângulo 15"/>
          <p:cNvSpPr/>
          <p:nvPr/>
        </p:nvSpPr>
        <p:spPr>
          <a:xfrm>
            <a:off x="359229" y="8262256"/>
            <a:ext cx="12083144" cy="2062103"/>
          </a:xfrm>
          <a:prstGeom prst="rect">
            <a:avLst/>
          </a:prstGeom>
        </p:spPr>
        <p:txBody>
          <a:bodyPr wrap="square">
            <a:spAutoFit/>
          </a:bodyPr>
          <a:lstStyle/>
          <a:p>
            <a:r>
              <a:rPr lang="pt-BR" sz="4800" b="1" dirty="0" smtClean="0">
                <a:solidFill>
                  <a:schemeClr val="dk1"/>
                </a:solidFill>
              </a:rPr>
              <a:t>Princípios/necessidade didática:</a:t>
            </a:r>
          </a:p>
          <a:p>
            <a:endParaRPr lang="pt-BR" sz="4000" dirty="0">
              <a:solidFill>
                <a:srgbClr val="FF0000"/>
              </a:solidFill>
              <a:sym typeface="Wingdings" panose="05000000000000000000" pitchFamily="2" charset="2"/>
            </a:endParaRPr>
          </a:p>
          <a:p>
            <a:endParaRPr lang="pt-BR" sz="4000" dirty="0">
              <a:solidFill>
                <a:srgbClr val="FF0000"/>
              </a:solidFill>
              <a:sym typeface="Wingdings" panose="05000000000000000000" pitchFamily="2" charset="2"/>
            </a:endParaRPr>
          </a:p>
        </p:txBody>
      </p:sp>
      <p:sp>
        <p:nvSpPr>
          <p:cNvPr id="17" name="Retângulo 16"/>
          <p:cNvSpPr/>
          <p:nvPr/>
        </p:nvSpPr>
        <p:spPr>
          <a:xfrm>
            <a:off x="13160830" y="5662487"/>
            <a:ext cx="7543800" cy="4524315"/>
          </a:xfrm>
          <a:prstGeom prst="rect">
            <a:avLst/>
          </a:prstGeom>
        </p:spPr>
        <p:txBody>
          <a:bodyPr wrap="square">
            <a:spAutoFit/>
          </a:bodyPr>
          <a:lstStyle/>
          <a:p>
            <a:pPr algn="ctr">
              <a:buSzPct val="25000"/>
            </a:pPr>
            <a:r>
              <a:rPr lang="pt-BR" sz="4800" b="1" dirty="0">
                <a:solidFill>
                  <a:schemeClr val="dk1"/>
                </a:solidFill>
              </a:rPr>
              <a:t>Questão básica </a:t>
            </a:r>
          </a:p>
          <a:p>
            <a:pPr algn="ctr"/>
            <a:r>
              <a:rPr lang="pt-BR" sz="4000" dirty="0"/>
              <a:t>Um exemplo de pesticida </a:t>
            </a:r>
            <a:r>
              <a:rPr lang="pt-BR" sz="4000" dirty="0" err="1"/>
              <a:t>organofosforado</a:t>
            </a:r>
            <a:r>
              <a:rPr lang="pt-BR" sz="4000" dirty="0"/>
              <a:t> Tipo B, que apresenta grupo </a:t>
            </a:r>
            <a:r>
              <a:rPr lang="pt-BR" sz="4000" dirty="0" err="1"/>
              <a:t>etoxi</a:t>
            </a:r>
            <a:r>
              <a:rPr lang="pt-BR" sz="4000" dirty="0"/>
              <a:t> em sua fórmula estrutural, está representado em</a:t>
            </a:r>
            <a:r>
              <a:rPr lang="pt-BR" sz="4000" dirty="0" smtClean="0"/>
              <a:t>: qual das opções?</a:t>
            </a:r>
            <a:endParaRPr lang="pt-BR" sz="4000" dirty="0"/>
          </a:p>
        </p:txBody>
      </p:sp>
      <p:sp>
        <p:nvSpPr>
          <p:cNvPr id="18" name="Retângulo 17"/>
          <p:cNvSpPr/>
          <p:nvPr/>
        </p:nvSpPr>
        <p:spPr>
          <a:xfrm>
            <a:off x="0" y="14942754"/>
            <a:ext cx="12833802" cy="830997"/>
          </a:xfrm>
          <a:prstGeom prst="rect">
            <a:avLst/>
          </a:prstGeom>
        </p:spPr>
        <p:txBody>
          <a:bodyPr wrap="square">
            <a:spAutoFit/>
          </a:bodyPr>
          <a:lstStyle/>
          <a:p>
            <a:pPr lvl="0" indent="-177800" algn="just">
              <a:buClr>
                <a:schemeClr val="dk1"/>
              </a:buClr>
              <a:buSzPct val="100000"/>
            </a:pPr>
            <a:r>
              <a:rPr lang="pt-BR" sz="4800" b="1" dirty="0">
                <a:solidFill>
                  <a:schemeClr val="dk1"/>
                </a:solidFill>
              </a:rPr>
              <a:t>Conceitos: </a:t>
            </a:r>
            <a:r>
              <a:rPr lang="pt-BR" sz="4000" dirty="0" smtClean="0"/>
              <a:t>XXXXXXXXXXXXXX.</a:t>
            </a:r>
            <a:endParaRPr lang="pt-BR" sz="4000" b="1" dirty="0" smtClean="0">
              <a:solidFill>
                <a:srgbClr val="FF0000"/>
              </a:solidFill>
            </a:endParaRPr>
          </a:p>
        </p:txBody>
      </p:sp>
      <p:sp>
        <p:nvSpPr>
          <p:cNvPr id="20" name="Retângulo 19"/>
          <p:cNvSpPr/>
          <p:nvPr/>
        </p:nvSpPr>
        <p:spPr>
          <a:xfrm>
            <a:off x="0" y="31255933"/>
            <a:ext cx="15217774" cy="1938992"/>
          </a:xfrm>
          <a:prstGeom prst="rect">
            <a:avLst/>
          </a:prstGeom>
        </p:spPr>
        <p:txBody>
          <a:bodyPr wrap="square">
            <a:spAutoFit/>
          </a:bodyPr>
          <a:lstStyle/>
          <a:p>
            <a:pPr algn="just" fontAlgn="base"/>
            <a:r>
              <a:rPr lang="pt-BR" sz="4000" b="1" dirty="0" smtClean="0">
                <a:solidFill>
                  <a:schemeClr val="accent2"/>
                </a:solidFill>
                <a:latin typeface="+mj-lt"/>
              </a:rPr>
              <a:t>Competência</a:t>
            </a:r>
            <a:r>
              <a:rPr lang="pt-BR" sz="4000" dirty="0" smtClean="0">
                <a:solidFill>
                  <a:schemeClr val="accent2"/>
                </a:solidFill>
                <a:latin typeface="+mj-lt"/>
              </a:rPr>
              <a:t> </a:t>
            </a:r>
            <a:r>
              <a:rPr lang="pt-BR" sz="4000" b="1" dirty="0" smtClean="0">
                <a:solidFill>
                  <a:srgbClr val="FF0000"/>
                </a:solidFill>
                <a:latin typeface="+mj-lt"/>
              </a:rPr>
              <a:t>de </a:t>
            </a:r>
            <a:r>
              <a:rPr lang="pt-BR" sz="4000" b="1" dirty="0">
                <a:solidFill>
                  <a:srgbClr val="FF0000"/>
                </a:solidFill>
                <a:latin typeface="+mj-lt"/>
              </a:rPr>
              <a:t>ÁREA </a:t>
            </a:r>
            <a:r>
              <a:rPr lang="pt-BR" sz="4000" b="1" dirty="0" smtClean="0">
                <a:solidFill>
                  <a:srgbClr val="FF0000"/>
                </a:solidFill>
                <a:latin typeface="+mj-lt"/>
              </a:rPr>
              <a:t>X </a:t>
            </a:r>
            <a:r>
              <a:rPr lang="pt-BR" sz="4000" dirty="0">
                <a:solidFill>
                  <a:srgbClr val="333333"/>
                </a:solidFill>
                <a:latin typeface="+mj-lt"/>
              </a:rPr>
              <a:t>- </a:t>
            </a:r>
            <a:r>
              <a:rPr lang="pt-BR" sz="4000" dirty="0" smtClean="0"/>
              <a:t>XXXXXXXXXXXXXXXXXXXXXXX.</a:t>
            </a:r>
          </a:p>
          <a:p>
            <a:pPr algn="just" fontAlgn="base"/>
            <a:endParaRPr lang="pt-BR" sz="4000" dirty="0" smtClean="0"/>
          </a:p>
          <a:p>
            <a:pPr algn="just" fontAlgn="base"/>
            <a:r>
              <a:rPr lang="pt-BR" sz="4000" b="1" dirty="0" smtClean="0">
                <a:solidFill>
                  <a:schemeClr val="accent2"/>
                </a:solidFill>
                <a:latin typeface="+mj-lt"/>
              </a:rPr>
              <a:t>Habilidade</a:t>
            </a:r>
            <a:r>
              <a:rPr lang="pt-BR" sz="4000" dirty="0" smtClean="0">
                <a:solidFill>
                  <a:srgbClr val="333333"/>
                </a:solidFill>
                <a:latin typeface="+mj-lt"/>
              </a:rPr>
              <a:t> </a:t>
            </a:r>
            <a:r>
              <a:rPr lang="pt-BR" sz="4000" b="1" dirty="0">
                <a:solidFill>
                  <a:srgbClr val="FF0000"/>
                </a:solidFill>
                <a:latin typeface="+mj-lt"/>
              </a:rPr>
              <a:t>X</a:t>
            </a:r>
            <a:r>
              <a:rPr lang="pt-BR" sz="4000" b="1" dirty="0" smtClean="0">
                <a:solidFill>
                  <a:srgbClr val="FF0000"/>
                </a:solidFill>
                <a:latin typeface="+mj-lt"/>
              </a:rPr>
              <a:t>X</a:t>
            </a:r>
            <a:r>
              <a:rPr lang="pt-BR" sz="4000" b="1" dirty="0" smtClean="0">
                <a:solidFill>
                  <a:srgbClr val="333333"/>
                </a:solidFill>
                <a:latin typeface="+mj-lt"/>
              </a:rPr>
              <a:t> </a:t>
            </a:r>
            <a:r>
              <a:rPr lang="pt-BR" sz="4000" dirty="0">
                <a:solidFill>
                  <a:srgbClr val="333333"/>
                </a:solidFill>
                <a:latin typeface="+mj-lt"/>
              </a:rPr>
              <a:t>- </a:t>
            </a:r>
            <a:r>
              <a:rPr lang="pt-BR" sz="4000" dirty="0" smtClean="0"/>
              <a:t>XXXXXXXXXXXXXXXXXXXXXXXX.</a:t>
            </a:r>
            <a:endParaRPr lang="pt-BR" sz="4000" dirty="0">
              <a:solidFill>
                <a:srgbClr val="333333"/>
              </a:solidFill>
              <a:latin typeface="+mj-lt"/>
            </a:endParaRPr>
          </a:p>
        </p:txBody>
      </p:sp>
      <p:sp>
        <p:nvSpPr>
          <p:cNvPr id="21" name="Retângulo 20"/>
          <p:cNvSpPr/>
          <p:nvPr/>
        </p:nvSpPr>
        <p:spPr>
          <a:xfrm>
            <a:off x="460602" y="36890044"/>
            <a:ext cx="31938686" cy="2062103"/>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rgbClr val="FF0000"/>
                </a:solidFill>
              </a:rPr>
              <a:t>ENEM</a:t>
            </a:r>
            <a:r>
              <a:rPr lang="pt-BR" sz="4000" b="1" dirty="0">
                <a:solidFill>
                  <a:srgbClr val="FF0000"/>
                </a:solidFill>
              </a:rPr>
              <a:t>: </a:t>
            </a:r>
            <a:r>
              <a:rPr lang="pt-BR" sz="4000" dirty="0" smtClean="0">
                <a:solidFill>
                  <a:schemeClr val="dk1"/>
                </a:solidFill>
              </a:rPr>
              <a:t>2010 </a:t>
            </a:r>
            <a:r>
              <a:rPr lang="pt-BR" sz="4000" dirty="0">
                <a:solidFill>
                  <a:schemeClr val="dk1"/>
                </a:solidFill>
              </a:rPr>
              <a:t>| </a:t>
            </a:r>
            <a:r>
              <a:rPr lang="pt-BR" sz="4000" b="1" dirty="0">
                <a:solidFill>
                  <a:srgbClr val="FF0000"/>
                </a:solidFill>
              </a:rPr>
              <a:t>Questão:</a:t>
            </a:r>
            <a:r>
              <a:rPr lang="pt-BR" sz="4000" dirty="0">
                <a:solidFill>
                  <a:srgbClr val="FF0000"/>
                </a:solidFill>
              </a:rPr>
              <a:t> </a:t>
            </a:r>
            <a:r>
              <a:rPr lang="pt-BR" sz="4000" dirty="0" smtClean="0">
                <a:solidFill>
                  <a:schemeClr val="dk1"/>
                </a:solidFill>
              </a:rPr>
              <a:t>83, </a:t>
            </a:r>
            <a:r>
              <a:rPr lang="pt-BR" sz="4000" dirty="0">
                <a:solidFill>
                  <a:schemeClr val="dk1"/>
                </a:solidFill>
              </a:rPr>
              <a:t>caderno branco|</a:t>
            </a:r>
          </a:p>
          <a:p>
            <a:pPr algn="just">
              <a:buSzPct val="25000"/>
            </a:pPr>
            <a:endParaRPr lang="pt-BR" sz="4000" dirty="0">
              <a:solidFill>
                <a:schemeClr val="dk1"/>
              </a:solidFill>
            </a:endParaRPr>
          </a:p>
        </p:txBody>
      </p:sp>
      <p:sp>
        <p:nvSpPr>
          <p:cNvPr id="22" name="Retângulo 21"/>
          <p:cNvSpPr/>
          <p:nvPr/>
        </p:nvSpPr>
        <p:spPr>
          <a:xfrm>
            <a:off x="20227814" y="18441181"/>
            <a:ext cx="11057730" cy="707886"/>
          </a:xfrm>
          <a:prstGeom prst="rect">
            <a:avLst/>
          </a:prstGeom>
        </p:spPr>
        <p:txBody>
          <a:bodyPr wrap="square">
            <a:spAutoFit/>
          </a:bodyPr>
          <a:lstStyle/>
          <a:p>
            <a:pPr fontAlgn="base"/>
            <a:r>
              <a:rPr lang="pt-BR" sz="4000" dirty="0" smtClean="0">
                <a:solidFill>
                  <a:srgbClr val="333333"/>
                </a:solidFill>
                <a:latin typeface="Arial" panose="020B0604020202020204" pitchFamily="34" charset="0"/>
                <a:cs typeface="Arial" panose="020B0604020202020204" pitchFamily="34" charset="0"/>
              </a:rPr>
              <a:t>b) </a:t>
            </a:r>
            <a:r>
              <a:rPr lang="pt-BR" sz="4000" b="1" dirty="0">
                <a:solidFill>
                  <a:srgbClr val="FF0000"/>
                </a:solidFill>
              </a:rPr>
              <a:t>Errada</a:t>
            </a:r>
            <a:r>
              <a:rPr lang="pt-BR" sz="4000" dirty="0" smtClean="0">
                <a:solidFill>
                  <a:schemeClr val="dk1"/>
                </a:solidFill>
              </a:rPr>
              <a:t>, XXXXXXXXXXXXXXXXX </a:t>
            </a:r>
            <a:endParaRPr lang="pt-BR" sz="4000" dirty="0"/>
          </a:p>
        </p:txBody>
      </p:sp>
      <p:sp>
        <p:nvSpPr>
          <p:cNvPr id="23" name="Retângulo 22"/>
          <p:cNvSpPr/>
          <p:nvPr/>
        </p:nvSpPr>
        <p:spPr>
          <a:xfrm>
            <a:off x="18948400" y="24799572"/>
            <a:ext cx="12209916" cy="707886"/>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e</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rPr>
              <a:t>Correta</a:t>
            </a:r>
            <a:endParaRPr lang="pt-BR" sz="4000" dirty="0"/>
          </a:p>
        </p:txBody>
      </p:sp>
      <p:sp>
        <p:nvSpPr>
          <p:cNvPr id="26" name="Retângulo 25"/>
          <p:cNvSpPr/>
          <p:nvPr/>
        </p:nvSpPr>
        <p:spPr>
          <a:xfrm>
            <a:off x="19830313" y="20759835"/>
            <a:ext cx="12013803" cy="707886"/>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c</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latin typeface="Arial" panose="020B0604020202020204" pitchFamily="34" charset="0"/>
                <a:cs typeface="Arial" panose="020B0604020202020204" pitchFamily="34" charset="0"/>
              </a:rPr>
              <a:t>Errada, </a:t>
            </a:r>
            <a:r>
              <a:rPr lang="pt-BR" sz="4000" dirty="0" smtClean="0">
                <a:solidFill>
                  <a:schemeClr val="tx1"/>
                </a:solidFill>
                <a:latin typeface="Arial" panose="020B0604020202020204" pitchFamily="34" charset="0"/>
                <a:cs typeface="Arial" panose="020B0604020202020204" pitchFamily="34" charset="0"/>
              </a:rPr>
              <a:t>XXXXXXXXXXXXXX</a:t>
            </a:r>
            <a:r>
              <a:rPr lang="pt-BR" sz="4000" dirty="0" smtClean="0">
                <a:solidFill>
                  <a:srgbClr val="FF0000"/>
                </a:solidFill>
                <a:latin typeface="Arial" panose="020B0604020202020204" pitchFamily="34" charset="0"/>
                <a:cs typeface="Arial" panose="020B0604020202020204" pitchFamily="34" charset="0"/>
              </a:rPr>
              <a:t> </a:t>
            </a:r>
            <a:endParaRPr lang="pt-BR" dirty="0">
              <a:solidFill>
                <a:srgbClr val="333333"/>
              </a:solidFill>
              <a:latin typeface="Open Sans"/>
            </a:endParaRPr>
          </a:p>
        </p:txBody>
      </p:sp>
      <p:sp>
        <p:nvSpPr>
          <p:cNvPr id="29" name="Retângulo 28"/>
          <p:cNvSpPr/>
          <p:nvPr/>
        </p:nvSpPr>
        <p:spPr>
          <a:xfrm>
            <a:off x="19434404" y="22817237"/>
            <a:ext cx="12308340" cy="1323439"/>
          </a:xfrm>
          <a:prstGeom prst="rect">
            <a:avLst/>
          </a:prstGeom>
        </p:spPr>
        <p:txBody>
          <a:bodyPr wrap="square">
            <a:spAutoFit/>
          </a:bodyPr>
          <a:lstStyle/>
          <a:p>
            <a:r>
              <a:rPr lang="pt-BR" sz="4000" dirty="0">
                <a:solidFill>
                  <a:srgbClr val="333333"/>
                </a:solidFill>
                <a:latin typeface="Arial" panose="020B0604020202020204" pitchFamily="34" charset="0"/>
                <a:cs typeface="Arial" panose="020B0604020202020204" pitchFamily="34" charset="0"/>
              </a:rPr>
              <a:t>d</a:t>
            </a:r>
            <a:r>
              <a:rPr lang="pt-BR" sz="4000" dirty="0" smtClean="0">
                <a:solidFill>
                  <a:srgbClr val="333333"/>
                </a:solidFill>
                <a:latin typeface="Arial" panose="020B0604020202020204" pitchFamily="34" charset="0"/>
                <a:cs typeface="Arial" panose="020B0604020202020204" pitchFamily="34" charset="0"/>
              </a:rPr>
              <a:t>) </a:t>
            </a:r>
            <a:r>
              <a:rPr lang="pt-BR" sz="4000" b="1" dirty="0">
                <a:solidFill>
                  <a:srgbClr val="FF0000"/>
                </a:solidFill>
                <a:latin typeface="Arial" panose="020B0604020202020204" pitchFamily="34" charset="0"/>
                <a:cs typeface="Arial" panose="020B0604020202020204" pitchFamily="34" charset="0"/>
              </a:rPr>
              <a:t>Errada, </a:t>
            </a:r>
            <a:r>
              <a:rPr lang="pt-BR" sz="4000" dirty="0">
                <a:solidFill>
                  <a:schemeClr val="tx1"/>
                </a:solidFill>
                <a:latin typeface="Arial" panose="020B0604020202020204" pitchFamily="34" charset="0"/>
                <a:cs typeface="Arial" panose="020B0604020202020204" pitchFamily="34" charset="0"/>
              </a:rPr>
              <a:t>XXXXXXXXXXXXXX</a:t>
            </a:r>
            <a:r>
              <a:rPr lang="pt-BR" sz="4000" dirty="0">
                <a:solidFill>
                  <a:srgbClr val="FF0000"/>
                </a:solidFill>
                <a:latin typeface="Arial" panose="020B0604020202020204" pitchFamily="34" charset="0"/>
                <a:cs typeface="Arial" panose="020B0604020202020204" pitchFamily="34" charset="0"/>
              </a:rPr>
              <a:t> </a:t>
            </a:r>
            <a:endParaRPr lang="pt-BR" sz="4000" dirty="0">
              <a:solidFill>
                <a:srgbClr val="333333"/>
              </a:solidFill>
              <a:latin typeface="Open Sans"/>
            </a:endParaRPr>
          </a:p>
          <a:p>
            <a:endParaRPr lang="pt-BR" sz="4000" dirty="0"/>
          </a:p>
        </p:txBody>
      </p:sp>
      <p:sp>
        <p:nvSpPr>
          <p:cNvPr id="35" name="Retângulo 34"/>
          <p:cNvSpPr/>
          <p:nvPr/>
        </p:nvSpPr>
        <p:spPr>
          <a:xfrm>
            <a:off x="297317" y="38276918"/>
            <a:ext cx="31742742" cy="3170099"/>
          </a:xfrm>
          <a:prstGeom prst="rect">
            <a:avLst/>
          </a:prstGeom>
        </p:spPr>
        <p:txBody>
          <a:bodyPr wrap="square">
            <a:spAutoFit/>
          </a:bodyPr>
          <a:lstStyle/>
          <a:p>
            <a:pPr algn="just"/>
            <a:r>
              <a:rPr lang="pt-BR" sz="4000" dirty="0"/>
              <a:t>Os pesticidas modernos são divididos em várias classes, entre as quais se destacam os </a:t>
            </a:r>
            <a:r>
              <a:rPr lang="pt-BR" sz="4000" dirty="0" err="1"/>
              <a:t>organofosforados</a:t>
            </a:r>
            <a:r>
              <a:rPr lang="pt-BR" sz="4000" dirty="0"/>
              <a:t>, materiais que apresentam efeito tóxico agudo para os seres humanos. Esses pesticidas contêm um átomo central de fósforo ao qual estão ligados outros átomos ou grupo de átomos como oxigênio, enxofre, grupos </a:t>
            </a:r>
            <a:r>
              <a:rPr lang="pt-BR" sz="4000" dirty="0" err="1"/>
              <a:t>metoxi</a:t>
            </a:r>
            <a:r>
              <a:rPr lang="pt-BR" sz="4000" dirty="0"/>
              <a:t> ou </a:t>
            </a:r>
            <a:r>
              <a:rPr lang="pt-BR" sz="4000" dirty="0" err="1"/>
              <a:t>etoxi</a:t>
            </a:r>
            <a:r>
              <a:rPr lang="pt-BR" sz="4000" dirty="0"/>
              <a:t>, ou um radical orgânico de cadeia longa. Os </a:t>
            </a:r>
            <a:r>
              <a:rPr lang="pt-BR" sz="4000" dirty="0" err="1"/>
              <a:t>organofos</a:t>
            </a:r>
            <a:r>
              <a:rPr lang="pt-BR" sz="4000" dirty="0"/>
              <a:t> </a:t>
            </a:r>
            <a:r>
              <a:rPr lang="pt-BR" sz="4000" dirty="0" err="1"/>
              <a:t>forados</a:t>
            </a:r>
            <a:r>
              <a:rPr lang="pt-BR" sz="4000" dirty="0"/>
              <a:t> são divididos em três subclasses: Tipo A, na qual o enxofre não se incorpora na molécula; Tipo B, na qual o oxigênio, que faz dupla ligação com fósforo, é substituído pelo enxofre; e Tipo C, no qual dois oxigênios são substituídos por enxofre. BAIRD, C. </a:t>
            </a:r>
            <a:r>
              <a:rPr lang="pt-BR" sz="4000" b="1" dirty="0"/>
              <a:t>Química Ambiental. </a:t>
            </a:r>
            <a:r>
              <a:rPr lang="pt-BR" sz="4000" b="1" dirty="0" err="1"/>
              <a:t>Bookman</a:t>
            </a:r>
            <a:r>
              <a:rPr lang="pt-BR" sz="4000" b="1" dirty="0"/>
              <a:t>, 2005.</a:t>
            </a:r>
          </a:p>
        </p:txBody>
      </p:sp>
      <p:sp>
        <p:nvSpPr>
          <p:cNvPr id="37" name="Retângulo 36"/>
          <p:cNvSpPr/>
          <p:nvPr/>
        </p:nvSpPr>
        <p:spPr>
          <a:xfrm>
            <a:off x="326571" y="9156802"/>
            <a:ext cx="11430000" cy="707886"/>
          </a:xfrm>
          <a:prstGeom prst="rect">
            <a:avLst/>
          </a:prstGeom>
        </p:spPr>
        <p:txBody>
          <a:bodyPr wrap="square">
            <a:spAutoFit/>
          </a:bodyPr>
          <a:lstStyle/>
          <a:p>
            <a:pPr algn="just"/>
            <a:r>
              <a:rPr lang="pt-BR" sz="4000" dirty="0" smtClean="0"/>
              <a:t>XXXXXXXXXXXXXXX</a:t>
            </a:r>
            <a:endParaRPr lang="pt-BR"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8" name="Retângulo 37"/>
          <p:cNvSpPr/>
          <p:nvPr/>
        </p:nvSpPr>
        <p:spPr>
          <a:xfrm>
            <a:off x="359229" y="11204449"/>
            <a:ext cx="12213772" cy="707886"/>
          </a:xfrm>
          <a:prstGeom prst="rect">
            <a:avLst/>
          </a:prstGeom>
        </p:spPr>
        <p:txBody>
          <a:bodyPr wrap="square">
            <a:spAutoFit/>
          </a:bodyPr>
          <a:lstStyle/>
          <a:p>
            <a:pPr algn="just"/>
            <a:r>
              <a:rPr lang="pt-BR" sz="4000" dirty="0" smtClean="0"/>
              <a:t>XXXXXXXXX</a:t>
            </a:r>
            <a:endParaRPr lang="pt-BR"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9" name="Retângulo 38"/>
          <p:cNvSpPr/>
          <p:nvPr/>
        </p:nvSpPr>
        <p:spPr>
          <a:xfrm>
            <a:off x="294369" y="12814402"/>
            <a:ext cx="12735832" cy="707886"/>
          </a:xfrm>
          <a:prstGeom prst="rect">
            <a:avLst/>
          </a:prstGeom>
        </p:spPr>
        <p:txBody>
          <a:bodyPr wrap="square">
            <a:spAutoFit/>
          </a:bodyPr>
          <a:lstStyle/>
          <a:p>
            <a:pPr lvl="0" algn="just">
              <a:tabLst>
                <a:tab pos="457200" algn="l"/>
              </a:tabLst>
            </a:pPr>
            <a:r>
              <a:rPr lang="pt-BR" sz="4000" dirty="0" smtClean="0">
                <a:ea typeface="Times New Roman" panose="02020603050405020304" pitchFamily="18" charset="0"/>
              </a:rPr>
              <a:t>XXXXXXXXX</a:t>
            </a:r>
            <a:endParaRPr lang="pt-BR" dirty="0">
              <a:effectLst/>
              <a:latin typeface="Times New Roman" panose="02020603050405020304" pitchFamily="18" charset="0"/>
              <a:ea typeface="Times New Roman" panose="02020603050405020304" pitchFamily="18" charset="0"/>
            </a:endParaRPr>
          </a:p>
        </p:txBody>
      </p:sp>
      <p:sp>
        <p:nvSpPr>
          <p:cNvPr id="8" name="Retângulo 7"/>
          <p:cNvSpPr/>
          <p:nvPr/>
        </p:nvSpPr>
        <p:spPr>
          <a:xfrm>
            <a:off x="0" y="16667944"/>
            <a:ext cx="13095061" cy="1323439"/>
          </a:xfrm>
          <a:prstGeom prst="rect">
            <a:avLst/>
          </a:prstGeom>
        </p:spPr>
        <p:txBody>
          <a:bodyPr wrap="square">
            <a:spAutoFit/>
          </a:bodyPr>
          <a:lstStyle/>
          <a:p>
            <a:pPr lvl="0" indent="-177800" algn="just">
              <a:buClr>
                <a:srgbClr val="000000"/>
              </a:buClr>
              <a:buSzPct val="100000"/>
            </a:pPr>
            <a:r>
              <a:rPr lang="pt-BR" sz="4000" b="1" dirty="0" smtClean="0">
                <a:solidFill>
                  <a:schemeClr val="accent6"/>
                </a:solidFill>
              </a:rPr>
              <a:t>Sentença Descritora: </a:t>
            </a:r>
            <a:endParaRPr lang="pt-BR" sz="4000" b="1" dirty="0">
              <a:solidFill>
                <a:schemeClr val="accent6"/>
              </a:solidFill>
            </a:endParaRPr>
          </a:p>
          <a:p>
            <a:pPr lvl="0" indent="-177800" algn="just">
              <a:buClr>
                <a:srgbClr val="000000"/>
              </a:buClr>
              <a:buSzPct val="100000"/>
            </a:pPr>
            <a:r>
              <a:rPr lang="pt-BR" sz="4000" dirty="0" smtClean="0"/>
              <a:t>XXXXXXXXXXXXXXXXXXXXXXX</a:t>
            </a:r>
            <a:endParaRPr lang="pt-BR" sz="4000" dirty="0">
              <a:solidFill>
                <a:srgbClr val="FF0000"/>
              </a:solidFill>
            </a:endParaRPr>
          </a:p>
        </p:txBody>
      </p:sp>
      <p:pic>
        <p:nvPicPr>
          <p:cNvPr id="44" name="Imagem 43"/>
          <p:cNvPicPr>
            <a:picLocks noChangeAspect="1"/>
          </p:cNvPicPr>
          <p:nvPr/>
        </p:nvPicPr>
        <p:blipFill rotWithShape="1">
          <a:blip r:embed="rId5"/>
          <a:srcRect l="58781" t="44013" r="36080" b="53617"/>
          <a:stretch/>
        </p:blipFill>
        <p:spPr>
          <a:xfrm>
            <a:off x="20704630" y="40102971"/>
            <a:ext cx="2517910" cy="653142"/>
          </a:xfrm>
          <a:prstGeom prst="rect">
            <a:avLst/>
          </a:prstGeom>
        </p:spPr>
      </p:pic>
      <p:pic>
        <p:nvPicPr>
          <p:cNvPr id="5" name="Imagem 4"/>
          <p:cNvPicPr>
            <a:picLocks noChangeAspect="1"/>
          </p:cNvPicPr>
          <p:nvPr/>
        </p:nvPicPr>
        <p:blipFill rotWithShape="1">
          <a:blip r:embed="rId6"/>
          <a:srcRect l="40360" t="30499" r="44874" b="31524"/>
          <a:stretch/>
        </p:blipFill>
        <p:spPr>
          <a:xfrm>
            <a:off x="18679885" y="28477027"/>
            <a:ext cx="5747657" cy="8314943"/>
          </a:xfrm>
          <a:prstGeom prst="rect">
            <a:avLst/>
          </a:prstGeom>
        </p:spPr>
      </p:pic>
      <p:pic>
        <p:nvPicPr>
          <p:cNvPr id="47" name="Imagem 46"/>
          <p:cNvPicPr>
            <a:picLocks noChangeAspect="1"/>
          </p:cNvPicPr>
          <p:nvPr/>
        </p:nvPicPr>
        <p:blipFill rotWithShape="1">
          <a:blip r:embed="rId6"/>
          <a:srcRect l="40153" t="69059" r="39175" b="3152"/>
          <a:stretch/>
        </p:blipFill>
        <p:spPr>
          <a:xfrm>
            <a:off x="24558171" y="28966884"/>
            <a:ext cx="7445830" cy="5629861"/>
          </a:xfrm>
          <a:prstGeom prst="rect">
            <a:avLst/>
          </a:prstGeom>
        </p:spPr>
      </p:pic>
      <p:pic>
        <p:nvPicPr>
          <p:cNvPr id="19" name="Imagem 18"/>
          <p:cNvPicPr>
            <a:picLocks noChangeAspect="1"/>
          </p:cNvPicPr>
          <p:nvPr/>
        </p:nvPicPr>
        <p:blipFill rotWithShape="1">
          <a:blip r:embed="rId7"/>
          <a:srcRect l="39849" t="34951" r="38360" b="44535"/>
          <a:stretch/>
        </p:blipFill>
        <p:spPr>
          <a:xfrm>
            <a:off x="21513901" y="9764484"/>
            <a:ext cx="10484043" cy="55517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457</Words>
  <Application>Microsoft Office PowerPoint</Application>
  <PresentationFormat>Personalizar</PresentationFormat>
  <Paragraphs>53</Paragraphs>
  <Slides>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Times New Roman</vt:lpstr>
      <vt:lpstr>Open Sans</vt:lpstr>
      <vt:lpstr>Arial</vt:lpstr>
      <vt:lpstr>Wingdings</vt:lpstr>
      <vt:lpstr>Cambria</vt:lpstr>
      <vt:lpstr>Tahoma</vt:lpstr>
      <vt:lpstr>Calibri</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lucas xavier</cp:lastModifiedBy>
  <cp:revision>139</cp:revision>
  <dcterms:modified xsi:type="dcterms:W3CDTF">2019-06-26T10:50:45Z</dcterms:modified>
</cp:coreProperties>
</file>