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923" y="3820885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08684" y="6707517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8245808"/>
            <a:ext cx="10482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D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O </a:t>
            </a:r>
            <a:r>
              <a:rPr lang="pt-BR" sz="4000" dirty="0" err="1"/>
              <a:t>monofluoroacetato</a:t>
            </a:r>
            <a:r>
              <a:rPr lang="pt-BR" sz="4000" dirty="0"/>
              <a:t> de sódio pode ser obtido pela neutralização do ácido </a:t>
            </a:r>
            <a:r>
              <a:rPr lang="pt-BR" sz="4000" dirty="0" err="1"/>
              <a:t>monofluoroacético</a:t>
            </a:r>
            <a:r>
              <a:rPr lang="pt-BR" sz="4000" dirty="0"/>
              <a:t> usando hidróxido de sódio com liberação de água, de acordo com a equação química: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740689" y="16269714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267714" y="25309286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784664" y="29038658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O </a:t>
            </a:r>
            <a:r>
              <a:rPr lang="pt-BR" sz="4000" dirty="0" err="1"/>
              <a:t>monofluoracetato</a:t>
            </a:r>
            <a:r>
              <a:rPr lang="pt-BR" sz="4000" dirty="0"/>
              <a:t> de sódio pode ser obtido pela </a:t>
            </a:r>
            <a:endParaRPr lang="pt-BR" sz="4000" dirty="0" smtClean="0"/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</a:t>
            </a:r>
            <a:r>
              <a:rPr lang="pt-BR" sz="4000" dirty="0" err="1"/>
              <a:t>desidrataçao</a:t>
            </a:r>
            <a:r>
              <a:rPr lang="pt-BR" sz="4000" dirty="0"/>
              <a:t> do ácido </a:t>
            </a:r>
            <a:r>
              <a:rPr lang="pt-BR" sz="4000" dirty="0" err="1"/>
              <a:t>monofluoracético</a:t>
            </a:r>
            <a:r>
              <a:rPr lang="pt-BR" sz="4000" dirty="0"/>
              <a:t>, com liberação de água. 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O </a:t>
            </a:r>
            <a:r>
              <a:rPr lang="pt-BR" sz="4000" dirty="0" err="1"/>
              <a:t>monofluoracetato</a:t>
            </a:r>
            <a:r>
              <a:rPr lang="pt-BR" sz="4000" dirty="0"/>
              <a:t> de sódio pode ser obtido </a:t>
            </a:r>
            <a:r>
              <a:rPr lang="pt-BR" sz="4000" dirty="0" smtClean="0"/>
              <a:t>por qual processo?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49273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75,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293130" y="18898381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764830" y="22415600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124228" y="20661864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565032" y="23437722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255795" y="31713136"/>
            <a:ext cx="141434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/>
              <a:t>hidrólise do ácido </a:t>
            </a:r>
            <a:r>
              <a:rPr lang="pt-BR" sz="4000" dirty="0" err="1"/>
              <a:t>monofluoracético</a:t>
            </a:r>
            <a:r>
              <a:rPr lang="pt-BR" sz="4000" dirty="0"/>
              <a:t>, sem formação de água</a:t>
            </a:r>
            <a:r>
              <a:rPr lang="pt-BR" sz="4000" dirty="0" smtClean="0"/>
              <a:t>. 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7994542" y="32931200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</a:t>
            </a:r>
            <a:r>
              <a:rPr lang="pt-BR" sz="4000" dirty="0"/>
              <a:t>) </a:t>
            </a:r>
            <a:r>
              <a:rPr lang="pt-BR" sz="4000" dirty="0"/>
              <a:t>perda de íons hidroxila do ácido </a:t>
            </a:r>
            <a:r>
              <a:rPr lang="pt-BR" sz="4000" dirty="0" err="1"/>
              <a:t>monofluoracético</a:t>
            </a:r>
            <a:r>
              <a:rPr lang="pt-BR" sz="4000" dirty="0"/>
              <a:t>, com liberação de hidróxido de sódio.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04028" y="34237488"/>
            <a:ext cx="1443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d</a:t>
            </a:r>
            <a:r>
              <a:rPr lang="pt-BR" sz="4000" dirty="0"/>
              <a:t>) </a:t>
            </a:r>
            <a:r>
              <a:rPr lang="pt-BR" sz="4000" dirty="0"/>
              <a:t>neutralização do ácido </a:t>
            </a:r>
            <a:r>
              <a:rPr lang="pt-BR" sz="4000" dirty="0" err="1"/>
              <a:t>monofluoracético</a:t>
            </a:r>
            <a:r>
              <a:rPr lang="pt-BR" sz="4000" dirty="0"/>
              <a:t> usando hidróxido de sódio, com liberação de água.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00580" y="35618836"/>
            <a:ext cx="1479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</a:t>
            </a:r>
            <a:r>
              <a:rPr lang="pt-BR" sz="4000" dirty="0"/>
              <a:t>) </a:t>
            </a:r>
            <a:r>
              <a:rPr lang="pt-BR" sz="4000" dirty="0"/>
              <a:t>substituição dos íons hidrogênio por sódio na estrutura do ácido </a:t>
            </a:r>
            <a:r>
              <a:rPr lang="pt-BR" sz="4000" dirty="0" err="1"/>
              <a:t>monofluoracético</a:t>
            </a:r>
            <a:r>
              <a:rPr lang="pt-BR" sz="4000" dirty="0"/>
              <a:t>, sem formação de água.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359230" y="39028034"/>
            <a:ext cx="31742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No ano de 2004, diversas mortes de animais por envenenamento no zoológico de São Paulo foram evidenciadas. Estudos técnicos apontam suspeita de </a:t>
            </a:r>
            <a:r>
              <a:rPr lang="pt-BR" sz="4000" dirty="0" err="1"/>
              <a:t>intoxicaçao</a:t>
            </a:r>
            <a:r>
              <a:rPr lang="pt-BR" sz="4000" dirty="0"/>
              <a:t> por </a:t>
            </a:r>
            <a:r>
              <a:rPr lang="pt-BR" sz="4000" dirty="0" err="1"/>
              <a:t>monofluoracetato</a:t>
            </a:r>
            <a:r>
              <a:rPr lang="pt-BR" sz="4000" dirty="0"/>
              <a:t> de sódio, conhecido como composto 1080 e ilegalmente comercializado como raticida. O </a:t>
            </a:r>
            <a:r>
              <a:rPr lang="pt-BR" sz="4000" dirty="0" err="1"/>
              <a:t>monofluoracetato</a:t>
            </a:r>
            <a:r>
              <a:rPr lang="pt-BR" sz="4000" dirty="0"/>
              <a:t> de sódio é um derivado do ácido </a:t>
            </a:r>
            <a:r>
              <a:rPr lang="pt-BR" sz="4000" dirty="0" err="1"/>
              <a:t>monofluoracético</a:t>
            </a:r>
            <a:r>
              <a:rPr lang="pt-BR" sz="4000" dirty="0"/>
              <a:t> e age no organismo dos </a:t>
            </a:r>
            <a:r>
              <a:rPr lang="pt-BR" sz="4000" dirty="0" smtClean="0"/>
              <a:t>mamíferos </a:t>
            </a:r>
            <a:r>
              <a:rPr lang="pt-BR" sz="4000" dirty="0"/>
              <a:t>bloqueando o ciclo de Krebs, que pode levar à parada da respiração celular </a:t>
            </a:r>
            <a:r>
              <a:rPr lang="pt-BR" sz="4000" dirty="0" err="1"/>
              <a:t>oxidativa</a:t>
            </a:r>
            <a:r>
              <a:rPr lang="pt-BR" sz="4000" dirty="0"/>
              <a:t> e ao acúmulo de amônia na circulação.</a:t>
            </a:r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46944" t="51414" r="35498" b="33827"/>
          <a:stretch/>
        </p:blipFill>
        <p:spPr>
          <a:xfrm>
            <a:off x="24305926" y="25178659"/>
            <a:ext cx="8093362" cy="382675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6"/>
          <a:srcRect l="41376" t="38702" r="35555" b="45231"/>
          <a:stretch/>
        </p:blipFill>
        <p:spPr>
          <a:xfrm>
            <a:off x="21814970" y="12279085"/>
            <a:ext cx="10156373" cy="3978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501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Wingdings</vt:lpstr>
      <vt:lpstr>Cambria</vt:lpstr>
      <vt:lpstr>Tahoma</vt:lpstr>
      <vt:lpstr>Calibri</vt:lpstr>
      <vt:lpstr>Open Sans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128</cp:revision>
  <dcterms:modified xsi:type="dcterms:W3CDTF">2019-06-24T21:10:52Z</dcterms:modified>
</cp:coreProperties>
</file>