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96" y="-2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5353" y="3657600"/>
            <a:ext cx="28869790" cy="331143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265522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8956780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652114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076681" y="6380946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916344" y="7919237"/>
            <a:ext cx="10482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E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correta, </a:t>
            </a:r>
            <a:endParaRPr lang="pt-BR" sz="40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0936632" y="14865458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817320" y="26909487"/>
            <a:ext cx="132846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Dados: Massas molares em g/mol: C = 12; H = 1; O = 16.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Suponha que 10 mg de açúcar (fórmula mínima </a:t>
            </a:r>
            <a:r>
              <a:rPr lang="pt-BR" sz="4000" dirty="0" smtClean="0">
                <a:solidFill>
                  <a:schemeClr val="dk1"/>
                </a:solidFill>
              </a:rPr>
              <a:t>           e </a:t>
            </a:r>
            <a:r>
              <a:rPr lang="pt-BR" sz="4000" dirty="0">
                <a:solidFill>
                  <a:schemeClr val="dk1"/>
                </a:solidFill>
              </a:rPr>
              <a:t>massa molar igual a 30 g/mol) são dissolvidos em um litro de água; em quanto a DBO será aumentada?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461493" y="30769488"/>
            <a:ext cx="13382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Registros/Dados</a:t>
            </a:r>
            <a:r>
              <a:rPr lang="pt-BR" sz="4800" b="1" dirty="0">
                <a:solidFill>
                  <a:schemeClr val="dk1"/>
                </a:solidFill>
              </a:rPr>
              <a:t>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Suponha que 10 mg de açúcar (fórmula mínima            e massa molar igual a 30 g/mol) são dissolvidos em um litro de água; em quanto a DBO será aumentada</a:t>
            </a:r>
            <a:r>
              <a:rPr lang="pt-BR" sz="4000" dirty="0" smtClean="0">
                <a:solidFill>
                  <a:schemeClr val="dk1"/>
                </a:solidFill>
              </a:rPr>
              <a:t>?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4191640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29786362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726759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69,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358441" y="17983982"/>
            <a:ext cx="1181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079028" y="25681316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892224" y="20498580"/>
            <a:ext cx="1178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532377" y="23209123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0" y="38533243"/>
            <a:ext cx="31742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Todos os organismos necessitam de água e grande parte deles vive em rios, lagos e oceanos. Os processos </a:t>
            </a:r>
            <a:r>
              <a:rPr lang="pt-BR" sz="4000" dirty="0" smtClean="0"/>
              <a:t>biológicos</a:t>
            </a:r>
            <a:r>
              <a:rPr lang="pt-BR" sz="4000" dirty="0"/>
              <a:t>, como respiração e fotossíntese, exercem pro funda influência na química das águas naturais em todo o planeta. O oxigênio é ator dominante na química e na bioquímica da hidrosfera. Devido a sua baixa solubilidade em água (9,0 </a:t>
            </a:r>
            <a:r>
              <a:rPr lang="pt-BR" sz="4000" dirty="0" smtClean="0"/>
              <a:t>mg/</a:t>
            </a:r>
            <a:r>
              <a:rPr lang="pt-BR" sz="4000" dirty="0"/>
              <a:t>l</a:t>
            </a:r>
            <a:r>
              <a:rPr lang="pt-BR" sz="4000" dirty="0" smtClean="0"/>
              <a:t> </a:t>
            </a:r>
            <a:r>
              <a:rPr lang="pt-BR" sz="4000" dirty="0"/>
              <a:t>20°C) a disponibilidade de oxigênio nos ecossistemas aquáticos estabelece o limite entre a vida aeróbica e anaeróbica. Nesse contexto, um parâmetro chamado Demanda Bioquímica de Oxigênio (DBO) foi definido para medir a quantidade de matéria orgânica presente em um sistema hídrico. A DBO corresponde à massa de O2 em miligramas necessária para realizar a oxidação total do carbono orgânico em um litro de água. </a:t>
            </a:r>
            <a:r>
              <a:rPr lang="pt-BR" sz="4000" b="1" dirty="0"/>
              <a:t>BAIRD, C. Química Ambiental. Ed. </a:t>
            </a:r>
            <a:r>
              <a:rPr lang="pt-BR" sz="4000" b="1" dirty="0" err="1"/>
              <a:t>Bookman</a:t>
            </a:r>
            <a:r>
              <a:rPr lang="pt-BR" sz="4000" b="1" dirty="0"/>
              <a:t>, 2005 (adaptado).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622915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/>
          <a:srcRect l="41304" t="52937" r="37459" b="38788"/>
          <a:stretch/>
        </p:blipFill>
        <p:spPr>
          <a:xfrm>
            <a:off x="17994086" y="32069313"/>
            <a:ext cx="13356772" cy="320040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6"/>
          <a:srcRect l="60674" t="46273" r="36718" b="50786"/>
          <a:stretch/>
        </p:blipFill>
        <p:spPr>
          <a:xfrm>
            <a:off x="29848631" y="28281086"/>
            <a:ext cx="1175655" cy="745538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 rotWithShape="1">
          <a:blip r:embed="rId6"/>
          <a:srcRect l="60674" t="46273" r="36718" b="50786"/>
          <a:stretch/>
        </p:blipFill>
        <p:spPr>
          <a:xfrm>
            <a:off x="17101460" y="8120742"/>
            <a:ext cx="1175655" cy="745538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7"/>
          <a:srcRect l="41486" t="37478" r="35449" b="35949"/>
          <a:stretch/>
        </p:blipFill>
        <p:spPr>
          <a:xfrm>
            <a:off x="22658988" y="9339941"/>
            <a:ext cx="8365298" cy="54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530</Words>
  <Application>Microsoft Office PowerPoint</Application>
  <PresentationFormat>Personalizar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128</cp:revision>
  <dcterms:modified xsi:type="dcterms:W3CDTF">2019-06-21T23:28:38Z</dcterms:modified>
</cp:coreProperties>
</file>