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anose="020B060403050404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mbria" panose="02040503050406030204" pitchFamily="18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" d="100"/>
          <a:sy n="12" d="100"/>
        </p:scale>
        <p:origin x="1904" y="36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Rayssa\Music\Voz%20001.m4a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hyperlink" Target="http://www.janelanaweb.com/dinheiro/imagens_main/dinheiro.gif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3768482" y="279484"/>
            <a:ext cx="25114102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6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Oficina Pedagógica do Diagrama de Gowin</a:t>
            </a:r>
            <a:endParaRPr lang="pt-BR" sz="66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Piúma-ES, </a:t>
            </a:r>
            <a:r>
              <a:rPr lang="pt-BR" sz="3700" b="1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agosto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de 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2018</a:t>
            </a:r>
            <a:endParaRPr lang="pt-BR" sz="37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" name="Shape 26">
            <a:hlinkClick r:id="rId4"/>
          </p:cNvPr>
          <p:cNvSpPr/>
          <p:nvPr/>
        </p:nvSpPr>
        <p:spPr>
          <a:xfrm>
            <a:off x="34853090" y="22243813"/>
            <a:ext cx="12815266" cy="486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1899683"/>
            <a:ext cx="24280708" cy="23457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ESTUDANDO PARA O ENEM DE FORMA INVERTIDA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i="0" u="none" strike="noStrike" cap="none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Assunto: </a:t>
            </a:r>
            <a:r>
              <a:rPr lang="pt-BR" sz="4800" b="1" i="0" u="none" strike="noStrike" cap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VELOCIDADE MÉDIA, DISTÂNCIA E TEMPO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06996" y="6124354"/>
            <a:ext cx="28869790" cy="3288247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2994930" y="8978994"/>
            <a:ext cx="7920900" cy="22813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 </a:t>
            </a:r>
            <a:r>
              <a:rPr lang="pt-BR" sz="3200" b="1" dirty="0" smtClean="0">
                <a:solidFill>
                  <a:schemeClr val="dk1"/>
                </a:solidFill>
              </a:rPr>
              <a:t>básica </a:t>
            </a:r>
          </a:p>
          <a:p>
            <a:pPr algn="just">
              <a:buSzPct val="25000"/>
            </a:pPr>
            <a:r>
              <a:rPr lang="pt-BR" sz="3200" dirty="0" smtClean="0">
                <a:solidFill>
                  <a:schemeClr val="dk1"/>
                </a:solidFill>
              </a:rPr>
              <a:t>Qual </a:t>
            </a:r>
            <a:r>
              <a:rPr lang="pt-BR" sz="3200" dirty="0">
                <a:solidFill>
                  <a:schemeClr val="dk1"/>
                </a:solidFill>
              </a:rPr>
              <a:t>esboço gráfico representa a velocidade do automóvel em relação à distância percorrida até parar </a:t>
            </a:r>
            <a:r>
              <a:rPr lang="pt-BR" sz="3200" dirty="0" smtClean="0">
                <a:solidFill>
                  <a:schemeClr val="dk1"/>
                </a:solidFill>
              </a:rPr>
              <a:t>totalmente</a:t>
            </a:r>
            <a:r>
              <a:rPr lang="pt-BR" sz="3200" dirty="0" smtClean="0"/>
              <a:t>?</a:t>
            </a:r>
            <a:endParaRPr lang="pt-BR" sz="320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2632714" y="7578543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4245233" y="7380479"/>
            <a:ext cx="6471655" cy="10161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482031" y="22194342"/>
            <a:ext cx="13063848" cy="115475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Conceitos: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Velocidade média, tempo, distância, competência </a:t>
            </a: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habilidade.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x="482868" y="12626876"/>
            <a:ext cx="11664690" cy="838305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Princípios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r>
              <a:rPr lang="pt-BR" sz="3200" dirty="0">
                <a:solidFill>
                  <a:srgbClr val="FF0000"/>
                </a:solidFill>
                <a:sym typeface="Wingdings" panose="05000000000000000000" pitchFamily="2" charset="2"/>
              </a:rPr>
              <a:t>Movimento uniforme</a:t>
            </a:r>
            <a:r>
              <a:rPr lang="pt-BR" sz="3200" dirty="0">
                <a:solidFill>
                  <a:schemeClr val="tx1"/>
                </a:solidFill>
                <a:sym typeface="Wingdings" panose="05000000000000000000" pitchFamily="2" charset="2"/>
              </a:rPr>
              <a:t>: É aquele em que a velocidade escalar do móvel permanece constante e diferente de zero, independentemente da trajetória ser retilínea ou curvilínea.</a:t>
            </a:r>
          </a:p>
          <a:p>
            <a:r>
              <a:rPr lang="pt-BR" sz="3200" dirty="0">
                <a:solidFill>
                  <a:srgbClr val="FF0000"/>
                </a:solidFill>
                <a:sym typeface="Wingdings" panose="05000000000000000000" pitchFamily="2" charset="2"/>
              </a:rPr>
              <a:t>Movimento Retilíneo </a:t>
            </a:r>
            <a:r>
              <a:rPr lang="pt-BR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Uniforme </a:t>
            </a:r>
            <a:r>
              <a:rPr lang="pt-BR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(</a:t>
            </a:r>
            <a:r>
              <a:rPr lang="pt-BR" sz="3200" dirty="0">
                <a:solidFill>
                  <a:schemeClr val="tx1"/>
                </a:solidFill>
                <a:sym typeface="Wingdings" panose="05000000000000000000" pitchFamily="2" charset="2"/>
              </a:rPr>
              <a:t>MRU): Movimento de um móvel em relação a um referencial, movimento este ao longo de uma reta de forma uniforme, ou seja, com velocidade constante.</a:t>
            </a:r>
          </a:p>
          <a:p>
            <a:r>
              <a:rPr lang="pt-BR" sz="3200" dirty="0">
                <a:solidFill>
                  <a:srgbClr val="FF0000"/>
                </a:solidFill>
                <a:sym typeface="Wingdings" panose="05000000000000000000" pitchFamily="2" charset="2"/>
              </a:rPr>
              <a:t>Movimento Retilíneo Uniformemente </a:t>
            </a:r>
            <a:r>
              <a:rPr lang="pt-BR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Variado </a:t>
            </a:r>
            <a:r>
              <a:rPr lang="pt-BR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(</a:t>
            </a:r>
            <a:r>
              <a:rPr lang="pt-BR" sz="3200" dirty="0">
                <a:solidFill>
                  <a:schemeClr val="tx1"/>
                </a:solidFill>
                <a:sym typeface="Wingdings" panose="05000000000000000000" pitchFamily="2" charset="2"/>
              </a:rPr>
              <a:t>MRUV): A</a:t>
            </a:r>
            <a:r>
              <a:rPr lang="pt-BR" sz="3200" dirty="0">
                <a:solidFill>
                  <a:schemeClr val="tx1"/>
                </a:solidFill>
              </a:rPr>
              <a:t> velocidade varia uniformemente em razão ao tempo. Movimento de um móvel em relação a um referencial ao longo de uma reta, na qual sua aceleração é sempre constante. A velocidade do móvel sofre variações iguais em intervalos de tempo iguais.</a:t>
            </a:r>
          </a:p>
          <a:p>
            <a:r>
              <a:rPr lang="pt-BR" sz="3200" dirty="0">
                <a:solidFill>
                  <a:srgbClr val="FF0000"/>
                </a:solidFill>
                <a:sym typeface="Wingdings" panose="05000000000000000000" pitchFamily="2" charset="2"/>
              </a:rPr>
              <a:t>Movimento acelerado </a:t>
            </a:r>
            <a:r>
              <a:rPr lang="pt-BR" sz="3200" dirty="0">
                <a:solidFill>
                  <a:schemeClr val="tx1"/>
                </a:solidFill>
                <a:sym typeface="Wingdings" panose="05000000000000000000" pitchFamily="2" charset="2"/>
              </a:rPr>
              <a:t>(pé no acelerador): é quando a velocidade escalar cresce em valor absoluto. </a:t>
            </a:r>
          </a:p>
          <a:p>
            <a:r>
              <a:rPr lang="pt-BR" sz="3200" dirty="0">
                <a:solidFill>
                  <a:srgbClr val="FF0000"/>
                </a:solidFill>
                <a:sym typeface="Wingdings" panose="05000000000000000000" pitchFamily="2" charset="2"/>
              </a:rPr>
              <a:t>Movimento retardado </a:t>
            </a:r>
            <a:r>
              <a:rPr lang="pt-BR" sz="3200" dirty="0">
                <a:solidFill>
                  <a:schemeClr val="tx1"/>
                </a:solidFill>
                <a:sym typeface="Wingdings" panose="05000000000000000000" pitchFamily="2" charset="2"/>
              </a:rPr>
              <a:t>(pé no freio): é quando a velocidade escalar decresce em valor </a:t>
            </a:r>
            <a:r>
              <a:rPr lang="pt-BR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absoluto.</a:t>
            </a:r>
            <a:r>
              <a:rPr lang="pt-BR" sz="3200" b="1" i="0" u="none" strike="noStrike" cap="none" dirty="0" smtClean="0">
                <a:solidFill>
                  <a:schemeClr val="tx1"/>
                </a:solidFill>
                <a:sym typeface="Arial"/>
              </a:rPr>
              <a:t>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460034" y="11017602"/>
            <a:ext cx="11288190" cy="6304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Teoria</a:t>
            </a:r>
            <a:r>
              <a:rPr lang="pt-BR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Física (</a:t>
            </a:r>
            <a:r>
              <a:rPr lang="pt-BR" sz="3200" dirty="0" smtClean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Cinemática)</a:t>
            </a:r>
            <a:endParaRPr lang="pt-BR" sz="3200" dirty="0">
              <a:solidFill>
                <a:schemeClr val="dk1"/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609095" y="9305214"/>
            <a:ext cx="10512561" cy="113595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Filosofia</a:t>
            </a:r>
            <a:r>
              <a:rPr lang="pt-BR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0" i="0" u="none" strike="noStrike" cap="none" dirty="0">
                <a:solidFill>
                  <a:schemeClr val="dk1"/>
                </a:solidFill>
                <a:sym typeface="Arial"/>
              </a:rPr>
              <a:t>Estuda</a:t>
            </a:r>
            <a:r>
              <a:rPr lang="pt-BR" sz="3200" dirty="0">
                <a:solidFill>
                  <a:schemeClr val="dk1"/>
                </a:solidFill>
              </a:rPr>
              <a:t>ndo para o ENEM de forma Invertida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19202399" y="27325675"/>
            <a:ext cx="12865395" cy="106750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sym typeface="Arial"/>
              </a:rPr>
              <a:t>Registros / Dados:</a:t>
            </a: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20095535" y="20718841"/>
            <a:ext cx="11887200" cy="584128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Transformações: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Analisando os gráficos verificamos que o gráfico abaixo atende  perfeitamente o que se pede.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x="20435777" y="19037400"/>
            <a:ext cx="11504428" cy="120699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Interpretações: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Foi consenso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desafios são grandes na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preparação para o Enem, pois requer dedicação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resiliência.</a:t>
            </a:r>
            <a:endParaRPr lang="pt-BR"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 txBox="1"/>
          <p:nvPr/>
        </p:nvSpPr>
        <p:spPr>
          <a:xfrm>
            <a:off x="21713645" y="13277627"/>
            <a:ext cx="10229476" cy="528681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sym typeface="Arial"/>
              </a:rPr>
              <a:t>Asserções de 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sym typeface="Arial"/>
              </a:rPr>
              <a:t>conhecimento</a:t>
            </a:r>
            <a:r>
              <a:rPr lang="pt-BR" sz="3200" b="0" i="0" u="none" strike="noStrike" cap="none" dirty="0" smtClean="0">
                <a:solidFill>
                  <a:schemeClr val="dk1"/>
                </a:solidFill>
                <a:sym typeface="Arial"/>
              </a:rPr>
              <a:t>: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endParaRPr lang="pt-BR" sz="3200" b="1" i="0" u="none" strike="noStrike" cap="none" dirty="0">
              <a:solidFill>
                <a:schemeClr val="dk1"/>
              </a:solidFill>
              <a:sym typeface="Arial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t-BR" sz="3200" dirty="0">
                <a:solidFill>
                  <a:schemeClr val="dk1"/>
                </a:solidFill>
                <a:sym typeface="Arial"/>
              </a:rPr>
              <a:t>Percebemos a importância dos conceitos da física, envolvidos na questão do </a:t>
            </a:r>
            <a:r>
              <a:rPr lang="pt-BR" sz="3200" dirty="0" smtClean="0">
                <a:solidFill>
                  <a:schemeClr val="dk1"/>
                </a:solidFill>
                <a:sym typeface="Arial"/>
              </a:rPr>
              <a:t>Enem</a:t>
            </a:r>
            <a:r>
              <a:rPr lang="pt-BR" sz="3200" dirty="0">
                <a:solidFill>
                  <a:schemeClr val="dk1"/>
                </a:solidFill>
              </a:rPr>
              <a:t> </a:t>
            </a:r>
            <a:r>
              <a:rPr lang="pt-BR" sz="3200" dirty="0" smtClean="0">
                <a:solidFill>
                  <a:schemeClr val="dk1"/>
                </a:solidFill>
              </a:rPr>
              <a:t>através desta questão.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t-BR" sz="3200" dirty="0" smtClean="0">
                <a:solidFill>
                  <a:schemeClr val="dk1"/>
                </a:solidFill>
                <a:sym typeface="Arial"/>
              </a:rPr>
              <a:t>Durante o tempo de reação a velocidade escalar é constante.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t-BR" sz="3200" dirty="0" smtClean="0">
                <a:solidFill>
                  <a:schemeClr val="dk1"/>
                </a:solidFill>
              </a:rPr>
              <a:t>Durante a freada o movimento é uniformemente variado e a função velocidade escalar versus distância tem a forma de um arco de parábola cujo eixo de simetria é o eixo das distâncias (Equação de Torricelli). A resposta, portanto, é a letra d)</a:t>
            </a:r>
            <a:endParaRPr lang="pt-BR" sz="320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595424" y="38893896"/>
            <a:ext cx="31451106" cy="404037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rgbClr val="000000"/>
                </a:solidFill>
                <a:sym typeface="Arial"/>
              </a:rPr>
              <a:t> Evento</a:t>
            </a:r>
            <a:r>
              <a:rPr lang="pt-BR" sz="3200" b="1" i="0" u="none" strike="noStrike" cap="none" dirty="0">
                <a:solidFill>
                  <a:srgbClr val="000000"/>
                </a:solidFill>
                <a:sym typeface="Arial"/>
              </a:rPr>
              <a:t>:</a:t>
            </a:r>
            <a:r>
              <a:rPr lang="pt-BR" sz="3200" b="0" i="0" u="none" strike="noStrike" cap="none" dirty="0">
                <a:solidFill>
                  <a:srgbClr val="000000"/>
                </a:solidFill>
                <a:sym typeface="Arial"/>
              </a:rPr>
              <a:t>  </a:t>
            </a:r>
            <a:endParaRPr lang="pt-BR" sz="3200" b="1" dirty="0">
              <a:solidFill>
                <a:schemeClr val="dk2"/>
              </a:solidFill>
            </a:endParaRPr>
          </a:p>
          <a:p>
            <a:pPr algn="ctr">
              <a:buSzPct val="25000"/>
            </a:pPr>
            <a:r>
              <a:rPr lang="pt-BR" sz="3200" b="1" dirty="0">
                <a:solidFill>
                  <a:schemeClr val="dk1"/>
                </a:solidFill>
              </a:rPr>
              <a:t>ENEM: </a:t>
            </a:r>
            <a:r>
              <a:rPr lang="pt-BR" sz="3200" dirty="0">
                <a:solidFill>
                  <a:schemeClr val="dk1"/>
                </a:solidFill>
              </a:rPr>
              <a:t>2016 | </a:t>
            </a:r>
            <a:r>
              <a:rPr lang="pt-BR" sz="3200" b="1" dirty="0">
                <a:solidFill>
                  <a:schemeClr val="dk1"/>
                </a:solidFill>
              </a:rPr>
              <a:t>Questão:</a:t>
            </a:r>
            <a:r>
              <a:rPr lang="pt-BR" sz="3200" dirty="0">
                <a:solidFill>
                  <a:schemeClr val="dk1"/>
                </a:solidFill>
              </a:rPr>
              <a:t> 54</a:t>
            </a:r>
            <a:r>
              <a:rPr lang="pt-BR" sz="3200" dirty="0" smtClean="0">
                <a:solidFill>
                  <a:schemeClr val="dk1"/>
                </a:solidFill>
              </a:rPr>
              <a:t>|</a:t>
            </a:r>
            <a:r>
              <a:rPr lang="pt-BR" sz="3200" b="1" dirty="0">
                <a:solidFill>
                  <a:schemeClr val="dk1"/>
                </a:solidFill>
              </a:rPr>
              <a:t> Cinemática: </a:t>
            </a:r>
            <a:r>
              <a:rPr lang="pt-BR" sz="3200" dirty="0">
                <a:solidFill>
                  <a:schemeClr val="dk1"/>
                </a:solidFill>
              </a:rPr>
              <a:t>velocidade média </a:t>
            </a:r>
          </a:p>
          <a:p>
            <a:pPr lvl="0" algn="just">
              <a:buSzPct val="25000"/>
            </a:pPr>
            <a:r>
              <a:rPr lang="pt-BR" sz="3200" dirty="0" smtClean="0">
                <a:solidFill>
                  <a:schemeClr val="dk1"/>
                </a:solidFill>
              </a:rPr>
              <a:t>Dois </a:t>
            </a:r>
            <a:r>
              <a:rPr lang="pt-BR" sz="3200" dirty="0">
                <a:solidFill>
                  <a:schemeClr val="dk1"/>
                </a:solidFill>
              </a:rPr>
              <a:t>veículos que trafegam com velocidade constante em uma estrada, na mesma direção e sentido, devem manter entre si uma distância mínima. Isso porque o movimento de um veículo, até que ele pare totalmente, ocorre em duas etapas, a partir do momento em que o motorista detecta um problema que exige uma freada brusca. A primeira etapa é associada à distância que o veículo per corre entre o intervalo de tempo da detecção do problema e o acionamento dos freios. Já a segunda se relaciona com a distância que o automóvel percorre enquanto os freios agem com desaceleração constante. Considerando a situação descrita, qual esboço gráfico representa a velocidade do automóvel em relação à </a:t>
            </a:r>
            <a:r>
              <a:rPr lang="pt-BR" sz="3200" dirty="0" smtClean="0">
                <a:solidFill>
                  <a:schemeClr val="dk1"/>
                </a:solidFill>
              </a:rPr>
              <a:t>distância </a:t>
            </a:r>
            <a:r>
              <a:rPr lang="pt-BR" sz="3200" dirty="0">
                <a:solidFill>
                  <a:schemeClr val="dk1"/>
                </a:solidFill>
              </a:rPr>
              <a:t>percorrida até parar totalmente?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 txBox="1"/>
          <p:nvPr/>
        </p:nvSpPr>
        <p:spPr>
          <a:xfrm>
            <a:off x="22115721" y="9250326"/>
            <a:ext cx="9811436" cy="35300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Asserções de valor (Conclusão): </a:t>
            </a:r>
            <a:r>
              <a:rPr lang="pt-BR" sz="3200" dirty="0" smtClean="0">
                <a:solidFill>
                  <a:schemeClr val="dk1"/>
                </a:solidFill>
                <a:sym typeface="Arial"/>
              </a:rPr>
              <a:t>A atividade que realizamos trouxe  benefícios, pois ajuda na  aprendizagem da física. Queremos que nosso trabalho seja divulgado na escola. </a:t>
            </a:r>
            <a:r>
              <a:rPr lang="pt-BR" sz="3200" dirty="0" smtClean="0">
                <a:solidFill>
                  <a:schemeClr val="dk1"/>
                </a:solidFill>
              </a:rPr>
              <a:t>Ficou mais fácil de entender todo o processo de uma boa preparação. O </a:t>
            </a:r>
            <a:r>
              <a:rPr lang="pt-BR" sz="3200" dirty="0">
                <a:solidFill>
                  <a:schemeClr val="dk1"/>
                </a:solidFill>
              </a:rPr>
              <a:t>diagrama V ajuda e auxilia no estudo para o ENEM.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950834" y="4592512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Aluno: Bruna Medeiros e Rayssa Tavares </a:t>
            </a:r>
          </a:p>
          <a:p>
            <a:pPr lvl="0"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</a:rPr>
              <a:t>Série</a:t>
            </a:r>
            <a:r>
              <a:rPr lang="pt-BR" sz="4000" b="1" dirty="0">
                <a:solidFill>
                  <a:schemeClr val="dk1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2° </a:t>
            </a:r>
            <a:r>
              <a:rPr lang="pt-BR" sz="4000" dirty="0">
                <a:solidFill>
                  <a:schemeClr val="dk1"/>
                </a:solidFill>
              </a:rPr>
              <a:t>ano | </a:t>
            </a:r>
            <a:r>
              <a:rPr lang="pt-BR" sz="4000" b="1" dirty="0">
                <a:solidFill>
                  <a:schemeClr val="dk1"/>
                </a:solidFill>
              </a:rPr>
              <a:t>Turma</a:t>
            </a:r>
            <a:r>
              <a:rPr lang="pt-BR" sz="4000" dirty="0">
                <a:solidFill>
                  <a:schemeClr val="dk1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M03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chemeClr val="dk1"/>
                </a:solidFill>
              </a:rPr>
              <a:t>Turno</a:t>
            </a:r>
            <a:r>
              <a:rPr lang="pt-BR" sz="4000" dirty="0">
                <a:solidFill>
                  <a:schemeClr val="dk1"/>
                </a:solidFill>
              </a:rPr>
              <a:t>: matutino </a:t>
            </a:r>
            <a:endParaRPr lang="pt-BR" sz="4000" dirty="0" smtClean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Professor: Lucas A. 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EEEFM </a:t>
            </a:r>
            <a:r>
              <a:rPr lang="pt-BR" sz="4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Profª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Filomena </a:t>
            </a:r>
            <a:r>
              <a:rPr lang="pt-BR" sz="4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Quitiba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-  </a:t>
            </a:r>
            <a:r>
              <a:rPr lang="pt-BR" sz="4000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6">
            <a:alphaModFix/>
          </a:blip>
          <a:srcRect l="47566" t="30425" r="46550" b="60655"/>
          <a:stretch/>
        </p:blipFill>
        <p:spPr>
          <a:xfrm>
            <a:off x="14656746" y="14451936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516488" y="28260653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745710" y="28657839"/>
            <a:ext cx="5084700" cy="58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dirty="0">
              <a:solidFill>
                <a:srgbClr val="202020"/>
              </a:solidFill>
            </a:endParaRPr>
          </a:p>
        </p:txBody>
      </p:sp>
      <p:graphicFrame>
        <p:nvGraphicFramePr>
          <p:cNvPr id="68" name="Shape 68"/>
          <p:cNvGraphicFramePr/>
          <p:nvPr>
            <p:extLst>
              <p:ext uri="{D42A27DB-BD31-4B8C-83A1-F6EECF244321}">
                <p14:modId xmlns:p14="http://schemas.microsoft.com/office/powerpoint/2010/main" val="3656421696"/>
              </p:ext>
            </p:extLst>
          </p:nvPr>
        </p:nvGraphicFramePr>
        <p:xfrm>
          <a:off x="587830" y="24558500"/>
          <a:ext cx="13702845" cy="3611693"/>
        </p:xfrm>
        <a:graphic>
          <a:graphicData uri="http://schemas.openxmlformats.org/drawingml/2006/table">
            <a:tbl>
              <a:tblPr firstRow="1" bandRow="1">
                <a:noFill/>
                <a:tableStyleId>{49AB172B-123D-4359-81A1-3278819959C6}</a:tableStyleId>
              </a:tblPr>
              <a:tblGrid>
                <a:gridCol w="13702845"/>
              </a:tblGrid>
              <a:tr h="2057203">
                <a:tc>
                  <a:txBody>
                    <a:bodyPr/>
                    <a:lstStyle/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pt-BR" sz="3200" u="none" strike="noStrike" cap="none" dirty="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Competência III - Selecionar, organizar, relacionar, interpretar dados e informações representados de diferentes formas para tomar decisões e enfrentar situações - problema.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</a:tr>
              <a:tr h="1495179">
                <a:tc>
                  <a:txBody>
                    <a:bodyPr/>
                    <a:lstStyle/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pt-BR" sz="3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Habilidade 20 – Utilizar leis físicas para interpretar processos naturais e tecnológicas que envolvem trocas de calor, mudanças de pressão e densidade ou interações físicas que provoquem movimentos de objetos.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9" name="Shape 69"/>
          <p:cNvSpPr/>
          <p:nvPr/>
        </p:nvSpPr>
        <p:spPr>
          <a:xfrm>
            <a:off x="396963" y="23726908"/>
            <a:ext cx="6322814" cy="7279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dirty="0">
                <a:solidFill>
                  <a:srgbClr val="202020"/>
                </a:solidFill>
                <a:latin typeface="Arial"/>
                <a:ea typeface="Arial"/>
                <a:cs typeface="Arial"/>
                <a:sym typeface="Arial"/>
              </a:rPr>
              <a:t>Competências e habilidades </a:t>
            </a:r>
          </a:p>
        </p:txBody>
      </p:sp>
      <p:sp>
        <p:nvSpPr>
          <p:cNvPr id="3" name="Retângulo 2"/>
          <p:cNvSpPr/>
          <p:nvPr/>
        </p:nvSpPr>
        <p:spPr>
          <a:xfrm>
            <a:off x="788905" y="28675776"/>
            <a:ext cx="2642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dk1"/>
                </a:solidFill>
              </a:rPr>
              <a:t>Mapa Mental</a:t>
            </a:r>
            <a:endParaRPr lang="pt-BR" sz="3200" dirty="0"/>
          </a:p>
        </p:txBody>
      </p:sp>
      <p:pic>
        <p:nvPicPr>
          <p:cNvPr id="67" name="Imagem 66"/>
          <p:cNvPicPr>
            <a:picLocks noChangeAspect="1"/>
          </p:cNvPicPr>
          <p:nvPr/>
        </p:nvPicPr>
        <p:blipFill rotWithShape="1">
          <a:blip r:embed="rId7"/>
          <a:srcRect l="21302" t="36612" r="52418" b="10674"/>
          <a:stretch/>
        </p:blipFill>
        <p:spPr>
          <a:xfrm>
            <a:off x="19819088" y="28197544"/>
            <a:ext cx="11483163" cy="9505507"/>
          </a:xfrm>
          <a:prstGeom prst="rect">
            <a:avLst/>
          </a:prstGeom>
        </p:spPr>
      </p:pic>
      <p:pic>
        <p:nvPicPr>
          <p:cNvPr id="70" name="Shape 71" descr="C:\Users\meu\AppData\Local\Temp\Screenshot_2017-07-24-15-58-40_3.jpg"/>
          <p:cNvPicPr preferRelativeResize="0"/>
          <p:nvPr/>
        </p:nvPicPr>
        <p:blipFill rotWithShape="1">
          <a:blip r:embed="rId8">
            <a:alphaModFix/>
          </a:blip>
          <a:srcRect l="26560" t="54821" r="26526"/>
          <a:stretch/>
        </p:blipFill>
        <p:spPr>
          <a:xfrm>
            <a:off x="22753674" y="22328370"/>
            <a:ext cx="6549656" cy="370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9"/>
          <a:srcRect l="23034" t="23422" r="10522" b="23423"/>
          <a:stretch>
            <a:fillRect/>
          </a:stretch>
        </p:blipFill>
        <p:spPr bwMode="auto">
          <a:xfrm>
            <a:off x="1099159" y="29298900"/>
            <a:ext cx="13950341" cy="892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Voz 001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28882696" y="2422805"/>
            <a:ext cx="1906587" cy="1906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540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592</Words>
  <Application>Microsoft Office PowerPoint</Application>
  <PresentationFormat>Personalizar</PresentationFormat>
  <Paragraphs>50</Paragraphs>
  <Slides>1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Tahoma</vt:lpstr>
      <vt:lpstr>Calibri</vt:lpstr>
      <vt:lpstr>Times New Roman</vt:lpstr>
      <vt:lpstr>Cambria</vt:lpstr>
      <vt:lpstr>Wingdings</vt:lpstr>
      <vt:lpstr>Arial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38</cp:revision>
  <dcterms:modified xsi:type="dcterms:W3CDTF">2018-09-28T12:16:06Z</dcterms:modified>
</cp:coreProperties>
</file>