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32399288" cy="43200638"/>
  <p:notesSz cx="6858000" cy="9028113"/>
  <p:embeddedFontLst>
    <p:embeddedFont>
      <p:font typeface="Cambria" panose="02040503050406030204" pitchFamily="18" charset="0"/>
      <p:regular r:id="rId4"/>
      <p:bold r:id="rId5"/>
      <p:italic r:id="rId6"/>
      <p:boldItalic r:id="rId7"/>
    </p:embeddedFont>
    <p:embeddedFont>
      <p:font typeface="Tahoma" panose="020B0604030504040204" pitchFamily="34" charset="0"/>
      <p:regular r:id="rId8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606">
          <p15:clr>
            <a:srgbClr val="A4A3A4"/>
          </p15:clr>
        </p15:guide>
        <p15:guide id="2" pos="10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AB172B-123D-4359-81A1-3278819959C6}">
  <a:tblStyle styleId="{49AB172B-123D-4359-81A1-3278819959C6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tcBdr/>
        <a:fill>
          <a:solidFill>
            <a:srgbClr val="CAEC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C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" d="100"/>
          <a:sy n="20" d="100"/>
        </p:scale>
        <p:origin x="368" y="8"/>
      </p:cViewPr>
      <p:guideLst>
        <p:guide orient="horz" pos="13606"/>
        <p:guide pos="10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742322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 idx="2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1</a:t>
            </a:fld>
            <a:endParaRPr lang="pt-BR" sz="1200" b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874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428875" y="3838575"/>
            <a:ext cx="27541537" cy="720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32007" marR="0" lvl="5" indent="-20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64017" marR="0" lvl="6" indent="-41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96025" marR="0" lvl="7" indent="-624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728033" marR="0" lvl="8" indent="-833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428875" y="12477750"/>
            <a:ext cx="27541537" cy="259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93888" marR="0" lvl="0" indent="-769938" algn="l" rtl="0">
              <a:spcBef>
                <a:spcPts val="3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7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108450" marR="0" lvl="1" indent="-603250" algn="l" rtl="0">
              <a:spcBef>
                <a:spcPts val="30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5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6319838" marR="0" lvl="2" indent="-427037" algn="l" rtl="0">
              <a:spcBef>
                <a:spcPts val="2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8847138" marR="0" lvl="3" indent="-566738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1377613" marR="0" lvl="4" indent="-569913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1809727" marR="0" lvl="5" indent="-566734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2241735" marR="0" lvl="6" indent="-566942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673743" marR="0" lvl="7" indent="-56714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3105752" marR="0" lvl="8" indent="-56735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hyperlink" Target="http://www.janelanaweb.com/dinheiro/imagens_main/dinheiro.gif" TargetMode="Externa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21670963" y="11322049"/>
            <a:ext cx="7829565" cy="575318"/>
          </a:xfrm>
          <a:prstGeom prst="rect">
            <a:avLst/>
          </a:prstGeom>
          <a:noFill/>
          <a:ln>
            <a:noFill/>
          </a:ln>
        </p:spPr>
        <p:txBody>
          <a:bodyPr wrap="square" lIns="82050" tIns="41025" rIns="82050" bIns="410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Shape 25"/>
          <p:cNvSpPr txBox="1"/>
          <p:nvPr/>
        </p:nvSpPr>
        <p:spPr>
          <a:xfrm>
            <a:off x="3768482" y="279484"/>
            <a:ext cx="25114102" cy="2020186"/>
          </a:xfrm>
          <a:prstGeom prst="rect">
            <a:avLst/>
          </a:prstGeom>
          <a:noFill/>
          <a:ln>
            <a:noFill/>
          </a:ln>
        </p:spPr>
        <p:txBody>
          <a:bodyPr wrap="square" lIns="86850" tIns="43425" rIns="86850" bIns="43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6600" b="1" i="0" u="none" strike="noStrike" cap="none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Oficina Pedagógica do Diagrama de Gowin</a:t>
            </a:r>
            <a:endParaRPr lang="pt-BR" sz="6600" b="1" i="0" u="none" strike="noStrike" cap="none" dirty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700" b="1" i="0" u="none" strike="noStrike" cap="none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Piúma-ES, </a:t>
            </a:r>
            <a:r>
              <a:rPr lang="pt-BR" sz="3700" b="1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abril</a:t>
            </a:r>
            <a:r>
              <a:rPr lang="pt-BR" sz="3700" b="1" i="0" u="none" strike="noStrike" cap="none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700" b="1" i="0" u="none" strike="noStrike" cap="none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de </a:t>
            </a:r>
            <a:r>
              <a:rPr lang="pt-BR" sz="3700" b="1" i="0" u="none" strike="noStrike" cap="none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2018</a:t>
            </a:r>
            <a:endParaRPr lang="pt-BR" sz="3700" b="1" i="0" u="none" strike="noStrike" cap="none" dirty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" name="Shape 26">
            <a:hlinkClick r:id="rId5"/>
          </p:cNvPr>
          <p:cNvSpPr/>
          <p:nvPr/>
        </p:nvSpPr>
        <p:spPr>
          <a:xfrm>
            <a:off x="34853090" y="22243813"/>
            <a:ext cx="12815266" cy="486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1623675" y="16875125"/>
            <a:ext cx="2667000" cy="4413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4401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268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" name="Shape 28" descr="data:image/jpeg;base64,/9j/4AAQSkZJRgABAQAAAQABAAD/2wCEAAkGBxQSEhQUEhQUFRUXGBgVFxcXFxUXFxgYGBcYFxQXFBcYHCggGBolHBQUITEhJSkrLi4uFx8zODMsNygtLisBCgoKDg0OGhAQFywcHBwsLCwsLCwsLCwsLCwsLCwsLCwsLCwsLCwsLCwsLCwsLCwsLCwsLCwsLCwsNyw3LDcrK//AABEIAMABBgMBIgACEQEDEQH/xAAcAAABBQEBAQAAAAAAAAAAAAAGAgMEBQcAAQj/xABAEAABAgMEBAoIBQQDAQAAAAABAhEAAyEEBRIxBkFRkSIyU2FxcoGxstETFiMzUnOhwQc0QpLhFCRi8BVDgvH/xAAYAQEBAQEBAAAAAAAAAAAAAAABAAIDBP/EACARAQEAAgIDAQEBAQAAAAAAAAABAhEhMQMSQVFhIhP/2gAMAwEAAhEDEQA/ANe0gvhNkliYpKlgqCGSz1BL16sUSdPZZ/6Zm9HnEj8Qx/bI+anwrgAlpiI7GnEvkpm9HnHvrtL5KZvT5wDpO+PCsDMgdLRbi0OfXaXyUzenzj312l8lM3p84BjakDNSR0qSPvEdN5Sj/wBiOxQMW4tNB9dZfJTN6fOPRppL5KZvT5wAf8lJ5RO+O/5SRy0v9wg2tNAOmcvkl70+cd65y+Smb0+cAgt0s/rQf/Q/0Q8iaDkUntB7oNnQ19c5fJTN6fOO9c5fJL3p84DSmOVDsaGXrnL5Je9PnHh00l8lM3p84DjCCY0hidN5fJTN6POOk6cS1KSn0MzhKSnNOsgPnzwFkQ7YU+1lfMR4hAGrWqdgQpZD4QS3RFKNKEcmvenzi0vb3M3qK7oA0wwUVDSVHJq3p8471lRyat6fOBkGE44dRbE50mRyat6fOO9ZkcmrenzgZJhvFzwcIVes6OTVvT5x3rMjk1b0+cChmc4hv04GsbxFwhh6yo+BW9PnHesyPgVvT5wHG2J+IbxHC2I+JP7k+cBGPrKj4Fb0+ce+siPgVvT5wIi0JP6k7xC0zQ2YPbDwhX6yI+BW8R3rIj4Fb0+cDAMeY+aICc6So+BW9PnHesqPgVvT5wMOI9EWlsf2eZiSlWWIBW8PHQ3d3upfUT4RHQFQ/iB+WT8xPhXGRaU36bMgBAeYvI/CNZbWY13T/wDLJ+anwrjB/wAQpChOlqORFOzPv+sBVE23zpo9pNWeZ2G4UhMuSVZqVvjxMxgGbeIel2hIjFtL1NibWd5h9FnJ1/WGhaueHUWqM+1a1DgsBj3+gh2XahSJSZ6c6fWMe1Wor12PZ3QkWM6qfSJ5tydX3jjaAfN4ParSOhc5IYLUOgxIReVoTlNX2l++Eqn7GhBng+bRqZVaWEq+7UzBaVdKU/UiJVj0yluBPATXCVocpB211dsD94TSJbDIlIPQTXyiBaFhKEjACCeNTWOKB2R1xtvbNaogvUEEZgguCDkQYk2BPtZfXR4hARoBebTJlmU7e8l5kDILTzDiltpMHtkT7SX10eIRuRlol7+4m9RXdAEDB7fPuJvUV3RmF/2ky7PMWk1CabQTSJGLz0mkylFOLEoZgB67HyEU8zTRZ4kodpJgUsSXBJ38+uJclI2xnKqLZWk1pOQSnoFfrEZd7T1ZrVv+0NCYIWmYIz7HRpc2arNSt8NmSs6zEsThChNTB7U6V6pB2neYSmzmJ5tKXp3x4Zwg3VoxLlrAzP1hxOIDM7zCjP2GEC0PDtaSrLOXqWsdphcy+JklQSha1nWHcDpJiPJmc8VtntDFyoBT69r641jyKM7m0pEz2c5OBX6Vaidh2QUoEZAJ6ilZO2h8vpGl6K3gZ9nQpXGZjztRzujrGWoXd7qX1E+ER0dd3upfUT4RHRkqHT/8snV7RPhXGaX7c4tUrASQpJxJI2szHaP91Rpmn35ZPzE+FcA0sQfTGQW+R6JapZxYkliCB2QyDzK3fzBZphZALUSw4SUntYj7RCs9mCu2M2wqIg6gs9n8x6gnNlfSCWXYwdUPosY2U5ozcodUOy1dYCmYrXblD3pAWIKqf4mCVFhHw12s8SrPJSEkqIGbClWLHcxjNyxhkoORMeoB6G84WVnYrsT/ADBYbKcTkUAdk7h9SITPszJSo4WUHSx56jpi95fiuNCrk54v2mGjOY5q/aYKUpGuG1SEnZug/wCk/F6hr+tSxBcg0IKSIjemlguAX/3bBlabuQEobjFOJTtrJwt2RV2m7k/DG/eDVRNEZzWtCq1dL8xGR7QI1yxn2kvro8QjJ7JL9GtJZmI3PGrXf7yX10eIR1xu2a0S+PcTeorujN7wsonSpks6xTp1RpF8e4m9RXdACIgyJcpcslKklJFCCO+GzOO1uaDfTm7gsIWKFyC2ulHgRRdIfKLQRv6g7frC02vnG+JiboTsEKNzJzYQWQ8q9VuHxDphP9cn4w3bFim607BC/wCiSBkPpGOGuVObejb9DC03kgjjN2GLQWMHJI+kJmWIa0CH/K1VabxR8X0McLanUo/tMTFWRPwDdDfogP0CLhappN5oGtR7Ibm3mhTkoJO1hEgyxsjwDOkM0ENVuJphZOyD38O7wCguUzEcPmLu7QFzsmgi/DxHt1q2Jbef4G+Nxl9AXd7qX1E+ER0eXb7qX1EeER0BUenv5dPzE+FUBUiDbTz8un5ifCuAiVB9PwNaY2cGdKLO6CNeo08UQJMgAReaVp9yedad4SR3GKoCOXkvLWLxKdUItVtTKAUaklhUdufM8PJTAzexCp1SCHZJBcOKZ6gM/OOOM9q6dRJtF8qUtJCuC/EQSF4grglRZgGJ4pOQ7YFpssouslRmPiwlSSEqWoHLC5LuCDV3MXt26NmYAqZwMNAnNRZ3xE5O+XNzCLWxWOzSZg4QdIWyMypSk4cJ3u0d5ZOILjbzQfZbIpRCgcCATQVUlgWoSz1ZubVnDt222aAUy0LWlDqVxlYBwgQUj/IA4hWm4ksNiWgnAtKphSlASFhDJSxAJNAWAADbXZ6ITYZ6FITKJ9HNPtFSUqWkGoDqlgAlLAEOKu9C8NkrPRuXOCw6C4LHCpsQfUQOzfHKBEN2qxmy2hYTiwcFJKw5Uk1KmcCqkllZajE1SQWKWwnLU/OdhjjljpuXZElXbm8eTa5VaHJcqmY2t0wmSGUdkWgr7VLqGjRrr48vrp8QgFnyajpHfB1dg9ogbFo8Qjv43PJot8e4m9RXdAGgQeXv7ib1Fd0AqY2yrtJpAMgnYpJ3lvvAgIOb4TikTB/i+4g/aAV6w1PQWj2fNSgYlkAbTHjwI6Q3j6ReFJ4CfqdcY7ah68dI1qJTLZKdus9sU5tKy7qNc6xIsF3LmvhyGZOQ/mLdGjqWHCrr8ozcscWpjlVCmcQ2EkMXz1tnFhZr6mDjcINrz3wq8rlVKALBumKuHcqssEdjvVMyh4J1bDVhE1aaQIIMEt22vGgPxhQ/YxnKaR0Su2GZtIklXnEO0qq0OIqJOUXHTBjoJLYqO3zgLUajpg+0HRwFHZ5x0vDEbZdvupfUT4RHR12+5ldRHhEdElJp5+XT8xPhXARKVBtp7+WT8xPhVAPIrGL21JwhaTIeWg7F96T5RREQQ6Re4/8AST3wPkRy8tawhFsdMlSks7Zksw5oqdHrCkzEuxADnsdxz5P5a7m8EFUlYQWVgLF2Ys0BNgvFUtQxghnBHaxz2EMRrc88Xi6rdurK0C1WwKQsSlcIdjOWLHWK5xBsF2EgFeIHYAN5Jd464rKJaTMmlgp3qAGOTnWaDfD1kv5ACgtQYBqHdnBL8jp3zUqdITgwoEv0juQupWkCuEmiVPXs2PBTYAgy0hGEpYB0thLcEs1NX0jO7ZNCiVTBwUmtCXYjEkgVBq0El0Xqv0Sggo9FJCSV1UAlgTLCUuTrD0IbItXrJw5ZXk9plYPSycWMASuGsHWhjXEKpapbWAeaKC45CvRqDhWFTBQL8E1wnWCNhY80F98Tppsy1SRwyh0ihzGQIzNT0tArdMrDMUlQKSwOHIZF6Vfmc6ozn0p2kJG3Uaw2Axc83+88OSwcueOmS2jPwPDLJWl2DqGWWYyaC+7B7RB/zR4hAvY3K5QcsK/R8oKrt48vrp8Qjr42cmg3v7ib1Fd0AqIOr39xN6iu6AMRqswq1peWsbUq7jGdPwo0kCh6D3RmxHCPTFU9tM4JQtRyAJgKscgzZgGTmu+sF15SiqUsDWk5a+aBS6ZxRMChmAW84PjU7HCbIEIZIoA7ZPTXFALWVr4pI1qJINNgyH1iTcVuUtagp2UGBLuSz1eHEy8JKdlI8t/zbvmvR309QMQKVVBFYELZJKFEGDWUOyKDSIAKFK7YvFlzpZ47iiSdUXNyTWOGlftFOoViyuNLzA2de3oj1OGl8oRFtQrE6almiFaoozVavMRpehElpBPxHujOEIcxq+i0tpEumbmN1mNRu33UvqI8Ijo9u/3UvqJ8IjoEodPz/bJ+anwrgFkKYweaej+3T81PhVANJTWMZTludI+kAeTSpxJ+7wPLq3ZF7pCHk0+JL/V4oSsOKf7WvT5Rx8nbePR9C2EA9+2RSJxzwqUSCxoKEroS7OMtmUGaEkuYrr7VLCAJ7jE5lhPHJFMQocIfWYxhlrI2biPYL29LZ1pmJHFCeC+pLBVXLlQenZDl2XZKnTEoWoISSQAXctUBSwCKNqYUq1IFbFaig0qKFQ53HCbawOcT/wCvUTwSwbJwzVzbaatHo9ddCZfotvG6l4zJROmKlrUFh0FYUXZJUBU63w7asxIVdd42axSZ4VMMwe+CAlSQlfBwSiakroKksMAoMyHzL0m4SMa2rxdRUVOxAo4UR0a4dkIl+iSFJqFPhYEE7DwWYAmgzIB1GNRi3kZ2i2L/AOOMtWJc4tjEoswVwiXSRhl1SCwFCQ2uKrR0CSoJOBLoQpKQ5whalYHJqCClQPOptkMXXaVy0zFCoICTVNAsKSQEnUzFTagCaZw50tUq0nEAs1di6VEcKUoF+LiKTStDmQYLNzSl1ROZjFXOXD9MPqnYqV54o5d7jCApWIk6mACa1zKncGhApk9QLawLxodJJFCGoTztrFRHGTKdt3V6TLEAFgnaW/bBNYOPL66e8QN2EPMTqrXbkc37IJLt40rnWk71PHfDpzyaBfHuJvUV3Rn7xoF8e4m9RXdAEERVRIQpxGbzRU9MaMaDsjOFq4R6YSUMoFplnEqeUkcFRcdBgqlmIF6yEqQ6iEtUK2GM0wx6TCxFGyMNptrkk7XeK6RaSrZ2xKQVfC3PHC4frtMk82mjwO3tOKlmLJSwlJJ7OmKYl3Osxrx465GdMM5i80WkvN6odtr0+8VSUAViTddsMmYFjoPQc469sdCm1jPmivtSYmS7WicCUHbQ0O6IsxGIEiGMVDsqa9savo4Xko6Iy6wp4RjUdF5bSkDtPZG/rM6aZYPdS+onwiOjrD7tHVT3COgCi09H9un5ifCuAiUIONOvy6fmJ8KoCZQjNaiBpKkCUDlwx2liK7vpA9KDmLzSsumUP8idwb7wNW61CUnU5oH313Ry8k3Wsam2iamWha/0pBLmjtl9oAp1qVNBWt1LFCrYFcUM7J1sAKtnC7VOmTVPMILh0/CkNmzPnraseWxctM0plrV6MFITwClRYO+H9NcZqaOM6xrDx+qyy2hTEUDJZxzijlsO0564cQWAOwRKMmWRi4ZBJyzScwzk0Ool6l4mmzJKRWhwqSc3cHE42jg0O3sjdEiuQ5dyK1cjpyiemWQk1cCrZqNWdqZvQlsjXa2qUBQBzzB8jXLUwibZrOClIDYqnVTIKcnMilBsfVAU2Xd4QiXNAxklimvBdmZTUo5oWLEEiIs+WkqKVqKapzCSEgJw4ioCoYDV2PF5Js602d2NeES4wEalUDKqFZEZagTAtbpXtQl2BZ+OAuuFq1GbFss4ZVYStkrYFzkTwVIfalQBoc8QGw1ET7JeigQkMmZixBYKgVBqS1JdiCS/MxiFJsxZykgMUvxizqfD0NlXsYE21isS1y1JUgHCQoKTiSocE4Ug14JURnTg5whf6O3gJywaBQQpRAyYBqc38waWLjyuZSO8RnmhFmKbTMBSA0k0DgHEsNTL9J36o0KUrhS2+NHiEUmoLWg3v7ib1Fd0AaEwe3t7mb1Fd0AqYRCpiXSeg90ZsrjHpjSLQWlqP+J7ozSbNCcS1FkgOTBWjk+0JlpKlFgP9pAfed5qnK2IB4KfudphF73oZ6tiBxU/c88QkGLQ2koBiYm1KA1dMV6Z1YtZMhKw6Cx1jyjGUdcbwgzVlWZeFSJYzMTk2EvnEhFhAqaxm5SNSK70BPREdYaLxaA3NFBaZrqLZPSHC7Zz4eS1EFwT2RPk3osZsdvPFac4cBeOrmI7FNBLpP8AEavo8jDKS+pKfrU/aMRuoqM1CU/qWhPS6gPvG9WZAD9jbhCKNrAfZS+onuEdHlg91L6ifCI9gZUenX5dPzE+FUBMqDbTv8un5ifCqAiXEVRpWuskc7nbVm7KHdAFpLafSzMBT7OUpyeE6jhqhJyYgHNvpBrpaoApLFwHKhmBqfmFTAJZcClrSUqAFV1SAwyA11ITU6gmgjOudlNuCQmbLWual5ipjIBJSKAOTsSMRDVdmMNz7EJhSrCMH6ioseEtWoNTi0GTc5iykjh4ARLwYgzYwVLIKiEu6qk1FGIOWVXaVEoBAUgOo4WIJzwoIZnzxKOZSW2Qo3PsISgJSDUgEVrm+rgsFEVDGkO3LOxS2UgrQ9SQtkqOIg4xUGhprrnE8SAA5SrWTQ4nTwgGc0ajOM+kBF28GUocYkrIIDJx4ipyGZSSHpqI1PSphoiXhdIFFEknUC6cClDVuz5oaQfRqDr4NMLh6KBZgQdStRLdlHCUnClNAQX4DUCWUpxmXFGer9suTZOG2FIwktgSwYAJGJjliKlO+b7YzpuVJmIWUgISiWlQUlS1Eli5c4f09GrZUOzd1mlS1svEClaXScKlkimKgqXIU2TEHOsWiJBDJThASFlRSSHDZAfqrscOnaWDarPKTPlJ94EqRKUf1KdJCqvmSU9LaodDZ4JQUlsOJKwMRSQlwVILMXUtLKSSONroBFdJvwybEuXLViWSMYxKVgCjhdC2GboFXPCh2Xdqpq5i5ZWkhcxWaiCFKwurUODgNamo54Zva7FptBRLGFKkJOMk5JAUtlOTXApyR9RCE3RCUDNtOE1wy0mpo6iVBv0nMQdWfjy25RHiEBWiEkpn2h0FAZCWpmlINWo5cHtg1sp9pL66PEIZ0zWg3v7ib1Fd0AyTBze/uJvUV3QDJhENXlNCZKzzH60jGdKLZxZQ1cJXT+kHv3RsF/LCbPNUcgl90YJPnFais5qLwE1C3j00hIES09hyTOKSCDDYD59Mea4EuJd8fEN0KXe6dQJ6Yp2j2XWM+kb9r0mWq8VzKUA5oioFYUZesZQlOcajP3ktIj2OOcetCtLvQ+z4rZZ9gWDuBP2jabLMdL5OS3QKCMi/D8H+tlcwWfow742FApDDRpd/upfUT4RHR13+6l9RPhEdA5qPTs/26fmJ8KoCJRg308/Lp+YnwqgFlmsBgO0/tgCwku3AJOIimYYCrhndjk1HiisU5HCWDiVixlLFlHErEo4WABLKCebmEWOmaUm0rUtJPEQHqkEh35i1HJDMdtamyYMKGfCnEp3egVwSaNqDU2nXEVpJIWFLKmJWQCqrhmBGZozPXis0RrTbClaZaFcAYcIo6nANEYRhLrJD0pzBu/qVqSpKCONnUbHJLZALbLXzERWzrQpRxsQQoKcJPGFWAerZb8tc1YILuwmYsjhJKlKSWAIJAFMRZJADu2sFxSJXpUy3Qpk8QJwglZZJCmpQFmBJyAZ4p7rQtC0nBm6UJZGKuIgEKzYAmlGGyHxJYl2WTXJk62xLINQAmhIZiIkcs5BnrPCThAw8RZowU4JY0xAEOS56TNuqztMVV0ihJUrVhJYEqKuCkM7jhUeoA1d1o9HN4SUlKgSXdmILsDrLBhmabYt5VtPCcjhCYwQ5ZDJIqczxjr1FngPxb2zCRLd0lJclLsSsVYhnThc5vzAgCGLGETZs1nWUhOIgDYXmJpwg4SdeYzNIjon4yhkrSo4QSVJ4XBL51y15x13WgkWxlAJEvHi4PASNQQmv6iQBnXWzIN2O8h6QITj9qtC1sSSkOkoQACBRgc3qRBXe1jmYQuXmmVMAwhmKkqJzUyeNtcNrgAuySiSlC1h1jhBJwskIyUQMzUHPVqaD6+7X/b4kLDGVhKQzLEwMwJ4ocv2c8CRtDVmZJM1QYrVtcMlKUBtlEDtc64KrEfaS+ujxCKHRVGGyyQ2aSodpcV10i1QD6aSztjTkdeNIrtoTGr0z9aVe/uJvUV3QCAQd3v7ib1Fd0AjxCKH8QLRhu+d/lhR+5QB+jxjCDURr34kpewLbUpB7AsecZBriMKVHNHAQo1iaJBpHgyj1o4hhEI9UGEeoFIQuFqoGga47KKuCISjOPVZR4kVeJUtRh1MMGJEqoiUG34aWQKmTFluCABXKr1HZGoSoCPwxswEhataltuH8wbFWEPXo59QjXwXsaWEezl9RPcI6OsBeVL6ie4R0DmodPvyyfmJ8K4A5Rg70/wDyyfmp8K4AkBozWoAdMvzk07ES1VcDDRwlhUuIoFqDkAAh1ZitS5S78IcJVRs5yYIPxClrFpllIdK5dKFnBOIFhTjatsC6MScRDkhnZ2ANM9fCfpLwtRYWe2AKIYEkBA2MAMyHfiuAPiNC8S0SkngZpBbOj1fIZjUMtozido7oPMtCTNXMKOFlVyHImAlqK6KVziznaCTRaJRC0zJeJOMqfgpSxIKHY4gAOzngN7QrFhVMQTNUCoqlglICQteFEti4Sch+4wQ2fRNSgFTFJBPGSzhn4IbUMIqnJzrYRYWXRGzy5kuYlKsUtSlpBWVDEpnLKfLCGZsok39ekyQECXIXPKswksEhwHJY7fpFsaCci5sa0+kDhUyd6NyXLYBic4aHhNTMjmi0ufR1aZikkOhqlsILYhQsXU+FwdQfmi4sF4LnOZtmXJUiicRlrcKzwlJ/x2fxbJLCmuo7dvPEvgZvi4UrnSfZ+y9IETGYJKcL1S9QTQs2tw1Yno0WswCgmWEhaQggPQB+LmxOIvtYbIt1TKtvj0ppWIKO2aLSCkYcSSlCkDCdSs359kUd+WNgcDpAwyEghirAQrGWDElS2BpBfaklMtQlhjhOEUIdqMKCBTSe1qlWVK5tCCl04g1V1J2pCRRujXEZfq9u6WEIShOSEpTnsAA+jb4lSJnt5IamNG/EIrrtIwnCQRkCCS4YMa8zfSJtgVitEnZjQ37hDl0J202+PcTeorugBEH18e4m9RXdAEjXCwpNNkYrBP5khX7VA/aMXVnG/W2zibLmSzktKknZUNGKiylClS1hlJJChzihia2rMUcFRdC70kZQ2bsTzwbi3VUDHLOUWC7q2KPbCP8AilDIgwbhm0F4WYkG7ZmwQk2JetJ7IdwmjWPEZwsyCNRj1KDz7ojuPCl4WiHEjak7oUmWDkewwrj9ap+HMsf0g65P/wBgvnAFNebfA5oVKKbLLCgxANGrmT/MXtoOW2LLpmdja7R7KX1E+ER0KsA9lL6ifCI6JhQ6ffl0fNT4VwAwefiD+WR81PhXGfhdYKYpNN7EtclM2U+KU5IAclCuMwzowygduGxqUymQCUpmOP1HEpyouAkMQKD9R2tGiIXFHarjUmaqZJ9GUKSpKpSnA4QqQagAvUNERJc6wEYUgpCThyNSyXNanY+tonRVXTbXPo1JUiYlOIhVQUuRiSsUIcGmYpEudeCE8ZQDgkDWQKkiApgTHol69j/79Ih/8kgB8X8/6xjlXzKAdSgAaOVJAftMUXKYqWDqrHgENy7xklmmIrky0116jElxtH+9Ea1Bs0Uw2hSnANWFTk5pkNhqc6RJJAzIHTSEqIHRDoGZggI05nS0lXpEuMMsh04grhLJSA9OIkdr1aDYzSdVP9aIdtsSJoZYqHwqFFJJSUkoVqLKNYCptGZ5XZpSi7lLEkYSSklLkdCYtbuT/cy6/wDYgtur9YYsdmTKQiUkkiWnCCczlU9rw5YR/eSgNZST2KDV3xWbU4alfPuJvUV3QAJU0H99fl5vUV3GM9JhjJ5BgV0z0ZM720ge1/Wn4gNfTl0wTJhzFEWKi1FBKVgpIzBBB3GH02pJ1iNatt3yZwPppSVc5AO45wPWn8PrMovLUuXzBlD6wesqBPpBzGHEzBsgkm/h2f0TweskjuMRF6B2kDgrQr/0R3iMXx7My0qkTBDoIhyZoxbUf9RV0FJ+8Q59itMvjyZg/wDJ+2UYvivxv3P+iB2Rwkp2RBFqIooEcxcH6w6m2xi+POH2lR7VxyMgA5P8QwsxItCcRxJZ9Y1RHwmpIaO2Lnk0f8OrapcpaVOQkgJJ56tBXNVwgNdPqYoPw/u/BZgrWslXQ1AIIQfapTqJHTR41eTjwO7IOAjqp7hHse2fip6B3R0LAa/ET8sn5qfCuM6SqNV0qudVqkiWhSUkLCnUCQwCg1OmBZGgE4f90v8AaqAwNJVCws6oJfUOdy0v9qo99RJvLS9yoNHYd9O2pugmPFTAcw/TXc8EvqNN5WXuVHeos3lZe5UPICc2ySVcaVLV0pBy6YRLu2QmokSukS0D7QX+os3lZe5UeDQSbysvcqHdIOVdNmLvIlF2zQk5O2fSY9N2SCAPRS2GQwpYdFKQYnQSbysvcqPPUSbysvcqIbCBuqSW9mmmsUMRJmjdnJBwmgw8Y7yzVzrzmDsaDTuWl/tV5x76jzeVlv0KiW2dnRlI91aLRKaqQiatgeqSzZROuq7pknjWmfN66gRm+RfWTr5oN06ETdc2X2JVHvqRN5VG5UW/4df0OSgSSOZ37f5jrp/OSwRmUgdhf790X1p0BmLFZqH1FlU/iHbFoRMlzZa/SS2QdQU7OCRs1RbAsvr8vN6iu4xniso0i3yDMlrQCAVJKQTlUQM+qa+URuMQD6Y9i/8AVNfKI3GPRomvlEbjElC8clUX50UXyiNxjhorM5RG4xJRY4WlcXQ0VmcojcY9Giy+URuMFMql9KY9C4uxouv40bjHHRdfxp3GNIP2ixS5vHQhXSATvivtOi9lW5MpIJzIpubKC8aLL5RO4w4dGl8ol+gxbTMbX+HyC5lTSg7FBw3TnC7u0DSlQM5eNI/SkYXbJ3ekaajRxetadxjho6v407jFtaVFmlABhqb7wwkAzXOaQ/1/+Req0fm/pmoD6ikntGwxyNG1YgorTTOhrAV/Yg0tA/xT3COhcpLADYAI6Jl//9k="/>
          <p:cNvSpPr/>
          <p:nvPr/>
        </p:nvSpPr>
        <p:spPr>
          <a:xfrm>
            <a:off x="16168688" y="2589213"/>
            <a:ext cx="287337" cy="288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4063576" y="1899683"/>
            <a:ext cx="24280708" cy="23457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800" b="1" i="0" u="none" strike="noStrike" cap="none" dirty="0" smtClean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ESTUDANDO PARA O ENEM DE FORMA INVERTIDA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800" b="1" i="0" u="none" strike="noStrike" cap="none" dirty="0" smtClean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800" i="0" u="none" strike="noStrike" cap="none" dirty="0" smtClean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Assunto: </a:t>
            </a:r>
            <a:r>
              <a:rPr lang="pt-BR" sz="4800" b="1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ENERGIA SOLAR</a:t>
            </a:r>
            <a:endParaRPr lang="pt-BR" sz="4800" b="1" i="0" u="none" strike="noStrike" cap="none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14491" y="6124354"/>
            <a:ext cx="28869790" cy="3288247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/>
        </p:nvSpPr>
        <p:spPr>
          <a:xfrm>
            <a:off x="12994930" y="8978994"/>
            <a:ext cx="7920900" cy="228133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Questão </a:t>
            </a:r>
            <a:r>
              <a:rPr lang="pt-BR" sz="3200" b="1" dirty="0" smtClean="0">
                <a:solidFill>
                  <a:schemeClr val="dk1"/>
                </a:solidFill>
              </a:rPr>
              <a:t>básica </a:t>
            </a:r>
          </a:p>
          <a:p>
            <a:pPr lvl="0" algn="just">
              <a:buSzPct val="25000"/>
            </a:pPr>
            <a:r>
              <a:rPr lang="pt-BR" sz="2450" dirty="0"/>
              <a:t>Para se obter o dobro da quantidade de energia economizada diariamente, em relação à primeira fase, a área total dos painéis que geram energia térmica, em metro quadrado, deverá ter o valor mais próximo </a:t>
            </a:r>
            <a:r>
              <a:rPr lang="pt-BR" sz="2450" dirty="0" smtClean="0"/>
              <a:t>de:</a:t>
            </a:r>
            <a:endParaRPr lang="pt-BR" sz="245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22632714" y="7578543"/>
            <a:ext cx="7455368" cy="9893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</a:t>
            </a: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Metodológico</a:t>
            </a:r>
          </a:p>
        </p:txBody>
      </p:sp>
      <p:sp>
        <p:nvSpPr>
          <p:cNvPr id="39" name="Shape 39"/>
          <p:cNvSpPr txBox="1"/>
          <p:nvPr/>
        </p:nvSpPr>
        <p:spPr>
          <a:xfrm>
            <a:off x="4245233" y="7380479"/>
            <a:ext cx="6471655" cy="10161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Conceitual</a:t>
            </a:r>
          </a:p>
        </p:txBody>
      </p:sp>
      <p:sp>
        <p:nvSpPr>
          <p:cNvPr id="40" name="Shape 40"/>
          <p:cNvSpPr txBox="1"/>
          <p:nvPr/>
        </p:nvSpPr>
        <p:spPr>
          <a:xfrm>
            <a:off x="482031" y="22194342"/>
            <a:ext cx="13063848" cy="115475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Conceitos: </a:t>
            </a: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2800" dirty="0" smtClean="0"/>
              <a:t>Energia Luminosa proveniente do Sol</a:t>
            </a:r>
            <a:r>
              <a:rPr lang="pt-BR" sz="2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pt-BR"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"/>
          <p:cNvSpPr txBox="1"/>
          <p:nvPr/>
        </p:nvSpPr>
        <p:spPr>
          <a:xfrm>
            <a:off x="482868" y="12626876"/>
            <a:ext cx="11664690" cy="838305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Princípios</a:t>
            </a:r>
            <a:r>
              <a:rPr lang="pt-BR" sz="3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>
              <a:buFont typeface="Arial"/>
              <a:buChar char="•"/>
            </a:pPr>
            <a:r>
              <a:rPr lang="pt-B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Tipo de captação de energia luminosa proveniente do sol;</a:t>
            </a:r>
          </a:p>
          <a:p>
            <a:endParaRPr lang="pt-B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pt-B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Maior parte da energia solar está na forma de luz visível e luz ultravioleta ;</a:t>
            </a:r>
          </a:p>
          <a:p>
            <a:endParaRPr lang="pt-B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buFont typeface="Arial"/>
              <a:buChar char="•"/>
            </a:pPr>
            <a:r>
              <a:rPr lang="pt-B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Responsável  por grande parte da energia renovável disponível na terra;</a:t>
            </a:r>
          </a:p>
          <a:p>
            <a:pPr indent="-177800">
              <a:buClr>
                <a:schemeClr val="dk1"/>
              </a:buClr>
              <a:buSzPct val="100000"/>
            </a:pPr>
            <a:endParaRPr lang="pt-BR" sz="2800" dirty="0" smtClean="0">
              <a:solidFill>
                <a:schemeClr val="tx1"/>
              </a:solidFill>
            </a:endParaRPr>
          </a:p>
          <a:p>
            <a:pPr indent="-177800">
              <a:buClr>
                <a:schemeClr val="dk1"/>
              </a:buClr>
              <a:buSzPct val="100000"/>
            </a:pPr>
            <a:r>
              <a:rPr lang="pt-BR" sz="2800" dirty="0" smtClean="0">
                <a:solidFill>
                  <a:schemeClr val="tx1"/>
                </a:solidFill>
              </a:rPr>
              <a:t>A </a:t>
            </a:r>
            <a:r>
              <a:rPr lang="pt-BR" sz="2800" dirty="0">
                <a:solidFill>
                  <a:schemeClr val="tx1"/>
                </a:solidFill>
              </a:rPr>
              <a:t>energia solar é considerada uma fonte de energia limpa e renovável, pois não polui o meio ambiente e não acaba.</a:t>
            </a: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pt-BR" sz="2800" i="0" u="none" strike="noStrike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Arial"/>
            </a:endParaRPr>
          </a:p>
        </p:txBody>
      </p:sp>
      <p:sp>
        <p:nvSpPr>
          <p:cNvPr id="42" name="Shape 42"/>
          <p:cNvSpPr txBox="1"/>
          <p:nvPr/>
        </p:nvSpPr>
        <p:spPr>
          <a:xfrm>
            <a:off x="435320" y="11017602"/>
            <a:ext cx="11288190" cy="63048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Teoria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200" b="0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Física </a:t>
            </a:r>
            <a:endParaRPr lang="pt-BR" sz="3200" dirty="0">
              <a:solidFill>
                <a:schemeClr val="dk1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609095" y="9305214"/>
            <a:ext cx="10512561" cy="113595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Filosofia</a:t>
            </a:r>
            <a:r>
              <a:rPr lang="pt-BR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0" i="0" u="none" strike="noStrike" cap="none" dirty="0">
                <a:solidFill>
                  <a:schemeClr val="dk1"/>
                </a:solidFill>
                <a:sym typeface="Arial"/>
              </a:rPr>
              <a:t>Estuda</a:t>
            </a:r>
            <a:r>
              <a:rPr lang="pt-BR" sz="3200" dirty="0">
                <a:solidFill>
                  <a:schemeClr val="dk1"/>
                </a:solidFill>
              </a:rPr>
              <a:t>ndo para o ENEM de forma Invertida</a:t>
            </a:r>
          </a:p>
        </p:txBody>
      </p:sp>
      <p:sp>
        <p:nvSpPr>
          <p:cNvPr id="44" name="Shape 44"/>
          <p:cNvSpPr txBox="1"/>
          <p:nvPr/>
        </p:nvSpPr>
        <p:spPr>
          <a:xfrm>
            <a:off x="19120714" y="27404398"/>
            <a:ext cx="12865395" cy="106750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2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 smtClean="0">
                <a:solidFill>
                  <a:schemeClr val="dk1"/>
                </a:solidFill>
                <a:sym typeface="Arial"/>
              </a:rPr>
              <a:t>Registros / Dados:</a:t>
            </a:r>
            <a:endParaRPr lang="pt-BR" sz="32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/>
          <p:nvPr/>
        </p:nvSpPr>
        <p:spPr>
          <a:xfrm>
            <a:off x="20095535" y="20718841"/>
            <a:ext cx="11887200" cy="634245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Transformações: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Analisando </a:t>
            </a:r>
            <a:r>
              <a:rPr lang="pt-BR" sz="3200" dirty="0" smtClean="0">
                <a:solidFill>
                  <a:schemeClr val="dk1"/>
                </a:solidFill>
              </a:rPr>
              <a:t>a conta abaixo. </a:t>
            </a:r>
            <a:endParaRPr lang="pt-BR" sz="32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48"/>
          <p:cNvSpPr txBox="1"/>
          <p:nvPr/>
        </p:nvSpPr>
        <p:spPr>
          <a:xfrm>
            <a:off x="20435777" y="19037400"/>
            <a:ext cx="11504428" cy="120699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Interpretações: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Foi consenso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desafios são grandes na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preparação para o Enem, pois requer dedicação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resiliência.</a:t>
            </a:r>
            <a:endParaRPr lang="pt-BR"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 txBox="1"/>
          <p:nvPr/>
        </p:nvSpPr>
        <p:spPr>
          <a:xfrm>
            <a:off x="21713645" y="13277627"/>
            <a:ext cx="10229476" cy="528681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sym typeface="Arial"/>
              </a:rPr>
              <a:t>Asserções de </a:t>
            </a:r>
            <a:r>
              <a:rPr lang="pt-BR" sz="3200" b="1" i="0" u="none" strike="noStrike" cap="none" dirty="0" smtClean="0">
                <a:solidFill>
                  <a:schemeClr val="dk1"/>
                </a:solidFill>
                <a:sym typeface="Arial"/>
              </a:rPr>
              <a:t>conhecimento</a:t>
            </a:r>
            <a:r>
              <a:rPr lang="pt-BR" sz="3200" b="0" i="0" u="none" strike="noStrike" cap="none" dirty="0" smtClean="0">
                <a:solidFill>
                  <a:schemeClr val="dk1"/>
                </a:solidFill>
                <a:sym typeface="Arial"/>
              </a:rPr>
              <a:t>:</a:t>
            </a:r>
            <a:r>
              <a:rPr lang="pt-BR" sz="3200" b="1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endParaRPr lang="pt-BR" sz="3200" b="1" i="0" u="none" strike="noStrike" cap="none" dirty="0">
              <a:solidFill>
                <a:schemeClr val="dk1"/>
              </a:solidFill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pt-BR" sz="3200" dirty="0">
                <a:solidFill>
                  <a:schemeClr val="dk1"/>
                </a:solidFill>
                <a:sym typeface="Arial"/>
              </a:rPr>
              <a:t>Percebemos a importância dos conceitos da física, envolvidos na questão do </a:t>
            </a:r>
            <a:r>
              <a:rPr lang="pt-BR" sz="3200" dirty="0" smtClean="0">
                <a:solidFill>
                  <a:schemeClr val="dk1"/>
                </a:solidFill>
                <a:sym typeface="Arial"/>
              </a:rPr>
              <a:t>Enem</a:t>
            </a:r>
            <a:r>
              <a:rPr lang="pt-BR" sz="3200" dirty="0">
                <a:solidFill>
                  <a:schemeClr val="dk1"/>
                </a:solidFill>
              </a:rPr>
              <a:t> </a:t>
            </a:r>
            <a:r>
              <a:rPr lang="pt-BR" sz="3200" dirty="0" smtClean="0">
                <a:solidFill>
                  <a:schemeClr val="dk1"/>
                </a:solidFill>
              </a:rPr>
              <a:t>através desta questão.</a:t>
            </a:r>
          </a:p>
          <a:p>
            <a:pPr lvl="0" algn="just">
              <a:buClr>
                <a:schemeClr val="dk1"/>
              </a:buClr>
              <a:buSzPct val="100000"/>
            </a:pPr>
            <a:r>
              <a:rPr lang="pt-BR" sz="3200" dirty="0" smtClean="0"/>
              <a:t>Portanto, é a letra C.</a:t>
            </a:r>
          </a:p>
          <a:p>
            <a:pPr lvl="0" algn="just">
              <a:buClr>
                <a:schemeClr val="dk1"/>
              </a:buClr>
              <a:buSzPct val="100000"/>
            </a:pPr>
            <a:endParaRPr lang="pt-BR" sz="3200" dirty="0" smtClean="0">
              <a:solidFill>
                <a:schemeClr val="dk1"/>
              </a:solidFill>
            </a:endParaRPr>
          </a:p>
        </p:txBody>
      </p:sp>
      <p:sp>
        <p:nvSpPr>
          <p:cNvPr id="50" name="Shape 50"/>
          <p:cNvSpPr txBox="1"/>
          <p:nvPr/>
        </p:nvSpPr>
        <p:spPr>
          <a:xfrm>
            <a:off x="595424" y="38893896"/>
            <a:ext cx="31451106" cy="404037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 smtClean="0">
                <a:solidFill>
                  <a:srgbClr val="000000"/>
                </a:solidFill>
                <a:sym typeface="Arial"/>
              </a:rPr>
              <a:t> Evento</a:t>
            </a:r>
            <a:r>
              <a:rPr lang="pt-BR" sz="3200" b="1" i="0" u="none" strike="noStrike" cap="none" dirty="0">
                <a:solidFill>
                  <a:srgbClr val="000000"/>
                </a:solidFill>
                <a:sym typeface="Arial"/>
              </a:rPr>
              <a:t>:</a:t>
            </a:r>
            <a:r>
              <a:rPr lang="pt-BR" sz="3200" b="0" i="0" u="none" strike="noStrike" cap="none" dirty="0">
                <a:solidFill>
                  <a:srgbClr val="000000"/>
                </a:solidFill>
                <a:sym typeface="Arial"/>
              </a:rPr>
              <a:t>  </a:t>
            </a:r>
            <a:endParaRPr lang="pt-BR" sz="3200" b="1" dirty="0">
              <a:solidFill>
                <a:schemeClr val="dk2"/>
              </a:solidFill>
            </a:endParaRPr>
          </a:p>
          <a:p>
            <a:pPr algn="ctr">
              <a:buSzPct val="25000"/>
            </a:pPr>
            <a:r>
              <a:rPr lang="pt-BR" sz="3200" b="1" dirty="0">
                <a:solidFill>
                  <a:schemeClr val="dk1"/>
                </a:solidFill>
              </a:rPr>
              <a:t>ENEM: </a:t>
            </a:r>
            <a:r>
              <a:rPr lang="pt-BR" sz="3200" dirty="0" smtClean="0">
                <a:solidFill>
                  <a:schemeClr val="dk1"/>
                </a:solidFill>
              </a:rPr>
              <a:t>2017 </a:t>
            </a:r>
            <a:r>
              <a:rPr lang="pt-BR" sz="3200" dirty="0">
                <a:solidFill>
                  <a:schemeClr val="dk1"/>
                </a:solidFill>
              </a:rPr>
              <a:t>| </a:t>
            </a:r>
            <a:r>
              <a:rPr lang="pt-BR" sz="3200" b="1" dirty="0">
                <a:solidFill>
                  <a:schemeClr val="dk1"/>
                </a:solidFill>
              </a:rPr>
              <a:t>Questão:</a:t>
            </a:r>
            <a:r>
              <a:rPr lang="pt-BR" sz="3200" dirty="0">
                <a:solidFill>
                  <a:schemeClr val="dk1"/>
                </a:solidFill>
              </a:rPr>
              <a:t> </a:t>
            </a:r>
            <a:r>
              <a:rPr lang="pt-BR" sz="3200" dirty="0" smtClean="0">
                <a:solidFill>
                  <a:schemeClr val="dk1"/>
                </a:solidFill>
              </a:rPr>
              <a:t>176 |</a:t>
            </a:r>
            <a:r>
              <a:rPr lang="pt-BR" sz="3200" b="1" dirty="0" smtClean="0">
                <a:solidFill>
                  <a:schemeClr val="dk1"/>
                </a:solidFill>
              </a:rPr>
              <a:t> </a:t>
            </a:r>
            <a:r>
              <a:rPr lang="pt-BR" sz="3200" b="1" dirty="0">
                <a:solidFill>
                  <a:schemeClr val="dk1"/>
                </a:solidFill>
              </a:rPr>
              <a:t>Cinemática</a:t>
            </a:r>
            <a:r>
              <a:rPr lang="pt-BR" sz="3200" b="1" dirty="0" smtClean="0">
                <a:solidFill>
                  <a:schemeClr val="dk1"/>
                </a:solidFill>
              </a:rPr>
              <a:t>: Energia Solar</a:t>
            </a:r>
            <a:r>
              <a:rPr lang="pt-BR" sz="3200" dirty="0" smtClean="0">
                <a:solidFill>
                  <a:schemeClr val="dk1"/>
                </a:solidFill>
              </a:rPr>
              <a:t> </a:t>
            </a:r>
            <a:endParaRPr lang="pt-BR" sz="3200" dirty="0">
              <a:solidFill>
                <a:schemeClr val="dk1"/>
              </a:solidFill>
            </a:endParaRPr>
          </a:p>
          <a:p>
            <a:pPr lvl="0">
              <a:lnSpc>
                <a:spcPct val="150000"/>
              </a:lnSpc>
              <a:buSzPct val="25000"/>
            </a:pPr>
            <a:r>
              <a:rPr lang="pt-BR" sz="2100" dirty="0"/>
              <a:t>A energia solar vai abastecer parte da demanda de energia do </a:t>
            </a:r>
            <a:r>
              <a:rPr lang="pt-BR" sz="2100" i="1" dirty="0"/>
              <a:t>campus</a:t>
            </a:r>
            <a:r>
              <a:rPr lang="pt-BR" sz="2100" dirty="0"/>
              <a:t> de uma universidade brasileira. A instalação de painéis solares na área dos estacionamentos e na cobertura do hospital pediátrico será aproveitada nas instalações universitárias e também ligada na rede da companhia elétrica distribuidora de energia.</a:t>
            </a:r>
            <a:br>
              <a:rPr lang="pt-BR" sz="2100" dirty="0"/>
            </a:br>
            <a:r>
              <a:rPr lang="pt-BR" sz="2100" dirty="0"/>
              <a:t>O projeto inclui 100 m</a:t>
            </a:r>
            <a:r>
              <a:rPr lang="pt-BR" sz="2100" baseline="30000" dirty="0"/>
              <a:t>2</a:t>
            </a:r>
            <a:r>
              <a:rPr lang="pt-BR" sz="2100" dirty="0"/>
              <a:t> de painéis solares que ficarão instalados nos estacionamentos, produzindo energia elétrica e proporcionando sombra para os carros. Sobre o hospital pediátrico serão colocados aproximadamente 300 m</a:t>
            </a:r>
            <a:r>
              <a:rPr lang="pt-BR" sz="2100" baseline="30000" dirty="0"/>
              <a:t>2</a:t>
            </a:r>
            <a:r>
              <a:rPr lang="pt-BR" sz="2100" dirty="0"/>
              <a:t> de painéis, sendo 100 m</a:t>
            </a:r>
            <a:r>
              <a:rPr lang="pt-BR" sz="2100" baseline="30000" dirty="0"/>
              <a:t>2</a:t>
            </a:r>
            <a:r>
              <a:rPr lang="pt-BR" sz="2100" dirty="0"/>
              <a:t> para gerar energia elétrica utilizada no </a:t>
            </a:r>
            <a:r>
              <a:rPr lang="pt-BR" sz="2100" i="1" dirty="0"/>
              <a:t>campus</a:t>
            </a:r>
            <a:r>
              <a:rPr lang="pt-BR" sz="2100" dirty="0"/>
              <a:t>, e 200 m</a:t>
            </a:r>
            <a:r>
              <a:rPr lang="pt-BR" sz="2100" baseline="30000" dirty="0"/>
              <a:t>2</a:t>
            </a:r>
            <a:r>
              <a:rPr lang="pt-BR" sz="2100" dirty="0"/>
              <a:t>para geração de energia térmica, produzindo aquecimento de água utilizada nas caldeiras do hospital.</a:t>
            </a:r>
            <a:br>
              <a:rPr lang="pt-BR" sz="2100" dirty="0"/>
            </a:br>
            <a:r>
              <a:rPr lang="pt-BR" sz="2100" dirty="0"/>
              <a:t>Suponha que cada metro quadrado de painel solar para energia elétrica gere uma economia de 1 kWh por dia e cada metro quadrado produzindo energia térmica permita economizar 0,7 kWh por dia para a universidade. Em uma segunda fase do projeto, será aumentada em 75% a área coberta pelos painéis solares que geram energia elétrica. Nessa fase também deverá ser ampliada a área de cobertura com painéis para geração de energia térmica.</a:t>
            </a:r>
            <a:endParaRPr sz="210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1" name="Shape 51"/>
          <p:cNvSpPr txBox="1"/>
          <p:nvPr/>
        </p:nvSpPr>
        <p:spPr>
          <a:xfrm>
            <a:off x="22115721" y="9250326"/>
            <a:ext cx="9811436" cy="353000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Asserções de valor (Conclusão): </a:t>
            </a:r>
            <a:r>
              <a:rPr lang="pt-BR" sz="3200" dirty="0" smtClean="0">
                <a:solidFill>
                  <a:schemeClr val="dk1"/>
                </a:solidFill>
                <a:sym typeface="Arial"/>
              </a:rPr>
              <a:t>A atividade que realizamos trouxe  benefícios, pois ajuda na  aprendizagem da física. Queremos que nosso trabalho seja divulgado na escola. </a:t>
            </a:r>
            <a:r>
              <a:rPr lang="pt-BR" sz="3200" dirty="0" smtClean="0">
                <a:solidFill>
                  <a:schemeClr val="dk1"/>
                </a:solidFill>
              </a:rPr>
              <a:t>Ficou mais fácil de entender todo o processo de uma boa preparação. O </a:t>
            </a:r>
            <a:r>
              <a:rPr lang="pt-BR" sz="3200" dirty="0">
                <a:solidFill>
                  <a:schemeClr val="dk1"/>
                </a:solidFill>
              </a:rPr>
              <a:t>diagrama V ajuda e auxilia no estudo para o ENEM.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37586019" y="10936930"/>
            <a:ext cx="5940848" cy="1369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29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 rot="10800000" flipH="1">
            <a:off x="38385750" y="11363554"/>
            <a:ext cx="7541417" cy="4397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11127581" y="11803300"/>
            <a:ext cx="32399288" cy="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11127581" y="19514084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27316963" y="3680956"/>
            <a:ext cx="4792135" cy="38557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pt-BR"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5950834" y="4592512"/>
            <a:ext cx="20170094" cy="27949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pt-BR" sz="4000" dirty="0" smtClean="0">
                <a:solidFill>
                  <a:schemeClr val="dk1"/>
                </a:solidFill>
              </a:rPr>
              <a:t>Aluno: Carlos Emanuel e </a:t>
            </a:r>
            <a:r>
              <a:rPr lang="pt-BR" sz="4000" dirty="0" err="1" smtClean="0">
                <a:solidFill>
                  <a:schemeClr val="dk1"/>
                </a:solidFill>
              </a:rPr>
              <a:t>Thalis</a:t>
            </a:r>
            <a:r>
              <a:rPr lang="pt-BR" sz="4000" dirty="0" smtClean="0">
                <a:solidFill>
                  <a:schemeClr val="dk1"/>
                </a:solidFill>
              </a:rPr>
              <a:t> </a:t>
            </a:r>
            <a:r>
              <a:rPr lang="pt-BR" sz="4000" dirty="0" err="1" smtClean="0">
                <a:solidFill>
                  <a:schemeClr val="dk1"/>
                </a:solidFill>
              </a:rPr>
              <a:t>Sangali</a:t>
            </a:r>
            <a:endParaRPr lang="pt-BR" sz="4000" dirty="0" smtClean="0">
              <a:solidFill>
                <a:schemeClr val="dk1"/>
              </a:solidFill>
            </a:endParaRPr>
          </a:p>
          <a:p>
            <a:pPr lvl="0" algn="ctr">
              <a:buSzPct val="25000"/>
            </a:pPr>
            <a:r>
              <a:rPr lang="pt-BR" sz="4000" b="1" dirty="0" smtClean="0">
                <a:solidFill>
                  <a:schemeClr val="dk1"/>
                </a:solidFill>
              </a:rPr>
              <a:t>Série</a:t>
            </a:r>
            <a:r>
              <a:rPr lang="pt-BR" sz="4000" b="1" dirty="0">
                <a:solidFill>
                  <a:schemeClr val="dk1"/>
                </a:solidFill>
              </a:rPr>
              <a:t>: </a:t>
            </a:r>
            <a:r>
              <a:rPr lang="pt-BR" sz="4000" dirty="0" smtClean="0">
                <a:solidFill>
                  <a:schemeClr val="dk1"/>
                </a:solidFill>
              </a:rPr>
              <a:t>2° </a:t>
            </a:r>
            <a:r>
              <a:rPr lang="pt-BR" sz="4000" dirty="0">
                <a:solidFill>
                  <a:schemeClr val="dk1"/>
                </a:solidFill>
              </a:rPr>
              <a:t>ano | </a:t>
            </a:r>
            <a:r>
              <a:rPr lang="pt-BR" sz="4000" b="1" dirty="0">
                <a:solidFill>
                  <a:schemeClr val="dk1"/>
                </a:solidFill>
              </a:rPr>
              <a:t>Turma</a:t>
            </a:r>
            <a:r>
              <a:rPr lang="pt-BR" sz="4000" dirty="0">
                <a:solidFill>
                  <a:schemeClr val="dk1"/>
                </a:solidFill>
              </a:rPr>
              <a:t>: </a:t>
            </a:r>
            <a:r>
              <a:rPr lang="pt-BR" sz="4000" dirty="0" smtClean="0">
                <a:solidFill>
                  <a:schemeClr val="dk1"/>
                </a:solidFill>
              </a:rPr>
              <a:t>M03 </a:t>
            </a:r>
            <a:r>
              <a:rPr lang="pt-BR" sz="4000" dirty="0">
                <a:solidFill>
                  <a:schemeClr val="dk1"/>
                </a:solidFill>
              </a:rPr>
              <a:t>| </a:t>
            </a:r>
            <a:r>
              <a:rPr lang="pt-BR" sz="4000" b="1" dirty="0">
                <a:solidFill>
                  <a:schemeClr val="dk1"/>
                </a:solidFill>
              </a:rPr>
              <a:t>Turno</a:t>
            </a:r>
            <a:r>
              <a:rPr lang="pt-BR" sz="4000" dirty="0">
                <a:solidFill>
                  <a:schemeClr val="dk1"/>
                </a:solidFill>
              </a:rPr>
              <a:t>: matutino </a:t>
            </a:r>
            <a:endParaRPr lang="pt-BR" sz="4000" dirty="0" smtClean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0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Professor: Lucas A. </a:t>
            </a: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Xavier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EEEFM </a:t>
            </a:r>
            <a:r>
              <a:rPr lang="pt-BR" sz="40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Profª</a:t>
            </a: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Filomena </a:t>
            </a:r>
            <a:r>
              <a:rPr lang="pt-BR" sz="40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Quitiba</a:t>
            </a: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-  </a:t>
            </a:r>
            <a:r>
              <a:rPr lang="pt-BR" sz="40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lucas.perobas@gmail.com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0636964" y="39972350"/>
            <a:ext cx="31290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7">
            <a:alphaModFix/>
          </a:blip>
          <a:srcRect l="47566" t="30425" r="46550" b="60655"/>
          <a:stretch/>
        </p:blipFill>
        <p:spPr>
          <a:xfrm>
            <a:off x="14656746" y="14451936"/>
            <a:ext cx="4937512" cy="35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-516488" y="28260653"/>
            <a:ext cx="13473300" cy="978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745710" y="28657839"/>
            <a:ext cx="50847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3200" dirty="0">
              <a:solidFill>
                <a:srgbClr val="202020"/>
              </a:solidFill>
            </a:endParaRPr>
          </a:p>
        </p:txBody>
      </p:sp>
      <p:graphicFrame>
        <p:nvGraphicFramePr>
          <p:cNvPr id="68" name="Shape 68"/>
          <p:cNvGraphicFramePr/>
          <p:nvPr>
            <p:extLst>
              <p:ext uri="{D42A27DB-BD31-4B8C-83A1-F6EECF244321}">
                <p14:modId xmlns:p14="http://schemas.microsoft.com/office/powerpoint/2010/main" val="3656421696"/>
              </p:ext>
            </p:extLst>
          </p:nvPr>
        </p:nvGraphicFramePr>
        <p:xfrm>
          <a:off x="587830" y="24558500"/>
          <a:ext cx="13702845" cy="3611693"/>
        </p:xfrm>
        <a:graphic>
          <a:graphicData uri="http://schemas.openxmlformats.org/drawingml/2006/table">
            <a:tbl>
              <a:tblPr firstRow="1" bandRow="1">
                <a:noFill/>
                <a:tableStyleId>{49AB172B-123D-4359-81A1-3278819959C6}</a:tableStyleId>
              </a:tblPr>
              <a:tblGrid>
                <a:gridCol w="13702845"/>
              </a:tblGrid>
              <a:tr h="2057203">
                <a:tc>
                  <a:txBody>
                    <a:bodyPr/>
                    <a:lstStyle/>
                    <a:p>
                      <a:pPr marL="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pt-BR" sz="3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Competência III - Selecionar, organizar, relacionar, interpretar dados e informações representados de diferentes formas para tomar decisões e enfrentar situações - problema.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18A"/>
                    </a:solidFill>
                  </a:tcPr>
                </a:tc>
              </a:tr>
              <a:tr h="1495179">
                <a:tc>
                  <a:txBody>
                    <a:bodyPr/>
                    <a:lstStyle/>
                    <a:p>
                      <a:pPr marL="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pt-BR" sz="3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Habilidade 20 – Utilizar leis físicas para interpretar processos naturais e tecnológicas que envolvem trocas de calor, mudanças de pressão e densidade ou interações físicas que provoquem movimentos de objetos.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9" name="Shape 69"/>
          <p:cNvSpPr/>
          <p:nvPr/>
        </p:nvSpPr>
        <p:spPr>
          <a:xfrm>
            <a:off x="396963" y="23726908"/>
            <a:ext cx="6322814" cy="7279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dirty="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Competências e habilidades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88905" y="28675776"/>
            <a:ext cx="2642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dk1"/>
                </a:solidFill>
              </a:rPr>
              <a:t>Mapa Mental</a:t>
            </a:r>
            <a:endParaRPr lang="pt-BR" sz="3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5" y="29925883"/>
            <a:ext cx="13501770" cy="777716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181" y="21244634"/>
            <a:ext cx="11344605" cy="581666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9636" y="28500421"/>
            <a:ext cx="12065380" cy="9014696"/>
          </a:xfrm>
          <a:prstGeom prst="rect">
            <a:avLst/>
          </a:prstGeom>
        </p:spPr>
      </p:pic>
      <p:pic>
        <p:nvPicPr>
          <p:cNvPr id="2" name="WhatsApp Audio 2018-09-15 at 23.46.28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0246" y="2116818"/>
            <a:ext cx="2977696" cy="2977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">
      <a:dk1>
        <a:srgbClr val="000000"/>
      </a:dk1>
      <a:lt1>
        <a:srgbClr val="339966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DCAB8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389</Words>
  <Application>Microsoft Office PowerPoint</Application>
  <PresentationFormat>Personalizar</PresentationFormat>
  <Paragraphs>51</Paragraphs>
  <Slides>1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7" baseType="lpstr">
      <vt:lpstr>Times New Roman</vt:lpstr>
      <vt:lpstr>Cambria</vt:lpstr>
      <vt:lpstr>Arial</vt:lpstr>
      <vt:lpstr>Tahoma</vt:lpstr>
      <vt:lpstr>Calibri</vt:lpstr>
      <vt:lpstr>Estrutura padrão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</dc:creator>
  <cp:lastModifiedBy>lucas xavier</cp:lastModifiedBy>
  <cp:revision>51</cp:revision>
  <dcterms:modified xsi:type="dcterms:W3CDTF">2018-09-28T01:45:13Z</dcterms:modified>
</cp:coreProperties>
</file>