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Arial Rounded MT Bold" panose="020B0604020202020204" charset="0"/>
      <p:regular r:id="rId8"/>
    </p:embeddedFont>
    <p:embeddedFont>
      <p:font typeface="Tahoma" panose="020B0604030504040204" pitchFamily="34" charset="0"/>
      <p:regular r:id="rId9"/>
      <p:bold r:id="rId10"/>
    </p:embeddedFont>
    <p:embeddedFont>
      <p:font typeface="Cambria Math" panose="02040503050406030204" pitchFamily="18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6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hyperlink" Target="http://www.janelanaweb.com/dinheiro/imagens_main/dinheiro.gif" TargetMode="External"/><Relationship Id="rId12" Type="http://schemas.openxmlformats.org/officeDocument/2006/relationships/image" Target="../media/image5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algn="ctr"/>
            <a:r>
              <a:rPr lang="pt-BR" sz="6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Oficina Pedagógica do Diagrama de Gowin</a:t>
            </a:r>
          </a:p>
          <a:p>
            <a:pPr algn="ctr"/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junho </a:t>
            </a:r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 2018</a:t>
            </a:r>
            <a:endParaRPr lang="pt-BR" sz="70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hape 26">
            <a:hlinkClick r:id="rId7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Experimento: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64410" y="7585962"/>
            <a:ext cx="30183230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62345" y="7585962"/>
            <a:ext cx="7983265" cy="61292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600" b="1" i="0" u="none" strike="noStrike" cap="none" dirty="0">
                <a:solidFill>
                  <a:srgbClr val="FF0000"/>
                </a:solidFill>
                <a:sym typeface="Arial"/>
              </a:rPr>
              <a:t>Questão </a:t>
            </a:r>
            <a:r>
              <a:rPr lang="pt-BR" sz="3600" b="1" dirty="0" smtClean="0">
                <a:solidFill>
                  <a:srgbClr val="FF0000"/>
                </a:solidFill>
              </a:rPr>
              <a:t>básica</a:t>
            </a:r>
            <a:r>
              <a:rPr lang="pt-BR" sz="3200" b="1" dirty="0" smtClean="0">
                <a:solidFill>
                  <a:schemeClr val="dk1"/>
                </a:solidFill>
              </a:rPr>
              <a:t>: Dois veículos que trafegam </a:t>
            </a:r>
            <a:r>
              <a:rPr lang="pt-BR" sz="3200" b="1" dirty="0">
                <a:solidFill>
                  <a:schemeClr val="dk1"/>
                </a:solidFill>
              </a:rPr>
              <a:t>com </a:t>
            </a:r>
            <a:r>
              <a:rPr lang="pt-BR" sz="3200" b="1" dirty="0" smtClean="0">
                <a:solidFill>
                  <a:schemeClr val="dk1"/>
                </a:solidFill>
              </a:rPr>
              <a:t>velocidade constantes em uma estrada</a:t>
            </a:r>
            <a:r>
              <a:rPr lang="pt-BR" sz="3200" b="1" dirty="0">
                <a:solidFill>
                  <a:schemeClr val="dk1"/>
                </a:solidFill>
              </a:rPr>
              <a:t>, </a:t>
            </a:r>
            <a:r>
              <a:rPr lang="pt-BR" sz="3200" b="1" dirty="0" smtClean="0">
                <a:solidFill>
                  <a:schemeClr val="dk1"/>
                </a:solidFill>
              </a:rPr>
              <a:t>na mesma direção e sentido, devem manter entre si uma </a:t>
            </a:r>
            <a:r>
              <a:rPr lang="pt-BR" sz="3200" b="1" dirty="0">
                <a:solidFill>
                  <a:schemeClr val="dk1"/>
                </a:solidFill>
              </a:rPr>
              <a:t>distância </a:t>
            </a:r>
            <a:r>
              <a:rPr lang="pt-BR" sz="3200" b="1" dirty="0" smtClean="0">
                <a:solidFill>
                  <a:schemeClr val="dk1"/>
                </a:solidFill>
              </a:rPr>
              <a:t>mínima. Já a segunda </a:t>
            </a:r>
            <a:r>
              <a:rPr lang="pt-BR" sz="3200" b="1" dirty="0">
                <a:solidFill>
                  <a:schemeClr val="dk1"/>
                </a:solidFill>
              </a:rPr>
              <a:t>se relaciona </a:t>
            </a:r>
            <a:r>
              <a:rPr lang="pt-BR" sz="3200" b="1" dirty="0" smtClean="0">
                <a:solidFill>
                  <a:schemeClr val="dk1"/>
                </a:solidFill>
              </a:rPr>
              <a:t>com a distância que </a:t>
            </a:r>
            <a:r>
              <a:rPr lang="pt-BR" sz="3200" b="1" dirty="0">
                <a:solidFill>
                  <a:schemeClr val="dk1"/>
                </a:solidFill>
              </a:rPr>
              <a:t>o </a:t>
            </a:r>
            <a:r>
              <a:rPr lang="pt-BR" sz="3200" b="1" dirty="0" smtClean="0">
                <a:solidFill>
                  <a:schemeClr val="dk1"/>
                </a:solidFill>
              </a:rPr>
              <a:t>automóvel percorre enquanto os freios agem com desaceleração.  Considerando a situação descrita, qua</a:t>
            </a:r>
            <a:r>
              <a:rPr lang="pt-BR" sz="3200" b="1" dirty="0">
                <a:solidFill>
                  <a:schemeClr val="dk1"/>
                </a:solidFill>
              </a:rPr>
              <a:t>l</a:t>
            </a:r>
            <a:r>
              <a:rPr lang="pt-BR" sz="3200" b="1" dirty="0" smtClean="0">
                <a:solidFill>
                  <a:schemeClr val="dk1"/>
                </a:solidFill>
              </a:rPr>
              <a:t> esforço gráfico representa a velocidade do automóvel em relação à distância percorrida até parar tota</a:t>
            </a:r>
            <a:r>
              <a:rPr lang="pt-BR" sz="3200" b="1" dirty="0">
                <a:solidFill>
                  <a:schemeClr val="dk1"/>
                </a:solidFill>
              </a:rPr>
              <a:t>l</a:t>
            </a:r>
            <a:r>
              <a:rPr lang="pt-BR" sz="3200" b="1" dirty="0" smtClean="0">
                <a:solidFill>
                  <a:schemeClr val="dk1"/>
                </a:solidFill>
              </a:rPr>
              <a:t>mente ?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26817" y="7952828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531190" y="38600743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3600" b="1" dirty="0" smtClean="0">
                <a:solidFill>
                  <a:srgbClr val="FF0000"/>
                </a:solidFill>
              </a:rPr>
              <a:t>O que foi observado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latin typeface="Arial Rounded MT Bold" panose="020F0704030504030204" pitchFamily="34" charset="0"/>
              </a:rPr>
              <a:t>A</a:t>
            </a:r>
            <a:r>
              <a:rPr lang="pt-BR" sz="3200" dirty="0" smtClean="0">
                <a:latin typeface="Arial Rounded MT Bold" panose="020F0704030504030204" pitchFamily="34" charset="0"/>
              </a:rPr>
              <a:t> </a:t>
            </a:r>
            <a:r>
              <a:rPr lang="pt-BR" sz="3200" dirty="0">
                <a:latin typeface="Arial Rounded MT Bold" panose="020F0704030504030204" pitchFamily="34" charset="0"/>
              </a:rPr>
              <a:t>equação de </a:t>
            </a:r>
            <a:r>
              <a:rPr lang="pt-BR" sz="3200" dirty="0" smtClean="0">
                <a:latin typeface="Arial Rounded MT Bold" panose="020F0704030504030204" pitchFamily="34" charset="0"/>
              </a:rPr>
              <a:t>cinemática permitiu </a:t>
            </a:r>
            <a:r>
              <a:rPr lang="pt-BR" sz="3200" dirty="0">
                <a:latin typeface="Arial Rounded MT Bold" panose="020F0704030504030204" pitchFamily="34" charset="0"/>
              </a:rPr>
              <a:t>calcular a velocidade final de um corpo em </a:t>
            </a:r>
            <a:r>
              <a:rPr lang="pt-BR" sz="3200" dirty="0" smtClean="0">
                <a:latin typeface="Arial Rounded MT Bold" panose="020F0704030504030204" pitchFamily="34" charset="0"/>
              </a:rPr>
              <a:t>movimento</a:t>
            </a:r>
            <a:r>
              <a:rPr lang="pt-BR" sz="2800" b="1" dirty="0" smtClean="0">
                <a:solidFill>
                  <a:schemeClr val="dk1"/>
                </a:solidFill>
              </a:rPr>
              <a:t>.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76931" y="22891332"/>
            <a:ext cx="11664690" cy="3822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3600" b="1" dirty="0">
                <a:solidFill>
                  <a:srgbClr val="FF0000"/>
                </a:solidFill>
              </a:rPr>
              <a:t>C</a:t>
            </a:r>
            <a:r>
              <a:rPr lang="pt-BR" sz="3600" b="1" dirty="0" smtClean="0">
                <a:solidFill>
                  <a:srgbClr val="FF0000"/>
                </a:solidFill>
              </a:rPr>
              <a:t>onceitos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INTERPRETAÇÃO</a:t>
            </a:r>
            <a:r>
              <a:rPr lang="pt-BR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</a:t>
            </a:r>
            <a:r>
              <a:rPr lang="pt-BR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GRÁFICOS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328585" y="10817143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03200">
              <a:buClr>
                <a:schemeClr val="dk1"/>
              </a:buClr>
              <a:buSzPct val="100000"/>
            </a:pPr>
            <a:r>
              <a:rPr lang="pt-BR" sz="36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Teoria</a:t>
            </a:r>
            <a:r>
              <a:rPr lang="pt-BR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EQUAÇÃO DE </a:t>
            </a: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TORRICELLI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119079" y="31181361"/>
            <a:ext cx="13927608" cy="27178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3600" b="1" dirty="0" smtClean="0">
                <a:solidFill>
                  <a:srgbClr val="FF0000"/>
                </a:solidFill>
              </a:rPr>
              <a:t>Registros / Dados</a:t>
            </a:r>
            <a:r>
              <a:rPr lang="pt-BR" sz="2800" b="1" dirty="0" smtClean="0">
                <a:solidFill>
                  <a:schemeClr val="dk1"/>
                </a:solidFill>
              </a:rPr>
              <a:t>:</a:t>
            </a:r>
            <a:r>
              <a:rPr lang="pt-BR" sz="2800" b="1" dirty="0">
                <a:solidFill>
                  <a:schemeClr val="dk1"/>
                </a:solidFill>
              </a:rPr>
              <a:t>: </a:t>
            </a:r>
            <a:r>
              <a:rPr lang="pt-BR" sz="3200" b="1" dirty="0" smtClean="0">
                <a:solidFill>
                  <a:schemeClr val="dk1"/>
                </a:solidFill>
              </a:rPr>
              <a:t>Utilizei o livro didático e com um auxílio da internet</a:t>
            </a:r>
            <a:r>
              <a:rPr lang="pt-BR" sz="3200" b="1" dirty="0">
                <a:solidFill>
                  <a:schemeClr val="dk1"/>
                </a:solidFill>
              </a:rPr>
              <a:t>, </a:t>
            </a:r>
            <a:r>
              <a:rPr lang="pt-BR" sz="3200" b="1" dirty="0" smtClean="0">
                <a:solidFill>
                  <a:schemeClr val="dk1"/>
                </a:solidFill>
              </a:rPr>
              <a:t>wikifisica.com, Enem</a:t>
            </a:r>
            <a:r>
              <a:rPr lang="pt-BR" sz="3200" b="1" dirty="0">
                <a:solidFill>
                  <a:schemeClr val="dk1"/>
                </a:solidFill>
              </a:rPr>
              <a:t>, híbrido</a:t>
            </a:r>
            <a:r>
              <a:rPr lang="pt-BR" sz="2800" b="1" dirty="0">
                <a:solidFill>
                  <a:schemeClr val="dk1"/>
                </a:solidFill>
              </a:rPr>
              <a:t>.  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hape 46"/>
              <p:cNvSpPr txBox="1"/>
              <p:nvPr/>
            </p:nvSpPr>
            <p:spPr>
              <a:xfrm>
                <a:off x="18763746" y="26750210"/>
                <a:ext cx="13282941" cy="3914847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pt-BR" sz="3600" b="1" i="0" u="none" strike="noStrike" cap="none" dirty="0" smtClean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Transformações (tabela,/conta/gráfico</a:t>
                </a:r>
                <a:r>
                  <a:rPr lang="pt-BR" sz="2800" b="1" i="0" u="none" strike="noStrike" cap="none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): </a:t>
                </a:r>
              </a:p>
              <a:p>
                <a:pPr lvl="0">
                  <a:buSzPct val="25000"/>
                </a:pPr>
                <a:endParaRPr lang="pt-BR" sz="2800" b="1" dirty="0">
                  <a:solidFill>
                    <a:schemeClr val="dk1"/>
                  </a:solidFill>
                  <a:ea typeface="Cambria"/>
                </a:endParaRPr>
              </a:p>
              <a:p>
                <a:pPr lvl="0">
                  <a:buSzPct val="25000"/>
                </a:pPr>
                <a:r>
                  <a:rPr lang="pt-BR" sz="4000" b="1" i="0" u="none" strike="noStrike" cap="none" dirty="0" smtClean="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4000" b="1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Cambria"/>
                          </a:rPr>
                        </m:ctrlPr>
                      </m:sSubSupPr>
                      <m:e>
                        <m:r>
                          <a:rPr lang="pt-BR" sz="4000" b="1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Cambria"/>
                          </a:rPr>
                          <m:t>𝑽</m:t>
                        </m:r>
                      </m:e>
                      <m:sub>
                        <m:r>
                          <a:rPr lang="pt-BR" sz="4000" b="1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Cambria"/>
                          </a:rPr>
                          <m:t>𝒇</m:t>
                        </m:r>
                      </m:sub>
                      <m:sup>
                        <m:r>
                          <a:rPr lang="pt-BR" sz="4000" b="1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Cambria"/>
                          </a:rPr>
                          <m:t>𝟐</m:t>
                        </m:r>
                      </m:sup>
                    </m:sSubSup>
                    <m:r>
                      <a:rPr lang="pt-BR" sz="4000" b="1" i="0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sym typeface="Cambria"/>
                      </a:rPr>
                      <m:t>=</m:t>
                    </m:r>
                    <m:sSubSup>
                      <m:sSubSupPr>
                        <m:ctrlPr>
                          <a:rPr lang="pt-BR" sz="4000" b="1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Cambria"/>
                          </a:rPr>
                        </m:ctrlPr>
                      </m:sSubSupPr>
                      <m:e>
                        <m:r>
                          <a:rPr lang="pt-BR" sz="4000" b="1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Cambria"/>
                          </a:rPr>
                          <m:t>𝑽</m:t>
                        </m:r>
                      </m:e>
                      <m:sub>
                        <m:r>
                          <a:rPr lang="pt-BR" sz="4000" b="1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Cambria"/>
                          </a:rPr>
                          <m:t>𝑶</m:t>
                        </m:r>
                      </m:sub>
                      <m:sup>
                        <m:r>
                          <a:rPr lang="pt-BR" sz="4000" b="1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Cambria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pt-BR" sz="4400" b="1" i="0" u="none" strike="noStrike" cap="none" dirty="0" smtClean="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+2a⍙s</a:t>
                </a:r>
                <a:endParaRPr sz="4400" b="1" i="0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mc:Choice>
        <mc:Fallback xmlns="">
          <p:sp>
            <p:nvSpPr>
              <p:cNvPr id="46" name="Shap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3746" y="26750210"/>
                <a:ext cx="13282941" cy="3914847"/>
              </a:xfrm>
              <a:prstGeom prst="rect">
                <a:avLst/>
              </a:prstGeom>
              <a:blipFill>
                <a:blip r:embed="rId9"/>
                <a:stretch>
                  <a:fillRect l="-1330" t="-2174"/>
                </a:stretch>
              </a:blip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hape 47"/>
          <p:cNvSpPr txBox="1"/>
          <p:nvPr/>
        </p:nvSpPr>
        <p:spPr>
          <a:xfrm>
            <a:off x="20212360" y="18157371"/>
            <a:ext cx="11834327" cy="79750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6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600" b="1" i="0" u="none" strike="noStrike" cap="none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onclusão e Justificativa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Podemos observar que durante a freada o movimento é uniforme variado e a função da velocidade esca</a:t>
            </a:r>
            <a:r>
              <a:rPr lang="pt-BR" sz="3200" b="1" dirty="0" smtClean="0">
                <a:solidFill>
                  <a:schemeClr val="dk1"/>
                </a:solidFill>
              </a:rPr>
              <a:t>lar tem forma de arco !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98668" y="35247020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3600" b="1" i="0" u="none" strike="noStrike" cap="none" dirty="0" smtClean="0">
                <a:solidFill>
                  <a:srgbClr val="FF0000"/>
                </a:solidFill>
                <a:sym typeface="Arial"/>
              </a:rPr>
              <a:t>Evento (</a:t>
            </a:r>
            <a:r>
              <a:rPr lang="pt-BR" sz="3600" dirty="0" smtClean="0">
                <a:solidFill>
                  <a:srgbClr val="FF0000"/>
                </a:solidFill>
              </a:rPr>
              <a:t>Montagem do equipamento/experimento</a:t>
            </a:r>
            <a:r>
              <a:rPr lang="pt-BR" sz="3600" dirty="0" smtClean="0"/>
              <a:t>): </a:t>
            </a:r>
            <a:r>
              <a:rPr lang="pt-BR" sz="3200" dirty="0" smtClean="0"/>
              <a:t>Minha questão do Enem foi a 54 do ano de 2016, entrei no site wikifísica através do auxí</a:t>
            </a:r>
            <a:r>
              <a:rPr lang="pt-BR" sz="3200" dirty="0">
                <a:solidFill>
                  <a:schemeClr val="dk1"/>
                </a:solidFill>
              </a:rPr>
              <a:t>li</a:t>
            </a:r>
            <a:r>
              <a:rPr lang="pt-BR" sz="3200" dirty="0" smtClean="0"/>
              <a:t>o do computador e da internet pude fazer um pequeno raciocínio para saber qua</a:t>
            </a:r>
            <a:r>
              <a:rPr lang="pt-BR" sz="3200" dirty="0" smtClean="0">
                <a:solidFill>
                  <a:schemeClr val="dk1"/>
                </a:solidFill>
              </a:rPr>
              <a:t>l</a:t>
            </a:r>
            <a:r>
              <a:rPr lang="pt-BR" sz="3200" dirty="0" smtClean="0"/>
              <a:t> me</a:t>
            </a:r>
            <a:r>
              <a:rPr lang="pt-BR" sz="3200" dirty="0">
                <a:solidFill>
                  <a:schemeClr val="dk1"/>
                </a:solidFill>
              </a:rPr>
              <a:t>l</a:t>
            </a:r>
            <a:r>
              <a:rPr lang="pt-BR" sz="3200" dirty="0" smtClean="0"/>
              <a:t>hor competência e habilidade que minha questão se encaixasse, </a:t>
            </a:r>
            <a:r>
              <a:rPr lang="pt-BR" sz="3200" dirty="0"/>
              <a:t>para </a:t>
            </a:r>
            <a:r>
              <a:rPr lang="pt-BR" sz="3200" dirty="0" smtClean="0"/>
              <a:t>concluir meu podcast</a:t>
            </a:r>
            <a:r>
              <a:rPr lang="pt-BR" sz="3200" dirty="0"/>
              <a:t> </a:t>
            </a:r>
            <a:r>
              <a:rPr lang="pt-BR" sz="3200" dirty="0" smtClean="0"/>
              <a:t>utilizei o computador, interrnet, fone de ouvido</a:t>
            </a:r>
            <a:r>
              <a:rPr lang="pt-BR" sz="3200" b="1" dirty="0">
                <a:solidFill>
                  <a:schemeClr val="dk1"/>
                </a:solidFill>
              </a:rPr>
              <a:t>.</a:t>
            </a:r>
            <a:r>
              <a:rPr lang="pt-BR" sz="3200" dirty="0" smtClean="0"/>
              <a:t> 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873403" y="811871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060400" y="4595759"/>
            <a:ext cx="5888247" cy="2033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70723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ES" sz="4400" dirty="0" smtClean="0">
                <a:solidFill>
                  <a:schemeClr val="dk1"/>
                </a:solidFill>
                <a:ea typeface="Cambria"/>
              </a:rPr>
              <a:t>Aluno: Ruan </a:t>
            </a:r>
            <a:r>
              <a:rPr lang="es-ES" sz="4400" dirty="0">
                <a:solidFill>
                  <a:schemeClr val="dk1"/>
                </a:solidFill>
                <a:ea typeface="Cambria"/>
              </a:rPr>
              <a:t>Pedra 2°M01</a:t>
            </a:r>
            <a:endParaRPr lang="es-ES" sz="4400" dirty="0" smtClean="0">
              <a:solidFill>
                <a:schemeClr val="dk1"/>
              </a:solidFill>
              <a:ea typeface="Cambria"/>
            </a:endParaRP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Professora Filomena Quitiba-  </a:t>
            </a: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6645" y="1076640"/>
            <a:ext cx="3196269" cy="163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59818" y="3586842"/>
            <a:ext cx="2636526" cy="105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3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600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</a:t>
            </a: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Esperamos que os dois veículos se mantenham na mesma direção e sentido, mantendo entre si uma distância mínima </a:t>
            </a:r>
          </a:p>
        </p:txBody>
      </p:sp>
      <p:sp>
        <p:nvSpPr>
          <p:cNvPr id="45" name="Shape 42"/>
          <p:cNvSpPr txBox="1"/>
          <p:nvPr/>
        </p:nvSpPr>
        <p:spPr>
          <a:xfrm>
            <a:off x="690367" y="16364113"/>
            <a:ext cx="11288190" cy="56445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03200">
              <a:buClr>
                <a:schemeClr val="dk1"/>
              </a:buClr>
              <a:buSzPct val="100000"/>
            </a:pPr>
            <a:r>
              <a:rPr lang="pt-BR" sz="3600" b="1" i="0" u="none" strike="noStrike" cap="none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Competência (III), Habi</a:t>
            </a:r>
            <a:r>
              <a:rPr lang="pt-BR" sz="3200" b="1" dirty="0" smtClean="0">
                <a:solidFill>
                  <a:schemeClr val="dk1"/>
                </a:solidFill>
              </a:rPr>
              <a:t>lidades (H2)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48" name="Shape 40"/>
          <p:cNvSpPr txBox="1"/>
          <p:nvPr/>
        </p:nvSpPr>
        <p:spPr>
          <a:xfrm>
            <a:off x="475792" y="38600743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3600" b="1" dirty="0" smtClean="0">
                <a:solidFill>
                  <a:srgbClr val="FF0000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600" b="1" dirty="0" smtClean="0">
                <a:solidFill>
                  <a:schemeClr val="dk1"/>
                </a:solidFill>
              </a:rPr>
              <a:t>Um gráfico que representa a ve</a:t>
            </a:r>
            <a:r>
              <a:rPr lang="pt-BR" sz="3200" b="1" dirty="0" smtClean="0">
                <a:solidFill>
                  <a:schemeClr val="dk1"/>
                </a:solidFill>
              </a:rPr>
              <a:t>locidade do automóvel em reação a distância percorrida 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105476"/>
            <a:ext cx="9623784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O resultado encontrado coincide com o que você esperava? Em caso negativo, justifique o PORQUE das diferenças</a:t>
            </a:r>
            <a:r>
              <a:rPr lang="pt-BR" sz="2800" b="1" dirty="0" smtClean="0">
                <a:solidFill>
                  <a:schemeClr val="dk1"/>
                </a:solidFill>
              </a:rPr>
              <a:t>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SIM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954349" y="22477228"/>
            <a:ext cx="2279495" cy="2279495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883177" y="18925953"/>
            <a:ext cx="2422262" cy="2422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327</Words>
  <Application>Microsoft Office PowerPoint</Application>
  <PresentationFormat>Personalizar</PresentationFormat>
  <Paragraphs>32</Paragraphs>
  <Slides>1</Slides>
  <Notes>1</Notes>
  <HiddenSlides>0</HiddenSlides>
  <MMClips>2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Cambria</vt:lpstr>
      <vt:lpstr>Arial</vt:lpstr>
      <vt:lpstr>Arial Rounded MT Bold</vt:lpstr>
      <vt:lpstr>Tahoma</vt:lpstr>
      <vt:lpstr>Cambria Math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70</cp:revision>
  <dcterms:modified xsi:type="dcterms:W3CDTF">2018-09-24T02:19:22Z</dcterms:modified>
</cp:coreProperties>
</file>