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4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843851" y="27328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algn="ctr"/>
            <a:r>
              <a:rPr lang="pt-BR" sz="6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Oficina Pedagógica do Diagrama de Gowin</a:t>
            </a:r>
          </a:p>
          <a:p>
            <a:pPr algn="ctr"/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Piúma-ES, Março de 2018</a:t>
            </a:r>
            <a:endParaRPr lang="pt-BR" sz="70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312356" y="2528522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65665" y="7357381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90491" y="8821445"/>
            <a:ext cx="7983265" cy="39637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1" algn="ctr">
              <a:buSzPct val="25000"/>
            </a:pPr>
            <a:r>
              <a:rPr lang="pt-BR" sz="2800" b="1" dirty="0">
                <a:solidFill>
                  <a:schemeClr val="dk1"/>
                </a:solidFill>
              </a:rPr>
              <a:t>Questão básica </a:t>
            </a:r>
          </a:p>
          <a:p>
            <a:pPr algn="ctr">
              <a:buSzPct val="25000"/>
            </a:pPr>
            <a:r>
              <a:rPr lang="pt-BR" sz="2800" b="1" dirty="0" smtClean="0"/>
              <a:t>Desprezando </a:t>
            </a:r>
            <a:r>
              <a:rPr lang="pt-BR" sz="2800" b="1" dirty="0"/>
              <a:t>a existência de forças </a:t>
            </a:r>
            <a:r>
              <a:rPr lang="pt-BR" sz="2800" b="1" dirty="0" err="1"/>
              <a:t>dissipativas</a:t>
            </a:r>
            <a:r>
              <a:rPr lang="pt-BR" sz="2800" b="1" dirty="0"/>
              <a:t>, o vetor aceleração tangencial do coelhinho, no terceiro </a:t>
            </a:r>
            <a:r>
              <a:rPr lang="pt-BR" sz="2800" b="1" dirty="0" smtClean="0"/>
              <a:t>quadrinho:</a:t>
            </a:r>
            <a:endParaRPr sz="28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46114" y="8358770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26817" y="7952828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795439" y="10673296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7885776" y="27521431"/>
            <a:ext cx="14160912" cy="55923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 (tabela,/conta/gráfico):</a:t>
            </a: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19979950" y="18028230"/>
            <a:ext cx="11834327" cy="79750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Asserções de conhecimento: </a:t>
            </a:r>
          </a:p>
          <a:p>
            <a:pPr lvl="0" algn="just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Percebemos a importância dos conceitos da física, envolvidos na questão do Enem através desta questão.</a:t>
            </a:r>
          </a:p>
          <a:p>
            <a:pPr lvl="0" algn="just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Durante o tempo de reação a velocidade escalar é constante.</a:t>
            </a:r>
          </a:p>
          <a:p>
            <a:pPr lvl="0" algn="just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Durante a freada o movimento é uniformemente variado e a função velocidade escalar versus distância tem a forma de um arco de parábola cujo eixo de simetria é o eixo das distâncias .</a:t>
            </a:r>
            <a:r>
              <a:rPr lang="pt-BR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pt-BR" sz="3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resposta, portanto, é a letra </a:t>
            </a:r>
            <a:r>
              <a:rPr lang="pt-BR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a.</a:t>
            </a:r>
            <a:endParaRPr lang="pt-BR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926434" y="34638968"/>
            <a:ext cx="31472854" cy="29871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3600" b="1" dirty="0" smtClean="0"/>
              <a:t>Um</a:t>
            </a:r>
            <a:r>
              <a:rPr lang="pt-BR" sz="3600" b="1" dirty="0"/>
              <a:t> Evento:</a:t>
            </a:r>
            <a:r>
              <a:rPr lang="pt-BR" sz="3600" dirty="0"/>
              <a:t>  </a:t>
            </a:r>
            <a:endParaRPr lang="pt-BR" sz="36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</a:rPr>
              <a:t>ENEM: </a:t>
            </a:r>
            <a:r>
              <a:rPr lang="pt-BR" sz="3600" dirty="0" smtClean="0">
                <a:solidFill>
                  <a:schemeClr val="dk1"/>
                </a:solidFill>
              </a:rPr>
              <a:t>2014 </a:t>
            </a:r>
            <a:r>
              <a:rPr lang="pt-BR" sz="3600" dirty="0">
                <a:solidFill>
                  <a:schemeClr val="dk1"/>
                </a:solidFill>
              </a:rPr>
              <a:t>| </a:t>
            </a:r>
            <a:r>
              <a:rPr lang="pt-BR" sz="3600" b="1" dirty="0">
                <a:solidFill>
                  <a:schemeClr val="dk1"/>
                </a:solidFill>
              </a:rPr>
              <a:t>Questão:</a:t>
            </a:r>
            <a:r>
              <a:rPr lang="pt-BR" sz="3600" dirty="0">
                <a:solidFill>
                  <a:schemeClr val="dk1"/>
                </a:solidFill>
              </a:rPr>
              <a:t> </a:t>
            </a:r>
            <a:r>
              <a:rPr lang="pt-BR" sz="3600" dirty="0" smtClean="0">
                <a:solidFill>
                  <a:schemeClr val="dk1"/>
                </a:solidFill>
              </a:rPr>
              <a:t>65|</a:t>
            </a:r>
            <a:r>
              <a:rPr lang="pt-BR" sz="3600" b="1" dirty="0" smtClean="0">
                <a:solidFill>
                  <a:schemeClr val="dk1"/>
                </a:solidFill>
              </a:rPr>
              <a:t> </a:t>
            </a:r>
            <a:r>
              <a:rPr lang="pt-BR" sz="3600" b="1" dirty="0">
                <a:solidFill>
                  <a:schemeClr val="dk1"/>
                </a:solidFill>
              </a:rPr>
              <a:t>Cinemática: </a:t>
            </a:r>
            <a:r>
              <a:rPr lang="pt-BR" sz="3600" dirty="0">
                <a:solidFill>
                  <a:schemeClr val="dk1"/>
                </a:solidFill>
              </a:rPr>
              <a:t>velocidade média </a:t>
            </a:r>
            <a:endParaRPr lang="pt-BR" sz="3600" dirty="0" smtClean="0">
              <a:solidFill>
                <a:schemeClr val="dk1"/>
              </a:solidFill>
            </a:endParaRPr>
          </a:p>
          <a:p>
            <a:pPr algn="ctr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 </a:t>
            </a:r>
            <a:r>
              <a:rPr lang="pt-BR" sz="3600" b="1" dirty="0" smtClean="0">
                <a:solidFill>
                  <a:schemeClr val="dk1"/>
                </a:solidFill>
              </a:rPr>
              <a:t>Um </a:t>
            </a:r>
            <a:r>
              <a:rPr lang="pt-BR" sz="3600" b="1" dirty="0" smtClean="0"/>
              <a:t>professor </a:t>
            </a:r>
            <a:r>
              <a:rPr lang="pt-BR" sz="3600" b="1" dirty="0"/>
              <a:t>utiliza essa história em quadrinhos para discutir com os estudantes o movimento de satélites. Nesse sentido, pede a eles que analisem o movimento do coelhinho, considerando o módulo da velocidade constante</a:t>
            </a:r>
            <a:r>
              <a:rPr lang="pt-BR" sz="3600" b="1" dirty="0" smtClean="0"/>
              <a:t>. 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873403" y="811871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060400" y="4595759"/>
            <a:ext cx="5888247" cy="2033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XXXV Feira de Ciências da </a:t>
            </a:r>
            <a:r>
              <a:rPr lang="en-US" sz="3600" b="1" dirty="0">
                <a:solidFill>
                  <a:schemeClr val="dk1"/>
                </a:solidFill>
              </a:rPr>
              <a:t>E</a:t>
            </a:r>
            <a:r>
              <a:rPr lang="en-US" sz="3600" b="1" dirty="0" smtClean="0">
                <a:solidFill>
                  <a:schemeClr val="dk1"/>
                </a:solidFill>
              </a:rPr>
              <a:t>scola Professora Filomena Quitiba</a:t>
            </a: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834856" y="2318549"/>
            <a:ext cx="20170094" cy="42800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ES" sz="4400" dirty="0" smtClean="0">
                <a:solidFill>
                  <a:schemeClr val="dk1"/>
                </a:solidFill>
                <a:ea typeface="Cambria"/>
              </a:rPr>
              <a:t>ESTUDANDO PARA O ENEM DE FORMA INVERTIDA </a:t>
            </a:r>
          </a:p>
          <a:p>
            <a:pPr lvl="0" algn="ctr">
              <a:buSzPct val="25000"/>
            </a:pPr>
            <a:r>
              <a:rPr lang="es-ES" sz="4400" dirty="0" err="1" smtClean="0">
                <a:solidFill>
                  <a:schemeClr val="dk1"/>
                </a:solidFill>
                <a:ea typeface="Cambria"/>
              </a:rPr>
              <a:t>Assunto</a:t>
            </a:r>
            <a:r>
              <a:rPr lang="es-ES" sz="4400" dirty="0" smtClean="0">
                <a:solidFill>
                  <a:schemeClr val="dk1"/>
                </a:solidFill>
                <a:ea typeface="Cambria"/>
              </a:rPr>
              <a:t>: </a:t>
            </a:r>
            <a:r>
              <a:rPr lang="es-ES" sz="4400" b="1" dirty="0" smtClean="0">
                <a:solidFill>
                  <a:schemeClr val="dk1"/>
                </a:solidFill>
                <a:ea typeface="Cambria"/>
              </a:rPr>
              <a:t>VELOCIDADE MÉDIA, DISTÂNCIA E TEMPO</a:t>
            </a:r>
          </a:p>
          <a:p>
            <a:pPr lvl="0" algn="ctr">
              <a:buSzPct val="25000"/>
            </a:pPr>
            <a:r>
              <a:rPr lang="es-ES" sz="4400" dirty="0" err="1" smtClean="0">
                <a:solidFill>
                  <a:schemeClr val="dk1"/>
                </a:solidFill>
                <a:ea typeface="Cambria"/>
              </a:rPr>
              <a:t>Alunos</a:t>
            </a:r>
            <a:r>
              <a:rPr lang="es-ES" sz="4400" dirty="0" smtClean="0">
                <a:solidFill>
                  <a:schemeClr val="dk1"/>
                </a:solidFill>
                <a:ea typeface="Cambria"/>
              </a:rPr>
              <a:t>: </a:t>
            </a:r>
            <a:r>
              <a:rPr lang="es-ES" sz="4400" dirty="0" err="1" smtClean="0">
                <a:solidFill>
                  <a:schemeClr val="dk1"/>
                </a:solidFill>
                <a:ea typeface="Cambria"/>
              </a:rPr>
              <a:t>Ilan</a:t>
            </a:r>
            <a:r>
              <a:rPr lang="es-ES" sz="4400" dirty="0" smtClean="0">
                <a:solidFill>
                  <a:schemeClr val="dk1"/>
                </a:solidFill>
                <a:ea typeface="Cambria"/>
              </a:rPr>
              <a:t>, </a:t>
            </a:r>
            <a:r>
              <a:rPr lang="es-ES" sz="4400" dirty="0" err="1" smtClean="0">
                <a:solidFill>
                  <a:schemeClr val="dk1"/>
                </a:solidFill>
                <a:ea typeface="Cambria"/>
              </a:rPr>
              <a:t>Poliana</a:t>
            </a:r>
            <a:r>
              <a:rPr lang="es-ES" sz="4400" dirty="0" smtClean="0">
                <a:solidFill>
                  <a:schemeClr val="dk1"/>
                </a:solidFill>
                <a:ea typeface="Cambria"/>
              </a:rPr>
              <a:t> Gabriela, Amanda e Rafaela</a:t>
            </a:r>
          </a:p>
          <a:p>
            <a:pPr lvl="0" algn="ctr">
              <a:buSzPct val="25000"/>
            </a:pPr>
            <a:r>
              <a:rPr lang="es-ES" sz="4400" b="1" dirty="0" err="1" smtClean="0">
                <a:solidFill>
                  <a:schemeClr val="dk1"/>
                </a:solidFill>
                <a:ea typeface="Cambria"/>
              </a:rPr>
              <a:t>Série</a:t>
            </a:r>
            <a:r>
              <a:rPr lang="es-ES" sz="4400" b="1" dirty="0" smtClean="0">
                <a:solidFill>
                  <a:schemeClr val="dk1"/>
                </a:solidFill>
                <a:ea typeface="Cambria"/>
              </a:rPr>
              <a:t>: </a:t>
            </a:r>
            <a:r>
              <a:rPr lang="es-ES" sz="4400" dirty="0" smtClean="0">
                <a:solidFill>
                  <a:schemeClr val="dk1"/>
                </a:solidFill>
                <a:ea typeface="Cambria"/>
              </a:rPr>
              <a:t>2º ano | </a:t>
            </a:r>
            <a:r>
              <a:rPr lang="es-ES" sz="4400" b="1" dirty="0" smtClean="0">
                <a:solidFill>
                  <a:schemeClr val="dk1"/>
                </a:solidFill>
                <a:ea typeface="Cambria"/>
              </a:rPr>
              <a:t>Turma:</a:t>
            </a:r>
            <a:r>
              <a:rPr lang="es-ES" sz="4400" dirty="0" smtClean="0">
                <a:solidFill>
                  <a:schemeClr val="dk1"/>
                </a:solidFill>
                <a:ea typeface="Cambria"/>
              </a:rPr>
              <a:t> M02 | </a:t>
            </a:r>
            <a:r>
              <a:rPr lang="es-ES" sz="4400" b="1" dirty="0" smtClean="0">
                <a:solidFill>
                  <a:schemeClr val="dk1"/>
                </a:solidFill>
                <a:ea typeface="Cambria"/>
              </a:rPr>
              <a:t>Turno: </a:t>
            </a:r>
            <a:r>
              <a:rPr lang="es-ES" sz="4400" dirty="0" smtClean="0">
                <a:solidFill>
                  <a:schemeClr val="dk1"/>
                </a:solidFill>
                <a:ea typeface="Cambria"/>
              </a:rPr>
              <a:t>matutino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Professora Filomena Quitiba-  </a:t>
            </a: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6645" y="1076640"/>
            <a:ext cx="3196269" cy="163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9818" y="3586842"/>
            <a:ext cx="2636526" cy="105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10">
            <a:alphaModFix/>
          </a:blip>
          <a:srcRect l="47566" t="30425" r="46550" b="60655"/>
          <a:stretch/>
        </p:blipFill>
        <p:spPr>
          <a:xfrm>
            <a:off x="13987269" y="15553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769051" y="27215898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173736" fontAlgn="t"/>
            <a:r>
              <a:rPr lang="pt-BR" sz="3200" b="1" dirty="0">
                <a:solidFill>
                  <a:srgbClr val="33996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Competência III - Selecionar, organizar, relacionar, interpretar dados e informações representados de diferentes formas para tomar decisões e enfrentar situações - problema.</a:t>
            </a:r>
            <a:endParaRPr lang="pt-BR" sz="1800" dirty="0">
              <a:latin typeface="Arial" panose="020B0604020202020204" pitchFamily="34" charset="0"/>
            </a:endParaRPr>
          </a:p>
          <a:p>
            <a:pPr indent="-173736" fontAlgn="t"/>
            <a:r>
              <a:rPr lang="pt-BR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Habilidade 20 – Utilizar leis físicas para interpretar processos naturais e tecnológicas que envolvem trocas de calor, mudanças de pressão e densidade ou interações físicas que provoquem movimentos de objetos.</a:t>
            </a:r>
            <a:endParaRPr lang="pt-BR" sz="1800" dirty="0">
              <a:latin typeface="Arial" panose="020B0604020202020204" pitchFamily="34" charset="0"/>
            </a:endParaRPr>
          </a:p>
        </p:txBody>
      </p:sp>
      <p:sp>
        <p:nvSpPr>
          <p:cNvPr id="45" name="Shape 42"/>
          <p:cNvSpPr txBox="1"/>
          <p:nvPr/>
        </p:nvSpPr>
        <p:spPr>
          <a:xfrm>
            <a:off x="469355" y="15142983"/>
            <a:ext cx="11288190" cy="67985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3200" b="1">
                <a:solidFill>
                  <a:schemeClr val="dk1"/>
                </a:solidFill>
              </a:rPr>
              <a:t>Princípios:</a:t>
            </a:r>
          </a:p>
          <a:p>
            <a:r>
              <a:rPr lang="pt-BR" sz="3200">
                <a:solidFill>
                  <a:srgbClr val="FF0000"/>
                </a:solidFill>
                <a:sym typeface="Wingdings" panose="05000000000000000000" pitchFamily="2" charset="2"/>
              </a:rPr>
              <a:t>Movimento uniforme</a:t>
            </a:r>
            <a:r>
              <a:rPr lang="pt-BR" sz="3200">
                <a:solidFill>
                  <a:schemeClr val="tx1"/>
                </a:solidFill>
                <a:sym typeface="Wingdings" panose="05000000000000000000" pitchFamily="2" charset="2"/>
              </a:rPr>
              <a:t>: É aquele em que a velocidade escalar do móvel permanece constante e diferente de zero, independentemente da trajetória ser retilínea ou curvilínea.</a:t>
            </a:r>
          </a:p>
          <a:p>
            <a:r>
              <a:rPr lang="pt-BR" sz="3200">
                <a:solidFill>
                  <a:srgbClr val="FF0000"/>
                </a:solidFill>
                <a:sym typeface="Wingdings" panose="05000000000000000000" pitchFamily="2" charset="2"/>
              </a:rPr>
              <a:t>Movimento Retilíneo Uniforme </a:t>
            </a:r>
            <a:r>
              <a:rPr lang="pt-BR" sz="3200">
                <a:solidFill>
                  <a:schemeClr val="tx1"/>
                </a:solidFill>
                <a:sym typeface="Wingdings" panose="05000000000000000000" pitchFamily="2" charset="2"/>
              </a:rPr>
              <a:t>(MRU): Movimento de um móvel em relação a um referencial, movimento este ao longo de uma reta de forma uniforme, ou seja, com velocidade constante.</a:t>
            </a:r>
          </a:p>
          <a:p>
            <a:r>
              <a:rPr lang="pt-BR" sz="3200">
                <a:solidFill>
                  <a:srgbClr val="FF0000"/>
                </a:solidFill>
                <a:sym typeface="Wingdings" panose="05000000000000000000" pitchFamily="2" charset="2"/>
              </a:rPr>
              <a:t>Movimento Retilíneo Uniformemente Variado </a:t>
            </a:r>
            <a:r>
              <a:rPr lang="pt-BR" sz="3200">
                <a:solidFill>
                  <a:schemeClr val="tx1"/>
                </a:solidFill>
                <a:sym typeface="Wingdings" panose="05000000000000000000" pitchFamily="2" charset="2"/>
              </a:rPr>
              <a:t>(MRUV): A</a:t>
            </a:r>
            <a:r>
              <a:rPr lang="pt-BR" sz="3200">
                <a:solidFill>
                  <a:schemeClr val="tx1"/>
                </a:solidFill>
              </a:rPr>
              <a:t> velocidade varia uniformemente em razão ao tempo. Movimento de um móvel em relação a um referencial ao longo de uma reta, na qual sua aceleração é sempre constante. A velocidade do móvel sofre variações iguais em intervalos de tempo iguais.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1541554" y="10253727"/>
            <a:ext cx="10185819" cy="73007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3600" b="1" dirty="0">
                <a:solidFill>
                  <a:schemeClr val="dk1"/>
                </a:solidFill>
              </a:rPr>
              <a:t>Asserções de valor (Conclusão): A atividade que realizamos trouxe  benefícios, pois ajuda na  aprendizagem da física. Queremos que nosso trabalho seja divulgado na escola. Ficou mais fácil de entender todo o processo de uma boa preparação. O diagrama V ajuda e auxilia no estudo para o ENEM</a:t>
            </a:r>
            <a:endParaRPr lang="pt-BR" sz="36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1" name="Shape 42"/>
          <p:cNvSpPr txBox="1"/>
          <p:nvPr/>
        </p:nvSpPr>
        <p:spPr>
          <a:xfrm>
            <a:off x="795439" y="10706682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Física (Cinemática)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0" name="Imagem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274" y="22836364"/>
            <a:ext cx="11828887" cy="33659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21433" y="28282465"/>
            <a:ext cx="3883517" cy="4640729"/>
          </a:xfrm>
          <a:prstGeom prst="rect">
            <a:avLst/>
          </a:prstGeom>
        </p:spPr>
      </p:pic>
      <p:pic>
        <p:nvPicPr>
          <p:cNvPr id="8" name="Fís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285818" y="19471341"/>
            <a:ext cx="4486275" cy="297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442</Words>
  <Application>Microsoft Office PowerPoint</Application>
  <PresentationFormat>Personalizar</PresentationFormat>
  <Paragraphs>39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Times New Roman</vt:lpstr>
      <vt:lpstr>Cambria</vt:lpstr>
      <vt:lpstr>Wingdings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57</cp:revision>
  <dcterms:modified xsi:type="dcterms:W3CDTF">2018-09-26T16:32:33Z</dcterms:modified>
</cp:coreProperties>
</file>