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368" y="-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hyperlink" Target="http://www.janelanaweb.com/dinheiro/imagens_main/dinheiro.gif" TargetMode="External"/><Relationship Id="rId1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4.png"/><Relationship Id="rId2" Type="http://schemas.openxmlformats.org/officeDocument/2006/relationships/audio" Target="../media/media1.WAV"/><Relationship Id="rId16" Type="http://schemas.openxmlformats.org/officeDocument/2006/relationships/image" Target="../media/image3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1.xml"/><Relationship Id="rId5" Type="http://schemas.microsoft.com/office/2007/relationships/media" Target="../media/media3.WAV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microsoft.com/office/2007/relationships/media" Target="../media/media5.m4a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3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FORÇA, PRESSÃO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06996" y="6124354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dirty="0" smtClean="0"/>
              <a:t>Pressão, tempo, força. 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24543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/>
            <a:r>
              <a:rPr lang="pt-BR" sz="4800" dirty="0">
                <a:latin typeface="Arial" pitchFamily="34" charset="0"/>
                <a:cs typeface="Arial" pitchFamily="34" charset="0"/>
              </a:rPr>
              <a:t>O termo pressão é utilizado em diversas áreas da ciência como uma grandeza escalar que mensura a ação de uma ou mais forças sobre um determinado espaço, podendo este ser líquido, gasoso ou mesmo sólido. 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Pressão)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9202399" y="27325675"/>
            <a:ext cx="12865395" cy="106750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Registros / Dados: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 algn="just"/>
            <a:r>
              <a:rPr lang="pt-BR" sz="4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largos, reduzindo a pressão sobre o solo. </a:t>
            </a:r>
          </a:p>
          <a:p>
            <a:pPr algn="just"/>
            <a:r>
              <a:rPr lang="pt-BR" sz="4800" b="1" dirty="0">
                <a:latin typeface="Arial" pitchFamily="34" charset="0"/>
                <a:cs typeface="Arial" pitchFamily="34" charset="0"/>
              </a:rPr>
              <a:t>B)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estreitos, reduzindo a pressão sobre o solo. </a:t>
            </a:r>
          </a:p>
          <a:p>
            <a:pPr algn="just"/>
            <a:r>
              <a:rPr lang="pt-BR" sz="4800" b="1" dirty="0">
                <a:latin typeface="Arial" pitchFamily="34" charset="0"/>
                <a:cs typeface="Arial" pitchFamily="34" charset="0"/>
              </a:rPr>
              <a:t>C)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largos, aumentando a pressão sobre o solo. </a:t>
            </a:r>
          </a:p>
          <a:p>
            <a:pPr algn="just"/>
            <a:r>
              <a:rPr lang="pt-BR" sz="4800" b="1" dirty="0">
                <a:latin typeface="Arial" pitchFamily="34" charset="0"/>
                <a:cs typeface="Arial" pitchFamily="34" charset="0"/>
              </a:rPr>
              <a:t>D) 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estreitos, aumentando a pressão sobre o solo. </a:t>
            </a:r>
          </a:p>
          <a:p>
            <a:pPr algn="just"/>
            <a:r>
              <a:rPr lang="pt-BR" sz="4800" b="1" dirty="0">
                <a:latin typeface="Arial" pitchFamily="34" charset="0"/>
                <a:cs typeface="Arial" pitchFamily="34" charset="0"/>
              </a:rPr>
              <a:t>E)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altos, reduzindo a pressão sobre o solo.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 smtClean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095535" y="20718841"/>
            <a:ext cx="11887200" cy="584128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dirty="0">
              <a:solidFill>
                <a:schemeClr val="dk1"/>
              </a:solidFill>
            </a:endParaRPr>
          </a:p>
          <a:p>
            <a:pPr>
              <a:buSzPct val="25000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 pressão sobre o solo é a razão entre a intensidade da força normal aplicada e a área de contato com o solo. Para reduzir a pressão, devemos aumentar a área de contato com o solo usando pneus mais largos.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dirty="0" smtClean="0">
                <a:solidFill>
                  <a:schemeClr val="dk1"/>
                </a:solidFill>
              </a:rPr>
              <a:t>Opção correta: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indent="-177800" algn="just">
              <a:buClr>
                <a:schemeClr val="dk1"/>
              </a:buClr>
              <a:buSzPct val="100000"/>
            </a:pPr>
            <a:r>
              <a:rPr lang="pt-BR" sz="32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largos, reduzindo a pressão sobre o solo. 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Evento:</a:t>
            </a:r>
            <a:r>
              <a:rPr lang="pt-BR" sz="3200" b="0" i="0" u="none" strike="noStrike" cap="none" dirty="0" smtClean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 smtClean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ENEM: </a:t>
            </a:r>
            <a:r>
              <a:rPr lang="pt-BR" sz="3200" dirty="0" smtClean="0">
                <a:solidFill>
                  <a:schemeClr val="dk1"/>
                </a:solidFill>
              </a:rPr>
              <a:t>2012 | </a:t>
            </a:r>
            <a:r>
              <a:rPr lang="pt-BR" sz="3200" b="1" dirty="0" smtClean="0">
                <a:solidFill>
                  <a:schemeClr val="dk1"/>
                </a:solidFill>
              </a:rPr>
              <a:t>Questão:</a:t>
            </a:r>
            <a:r>
              <a:rPr lang="pt-BR" sz="3200" dirty="0" smtClean="0">
                <a:solidFill>
                  <a:schemeClr val="dk1"/>
                </a:solidFill>
              </a:rPr>
              <a:t> 59|</a:t>
            </a:r>
            <a:r>
              <a:rPr lang="pt-BR" sz="3200" b="1" dirty="0" smtClean="0">
                <a:solidFill>
                  <a:schemeClr val="dk1"/>
                </a:solidFill>
              </a:rPr>
              <a:t> Cinemática: </a:t>
            </a:r>
            <a:r>
              <a:rPr lang="pt-BR" sz="3200" dirty="0" smtClean="0">
                <a:solidFill>
                  <a:schemeClr val="dk1"/>
                </a:solidFill>
              </a:rPr>
              <a:t>Força</a:t>
            </a:r>
          </a:p>
          <a:p>
            <a:pPr algn="just"/>
            <a:r>
              <a:rPr lang="pt-BR" sz="4000" dirty="0">
                <a:latin typeface="Arial" pitchFamily="34" charset="0"/>
                <a:cs typeface="Arial" pitchFamily="34" charset="0"/>
              </a:rPr>
              <a:t>Um dos problemas ambientais vivenciados pela agricultura hoje em dia é a compactação do solo, devida ao intenso tráfego de máquinas cada vez mais pesadas, reduzindo a produtividade das culturas. Uma das formas de prevenir o problema de compactação do solo é substituir os pneus dos tratores por pneus mais; </a:t>
            </a: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Arthur </a:t>
            </a:r>
            <a:r>
              <a:rPr lang="pt-BR" sz="4000" dirty="0" err="1" smtClean="0">
                <a:solidFill>
                  <a:schemeClr val="dk1"/>
                </a:solidFill>
              </a:rPr>
              <a:t>Mezadri</a:t>
            </a:r>
            <a:r>
              <a:rPr lang="pt-BR" sz="4000" dirty="0" smtClean="0">
                <a:solidFill>
                  <a:schemeClr val="dk1"/>
                </a:solidFill>
              </a:rPr>
              <a:t> e Lara </a:t>
            </a:r>
            <a:r>
              <a:rPr lang="pt-BR" sz="4000" dirty="0" err="1" smtClean="0">
                <a:solidFill>
                  <a:schemeClr val="dk1"/>
                </a:solidFill>
              </a:rPr>
              <a:t>Rigoti</a:t>
            </a:r>
            <a:r>
              <a:rPr lang="pt-BR" sz="4000" dirty="0" smtClean="0">
                <a:solidFill>
                  <a:schemeClr val="dk1"/>
                </a:solidFill>
              </a:rPr>
              <a:t> </a:t>
            </a:r>
          </a:p>
          <a:p>
            <a:pPr lvl="0"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>
                <a:solidFill>
                  <a:schemeClr val="dk1"/>
                </a:solidFill>
              </a:rPr>
              <a:t>3</a:t>
            </a:r>
            <a:r>
              <a:rPr lang="pt-BR" sz="4000" dirty="0" smtClean="0">
                <a:solidFill>
                  <a:schemeClr val="dk1"/>
                </a:solidFill>
              </a:rPr>
              <a:t>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M02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Profª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Filomena </a:t>
            </a:r>
            <a:r>
              <a:rPr lang="pt-BR" sz="40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Quitiba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5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2017066971"/>
              </p:ext>
            </p:extLst>
          </p:nvPr>
        </p:nvGraphicFramePr>
        <p:xfrm>
          <a:off x="587830" y="24558500"/>
          <a:ext cx="13702845" cy="409937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3200" b="1" dirty="0" smtClean="0">
                          <a:latin typeface="Arial" pitchFamily="34" charset="0"/>
                          <a:cs typeface="Arial" pitchFamily="34" charset="0"/>
                        </a:rPr>
                        <a:t>Competência III- </a:t>
                      </a:r>
                      <a:r>
                        <a:rPr lang="pt-BR" sz="3200" dirty="0" smtClean="0">
                          <a:latin typeface="Arial" pitchFamily="34" charset="0"/>
                          <a:cs typeface="Arial" pitchFamily="34" charset="0"/>
                        </a:rPr>
                        <a:t>Selecionar, organizar, relacionar, interpretar dados e informações representados de diferentes formas para tomar decisões e enfrentar situações-problema.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lang="pt-BR" sz="3200" b="1" dirty="0" smtClean="0">
                          <a:latin typeface="Arial" pitchFamily="34" charset="0"/>
                          <a:cs typeface="Arial" pitchFamily="34" charset="0"/>
                        </a:rPr>
                        <a:t>Habilidade H25 -</a:t>
                      </a:r>
                      <a:r>
                        <a:rPr lang="pt-BR" sz="3200" dirty="0" smtClean="0">
                          <a:latin typeface="Arial" pitchFamily="34" charset="0"/>
                          <a:cs typeface="Arial" pitchFamily="34" charset="0"/>
                        </a:rPr>
                        <a:t> Utilizar leis físicas para interpretar processos naturais e tecnológicos que envolvem trocas de calor, mudanças de pressão e densidade ou interações físicas que provoquem movimentos de objetos. </a:t>
                      </a:r>
                    </a:p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lang="pt-BR" sz="32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905" y="28675776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schemeClr val="dk1"/>
                </a:solidFill>
              </a:rPr>
              <a:t>Mapa Mental</a:t>
            </a:r>
            <a:endParaRPr lang="pt-BR" sz="3200" dirty="0"/>
          </a:p>
        </p:txBody>
      </p:sp>
      <p:pic>
        <p:nvPicPr>
          <p:cNvPr id="172" name="~PP20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6118226" y="23524481"/>
            <a:ext cx="935717" cy="935717"/>
          </a:xfrm>
          <a:prstGeom prst="rect">
            <a:avLst/>
          </a:prstGeom>
        </p:spPr>
      </p:pic>
      <p:pic>
        <p:nvPicPr>
          <p:cNvPr id="189" name="~PP393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061825" y="41637857"/>
            <a:ext cx="1132568" cy="1132568"/>
          </a:xfrm>
          <a:prstGeom prst="rect">
            <a:avLst/>
          </a:prstGeom>
        </p:spPr>
      </p:pic>
      <p:pic>
        <p:nvPicPr>
          <p:cNvPr id="190" name="~PP464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20813939" y="24296913"/>
            <a:ext cx="1328511" cy="1328511"/>
          </a:xfrm>
          <a:prstGeom prst="rect">
            <a:avLst/>
          </a:prstGeom>
        </p:spPr>
      </p:pic>
      <p:pic>
        <p:nvPicPr>
          <p:cNvPr id="191" name="~PP50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 flipV="1">
            <a:off x="5791652" y="16579850"/>
            <a:ext cx="968375" cy="968375"/>
          </a:xfrm>
          <a:prstGeom prst="rect">
            <a:avLst/>
          </a:prstGeom>
        </p:spPr>
      </p:pic>
      <p:sp>
        <p:nvSpPr>
          <p:cNvPr id="192" name="Retângulo 191"/>
          <p:cNvSpPr/>
          <p:nvPr/>
        </p:nvSpPr>
        <p:spPr>
          <a:xfrm>
            <a:off x="2955370" y="32792842"/>
            <a:ext cx="93610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baseline="-25000" dirty="0" smtClean="0">
                <a:solidFill>
                  <a:srgbClr val="00B050"/>
                </a:solidFill>
              </a:rPr>
              <a:t>Rumo á federal</a:t>
            </a:r>
          </a:p>
        </p:txBody>
      </p:sp>
      <p:cxnSp>
        <p:nvCxnSpPr>
          <p:cNvPr id="193" name="Conector reto 192"/>
          <p:cNvCxnSpPr/>
          <p:nvPr/>
        </p:nvCxnSpPr>
        <p:spPr>
          <a:xfrm>
            <a:off x="3891474" y="33080874"/>
            <a:ext cx="900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4" name="CaixaDeTexto 193"/>
          <p:cNvSpPr txBox="1"/>
          <p:nvPr/>
        </p:nvSpPr>
        <p:spPr>
          <a:xfrm>
            <a:off x="4035490" y="32792842"/>
            <a:ext cx="792088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baseline="-25000" dirty="0" smtClean="0">
                <a:solidFill>
                  <a:srgbClr val="00B0F0"/>
                </a:solidFill>
              </a:rPr>
              <a:t>para</a:t>
            </a:r>
            <a:endParaRPr lang="pt-BR" sz="1600" b="1" baseline="-25000" dirty="0">
              <a:solidFill>
                <a:srgbClr val="00B0F0"/>
              </a:solidFill>
            </a:endParaRPr>
          </a:p>
        </p:txBody>
      </p:sp>
      <p:sp>
        <p:nvSpPr>
          <p:cNvPr id="195" name="Retângulo 194"/>
          <p:cNvSpPr/>
          <p:nvPr/>
        </p:nvSpPr>
        <p:spPr>
          <a:xfrm>
            <a:off x="4755570" y="32792842"/>
            <a:ext cx="104462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ENEM 2012. </a:t>
            </a:r>
          </a:p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Que.: 59</a:t>
            </a:r>
          </a:p>
        </p:txBody>
      </p:sp>
      <p:cxnSp>
        <p:nvCxnSpPr>
          <p:cNvPr id="196" name="Conector reto 195"/>
          <p:cNvCxnSpPr/>
          <p:nvPr/>
        </p:nvCxnSpPr>
        <p:spPr>
          <a:xfrm flipV="1">
            <a:off x="5512162" y="32000754"/>
            <a:ext cx="1224136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7" name="CaixaDeTexto 196"/>
          <p:cNvSpPr txBox="1"/>
          <p:nvPr/>
        </p:nvSpPr>
        <p:spPr>
          <a:xfrm rot="19627326">
            <a:off x="5465871" y="31759976"/>
            <a:ext cx="252028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baseline="-25000" dirty="0" smtClean="0">
                <a:solidFill>
                  <a:srgbClr val="00B0F0"/>
                </a:solidFill>
              </a:rPr>
              <a:t>procura</a:t>
            </a:r>
            <a:endParaRPr lang="pt-BR" sz="1400" b="1" baseline="-25000" dirty="0">
              <a:solidFill>
                <a:srgbClr val="00B0F0"/>
              </a:solidFill>
            </a:endParaRPr>
          </a:p>
        </p:txBody>
      </p:sp>
      <p:sp>
        <p:nvSpPr>
          <p:cNvPr id="198" name="Retângulo 197"/>
          <p:cNvSpPr/>
          <p:nvPr/>
        </p:nvSpPr>
        <p:spPr>
          <a:xfrm>
            <a:off x="6736298" y="31424690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MEC/INEP</a:t>
            </a:r>
          </a:p>
        </p:txBody>
      </p:sp>
      <p:cxnSp>
        <p:nvCxnSpPr>
          <p:cNvPr id="199" name="Conector reto 198"/>
          <p:cNvCxnSpPr/>
          <p:nvPr/>
        </p:nvCxnSpPr>
        <p:spPr>
          <a:xfrm>
            <a:off x="7744410" y="31712722"/>
            <a:ext cx="86409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0" name="Retângulo 199"/>
          <p:cNvSpPr/>
          <p:nvPr/>
        </p:nvSpPr>
        <p:spPr>
          <a:xfrm>
            <a:off x="8608506" y="31424690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Educação/</a:t>
            </a:r>
          </a:p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Globo.com</a:t>
            </a:r>
          </a:p>
        </p:txBody>
      </p:sp>
      <p:cxnSp>
        <p:nvCxnSpPr>
          <p:cNvPr id="201" name="Conector reto 200"/>
          <p:cNvCxnSpPr/>
          <p:nvPr/>
        </p:nvCxnSpPr>
        <p:spPr>
          <a:xfrm flipV="1">
            <a:off x="5800194" y="32720834"/>
            <a:ext cx="936104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2" name="Retângulo 201"/>
          <p:cNvSpPr/>
          <p:nvPr/>
        </p:nvSpPr>
        <p:spPr>
          <a:xfrm>
            <a:off x="6736298" y="32288786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Mapa Conceitual</a:t>
            </a:r>
          </a:p>
        </p:txBody>
      </p:sp>
      <p:sp>
        <p:nvSpPr>
          <p:cNvPr id="203" name="CaixaDeTexto 202"/>
          <p:cNvSpPr txBox="1"/>
          <p:nvPr/>
        </p:nvSpPr>
        <p:spPr>
          <a:xfrm>
            <a:off x="7816418" y="31424690"/>
            <a:ext cx="252028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baseline="-25000" dirty="0" smtClean="0">
                <a:solidFill>
                  <a:srgbClr val="00B0F0"/>
                </a:solidFill>
              </a:rPr>
              <a:t>fonte</a:t>
            </a:r>
            <a:endParaRPr lang="pt-BR" sz="1400" b="1" baseline="-25000" dirty="0">
              <a:solidFill>
                <a:srgbClr val="00B0F0"/>
              </a:solidFill>
            </a:endParaRPr>
          </a:p>
        </p:txBody>
      </p:sp>
      <p:sp>
        <p:nvSpPr>
          <p:cNvPr id="204" name="CaixaDeTexto 203"/>
          <p:cNvSpPr txBox="1"/>
          <p:nvPr/>
        </p:nvSpPr>
        <p:spPr>
          <a:xfrm rot="21197130">
            <a:off x="5950861" y="32463440"/>
            <a:ext cx="2520280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baseline="-25000" dirty="0" smtClean="0">
                <a:solidFill>
                  <a:srgbClr val="00B0F0"/>
                </a:solidFill>
              </a:rPr>
              <a:t>caminho</a:t>
            </a:r>
            <a:endParaRPr lang="pt-BR" sz="1100" b="1" baseline="-25000" dirty="0">
              <a:solidFill>
                <a:srgbClr val="00B0F0"/>
              </a:solidFill>
            </a:endParaRPr>
          </a:p>
        </p:txBody>
      </p:sp>
      <p:cxnSp>
        <p:nvCxnSpPr>
          <p:cNvPr id="205" name="Conector reto 204"/>
          <p:cNvCxnSpPr>
            <a:endCxn id="206" idx="1"/>
          </p:cNvCxnSpPr>
          <p:nvPr/>
        </p:nvCxnSpPr>
        <p:spPr>
          <a:xfrm>
            <a:off x="5800194" y="33080874"/>
            <a:ext cx="9361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6" name="Retângulo 205"/>
          <p:cNvSpPr/>
          <p:nvPr/>
        </p:nvSpPr>
        <p:spPr>
          <a:xfrm>
            <a:off x="6736298" y="32864850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baseline="-25000" dirty="0" smtClean="0">
                <a:solidFill>
                  <a:srgbClr val="00B050"/>
                </a:solidFill>
              </a:rPr>
              <a:t>Competências e Habilidades</a:t>
            </a:r>
          </a:p>
        </p:txBody>
      </p:sp>
      <p:sp>
        <p:nvSpPr>
          <p:cNvPr id="207" name="CaixaDeTexto 206"/>
          <p:cNvSpPr txBox="1"/>
          <p:nvPr/>
        </p:nvSpPr>
        <p:spPr>
          <a:xfrm>
            <a:off x="5872202" y="32864850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baseline="-25000" dirty="0" smtClean="0">
                <a:solidFill>
                  <a:srgbClr val="00B0F0"/>
                </a:solidFill>
              </a:rPr>
              <a:t>domínio</a:t>
            </a:r>
            <a:endParaRPr lang="pt-BR" sz="1200" b="1" baseline="-25000" dirty="0">
              <a:solidFill>
                <a:srgbClr val="00B0F0"/>
              </a:solidFill>
            </a:endParaRPr>
          </a:p>
        </p:txBody>
      </p:sp>
      <p:cxnSp>
        <p:nvCxnSpPr>
          <p:cNvPr id="208" name="Conector reto 207"/>
          <p:cNvCxnSpPr>
            <a:endCxn id="209" idx="1"/>
          </p:cNvCxnSpPr>
          <p:nvPr/>
        </p:nvCxnSpPr>
        <p:spPr>
          <a:xfrm>
            <a:off x="5800194" y="33368906"/>
            <a:ext cx="936104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9" name="Retângulo 208"/>
          <p:cNvSpPr/>
          <p:nvPr/>
        </p:nvSpPr>
        <p:spPr>
          <a:xfrm>
            <a:off x="6736298" y="33440914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900" b="1" baseline="-25000" dirty="0" smtClean="0">
                <a:solidFill>
                  <a:srgbClr val="00B050"/>
                </a:solidFill>
              </a:rPr>
              <a:t>Estudando a Física</a:t>
            </a:r>
          </a:p>
        </p:txBody>
      </p:sp>
      <p:sp>
        <p:nvSpPr>
          <p:cNvPr id="210" name="CaixaDeTexto 209"/>
          <p:cNvSpPr txBox="1"/>
          <p:nvPr/>
        </p:nvSpPr>
        <p:spPr>
          <a:xfrm rot="975657">
            <a:off x="5788566" y="33530973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baseline="-25000" dirty="0" smtClean="0">
                <a:solidFill>
                  <a:srgbClr val="00B0F0"/>
                </a:solidFill>
              </a:rPr>
              <a:t>conteúdos</a:t>
            </a:r>
            <a:endParaRPr lang="pt-BR" sz="1200" b="1" baseline="-25000" dirty="0">
              <a:solidFill>
                <a:srgbClr val="00B0F0"/>
              </a:solidFill>
            </a:endParaRPr>
          </a:p>
        </p:txBody>
      </p:sp>
      <p:cxnSp>
        <p:nvCxnSpPr>
          <p:cNvPr id="211" name="Conector reto 210"/>
          <p:cNvCxnSpPr/>
          <p:nvPr/>
        </p:nvCxnSpPr>
        <p:spPr>
          <a:xfrm>
            <a:off x="5440154" y="33368906"/>
            <a:ext cx="1296144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2" name="Retângulo 211"/>
          <p:cNvSpPr/>
          <p:nvPr/>
        </p:nvSpPr>
        <p:spPr>
          <a:xfrm>
            <a:off x="6736298" y="34088986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b="1" baseline="-25000" dirty="0" smtClean="0">
                <a:solidFill>
                  <a:srgbClr val="00B050"/>
                </a:solidFill>
              </a:rPr>
              <a:t>Computador </a:t>
            </a:r>
          </a:p>
        </p:txBody>
      </p:sp>
      <p:sp>
        <p:nvSpPr>
          <p:cNvPr id="213" name="CaixaDeTexto 212"/>
          <p:cNvSpPr txBox="1"/>
          <p:nvPr/>
        </p:nvSpPr>
        <p:spPr>
          <a:xfrm rot="1855740">
            <a:off x="5764201" y="34099677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baseline="-25000" dirty="0" smtClean="0">
                <a:solidFill>
                  <a:srgbClr val="00B0F0"/>
                </a:solidFill>
              </a:rPr>
              <a:t>utilidade</a:t>
            </a:r>
            <a:endParaRPr lang="pt-BR" sz="1200" b="1" baseline="-25000" dirty="0">
              <a:solidFill>
                <a:srgbClr val="00B0F0"/>
              </a:solidFill>
            </a:endParaRPr>
          </a:p>
        </p:txBody>
      </p:sp>
      <p:cxnSp>
        <p:nvCxnSpPr>
          <p:cNvPr id="214" name="Conector reto 213"/>
          <p:cNvCxnSpPr/>
          <p:nvPr/>
        </p:nvCxnSpPr>
        <p:spPr>
          <a:xfrm>
            <a:off x="6952322" y="34521034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5" name="Retângulo 214"/>
          <p:cNvSpPr/>
          <p:nvPr/>
        </p:nvSpPr>
        <p:spPr>
          <a:xfrm>
            <a:off x="6016218" y="35025090"/>
            <a:ext cx="1008112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Microfone</a:t>
            </a:r>
            <a:r>
              <a:rPr lang="pt-BR" sz="1100" baseline="-250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16" name="CaixaDeTexto 215"/>
          <p:cNvSpPr txBox="1"/>
          <p:nvPr/>
        </p:nvSpPr>
        <p:spPr>
          <a:xfrm>
            <a:off x="4504050" y="34665050"/>
            <a:ext cx="2448272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baseline="-25000" dirty="0" smtClean="0">
                <a:solidFill>
                  <a:srgbClr val="00B0F0"/>
                </a:solidFill>
              </a:rPr>
              <a:t>Acessórios</a:t>
            </a:r>
            <a:endParaRPr lang="pt-BR" sz="1100" b="1" baseline="-25000" dirty="0">
              <a:solidFill>
                <a:srgbClr val="00B0F0"/>
              </a:solidFill>
            </a:endParaRPr>
          </a:p>
        </p:txBody>
      </p:sp>
      <p:cxnSp>
        <p:nvCxnSpPr>
          <p:cNvPr id="217" name="Conector reto 216"/>
          <p:cNvCxnSpPr/>
          <p:nvPr/>
        </p:nvCxnSpPr>
        <p:spPr>
          <a:xfrm>
            <a:off x="7528386" y="34521034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8" name="Retângulo 217"/>
          <p:cNvSpPr/>
          <p:nvPr/>
        </p:nvSpPr>
        <p:spPr>
          <a:xfrm>
            <a:off x="7456378" y="35025090"/>
            <a:ext cx="104360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PowerPoint</a:t>
            </a:r>
          </a:p>
        </p:txBody>
      </p:sp>
      <p:sp>
        <p:nvSpPr>
          <p:cNvPr id="219" name="CaixaDeTexto 218"/>
          <p:cNvSpPr txBox="1"/>
          <p:nvPr/>
        </p:nvSpPr>
        <p:spPr>
          <a:xfrm>
            <a:off x="7528386" y="34665050"/>
            <a:ext cx="2448272" cy="205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baseline="-25000" dirty="0" smtClean="0">
                <a:solidFill>
                  <a:srgbClr val="00B0F0"/>
                </a:solidFill>
              </a:rPr>
              <a:t>Software</a:t>
            </a:r>
            <a:endParaRPr lang="pt-BR" sz="1100" b="1" baseline="-25000" dirty="0">
              <a:solidFill>
                <a:srgbClr val="00B0F0"/>
              </a:solidFill>
            </a:endParaRPr>
          </a:p>
        </p:txBody>
      </p:sp>
      <p:cxnSp>
        <p:nvCxnSpPr>
          <p:cNvPr id="220" name="Conector reto 219"/>
          <p:cNvCxnSpPr/>
          <p:nvPr/>
        </p:nvCxnSpPr>
        <p:spPr>
          <a:xfrm>
            <a:off x="8968546" y="32000754"/>
            <a:ext cx="432048" cy="9361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1" name="Conector reto 220"/>
          <p:cNvCxnSpPr/>
          <p:nvPr/>
        </p:nvCxnSpPr>
        <p:spPr>
          <a:xfrm>
            <a:off x="7744410" y="32720834"/>
            <a:ext cx="1656184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2" name="Conector reto 221"/>
          <p:cNvCxnSpPr/>
          <p:nvPr/>
        </p:nvCxnSpPr>
        <p:spPr>
          <a:xfrm>
            <a:off x="7744410" y="33296898"/>
            <a:ext cx="1584176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3" name="Elipse 222"/>
          <p:cNvSpPr/>
          <p:nvPr/>
        </p:nvSpPr>
        <p:spPr>
          <a:xfrm>
            <a:off x="9328586" y="32360794"/>
            <a:ext cx="648072" cy="25202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24" name="CaixaDeTexto 223"/>
          <p:cNvSpPr txBox="1"/>
          <p:nvPr/>
        </p:nvSpPr>
        <p:spPr>
          <a:xfrm rot="16200000">
            <a:off x="8366351" y="33574960"/>
            <a:ext cx="2520280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baseline="-25000" dirty="0" smtClean="0">
                <a:solidFill>
                  <a:srgbClr val="00B050"/>
                </a:solidFill>
              </a:rPr>
              <a:t>Aprendizagem</a:t>
            </a:r>
            <a:endParaRPr lang="pt-BR" sz="1400" b="1" baseline="-25000" dirty="0">
              <a:solidFill>
                <a:srgbClr val="00B050"/>
              </a:solidFill>
            </a:endParaRPr>
          </a:p>
        </p:txBody>
      </p:sp>
      <p:cxnSp>
        <p:nvCxnSpPr>
          <p:cNvPr id="225" name="Conector reto 224"/>
          <p:cNvCxnSpPr/>
          <p:nvPr/>
        </p:nvCxnSpPr>
        <p:spPr>
          <a:xfrm>
            <a:off x="7744410" y="33872962"/>
            <a:ext cx="15841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6" name="Conector reto 225"/>
          <p:cNvCxnSpPr/>
          <p:nvPr/>
        </p:nvCxnSpPr>
        <p:spPr>
          <a:xfrm flipV="1">
            <a:off x="7744410" y="34233002"/>
            <a:ext cx="1619672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7" name="Conector reto 226"/>
          <p:cNvCxnSpPr/>
          <p:nvPr/>
        </p:nvCxnSpPr>
        <p:spPr>
          <a:xfrm flipV="1">
            <a:off x="9904650" y="32864850"/>
            <a:ext cx="576064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8" name="Retângulo 227"/>
          <p:cNvSpPr/>
          <p:nvPr/>
        </p:nvSpPr>
        <p:spPr>
          <a:xfrm>
            <a:off x="10480714" y="32432802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PODCAST</a:t>
            </a:r>
          </a:p>
        </p:txBody>
      </p:sp>
      <p:cxnSp>
        <p:nvCxnSpPr>
          <p:cNvPr id="229" name="Conector reto 228"/>
          <p:cNvCxnSpPr/>
          <p:nvPr/>
        </p:nvCxnSpPr>
        <p:spPr>
          <a:xfrm>
            <a:off x="10984770" y="3300886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0" name="Retângulo 229"/>
          <p:cNvSpPr/>
          <p:nvPr/>
        </p:nvSpPr>
        <p:spPr>
          <a:xfrm>
            <a:off x="10480714" y="33512922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E-MAIL </a:t>
            </a:r>
          </a:p>
        </p:txBody>
      </p:sp>
      <p:cxnSp>
        <p:nvCxnSpPr>
          <p:cNvPr id="231" name="Conector reto 230"/>
          <p:cNvCxnSpPr/>
          <p:nvPr/>
        </p:nvCxnSpPr>
        <p:spPr>
          <a:xfrm>
            <a:off x="10984770" y="34088986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2" name="Retângulo 231"/>
          <p:cNvSpPr/>
          <p:nvPr/>
        </p:nvSpPr>
        <p:spPr>
          <a:xfrm>
            <a:off x="10480714" y="34593042"/>
            <a:ext cx="100811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b="1" baseline="-25000" dirty="0" smtClean="0">
                <a:solidFill>
                  <a:srgbClr val="00B050"/>
                </a:solidFill>
              </a:rPr>
              <a:t>NOTA MÀXIMA </a:t>
            </a:r>
          </a:p>
        </p:txBody>
      </p:sp>
      <p:pic>
        <p:nvPicPr>
          <p:cNvPr id="233" name="~PP203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970768" y="35531880"/>
            <a:ext cx="1229632" cy="1229632"/>
          </a:xfrm>
          <a:prstGeom prst="rect">
            <a:avLst/>
          </a:prstGeom>
        </p:spPr>
      </p:pic>
      <p:pic>
        <p:nvPicPr>
          <p:cNvPr id="234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34621" y="7641771"/>
            <a:ext cx="1261382" cy="1261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79" fill="hold"/>
                                        <p:tgtEl>
                                          <p:spTgt spid="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36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309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98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01" fill="hold"/>
                                        <p:tgtEl>
                                          <p:spTgt spid="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889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200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7089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79" fill="hold"/>
                                        <p:tgtEl>
                                          <p:spTgt spid="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2"/>
                </p:tgtEl>
              </p:cMediaNode>
            </p:audio>
            <p:audio>
              <p:cMediaNode vol="85714"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"/>
                </p:tgtEl>
              </p:cMediaNode>
            </p:audio>
            <p:audio>
              <p:cMediaNode mute="1"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0"/>
                </p:tgtEl>
              </p:cMediaNode>
            </p:audio>
            <p:audio>
              <p:cMediaNode vol="98980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1"/>
                </p:tgtEl>
              </p:cMediaNode>
            </p:audio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5034" fill="hold"/>
                                        <p:tgtEl>
                                          <p:spTgt spid="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488</Words>
  <Application>Microsoft Office PowerPoint</Application>
  <PresentationFormat>Personalizar</PresentationFormat>
  <Paragraphs>75</Paragraphs>
  <Slides>1</Slides>
  <Notes>1</Notes>
  <HiddenSlides>0</HiddenSlides>
  <MMClips>6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37</cp:revision>
  <dcterms:modified xsi:type="dcterms:W3CDTF">2018-09-26T16:23:26Z</dcterms:modified>
</cp:coreProperties>
</file>