
<file path=[Content_Types].xml><?xml version="1.0" encoding="utf-8"?>
<Types xmlns="http://schemas.openxmlformats.org/package/2006/content-types">
  <Default Extension="png" ContentType="image/png"/>
  <Default Extension="wma" ContentType="audio/x-ms-wma"/>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libri" panose="020F0502020204030204" pitchFamily="34" charset="0"/>
      <p:regular r:id="rId4"/>
      <p:bold r:id="rId5"/>
      <p:italic r:id="rId6"/>
      <p:boldItalic r:id="rId7"/>
    </p:embeddedFont>
    <p:embeddedFont>
      <p:font typeface="Cambria" panose="02040503050406030204" pitchFamily="18" charset="0"/>
      <p:regular r:id="rId8"/>
      <p:bold r:id="rId9"/>
      <p:italic r:id="rId10"/>
      <p:boldItalic r:id="rId11"/>
    </p:embeddedFont>
    <p:embeddedFont>
      <p:font typeface="Tahoma" panose="020B0604030504040204" pitchFamily="3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 d="100"/>
          <a:sy n="12" d="100"/>
        </p:scale>
        <p:origin x="192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wma"/><Relationship Id="rId13" Type="http://schemas.microsoft.com/office/2007/relationships/media" Target="../media/media7.wma"/><Relationship Id="rId18" Type="http://schemas.openxmlformats.org/officeDocument/2006/relationships/audio" Target="../media/media9.wma"/><Relationship Id="rId26" Type="http://schemas.openxmlformats.org/officeDocument/2006/relationships/notesSlide" Target="../notesSlides/notesSlide1.xml"/><Relationship Id="rId3" Type="http://schemas.microsoft.com/office/2007/relationships/media" Target="../media/media2.wma"/><Relationship Id="rId21" Type="http://schemas.microsoft.com/office/2007/relationships/media" Target="../media/media11.wma"/><Relationship Id="rId7" Type="http://schemas.microsoft.com/office/2007/relationships/media" Target="../media/media4.wma"/><Relationship Id="rId12" Type="http://schemas.openxmlformats.org/officeDocument/2006/relationships/audio" Target="../media/media6.wma"/><Relationship Id="rId17" Type="http://schemas.microsoft.com/office/2007/relationships/media" Target="../media/media9.wma"/><Relationship Id="rId25" Type="http://schemas.openxmlformats.org/officeDocument/2006/relationships/slideLayout" Target="../slideLayouts/slideLayout1.xml"/><Relationship Id="rId2" Type="http://schemas.openxmlformats.org/officeDocument/2006/relationships/audio" Target="../media/media1.wma"/><Relationship Id="rId16" Type="http://schemas.openxmlformats.org/officeDocument/2006/relationships/audio" Target="../media/media8.wma"/><Relationship Id="rId20" Type="http://schemas.openxmlformats.org/officeDocument/2006/relationships/audio" Target="../media/media10.wma"/><Relationship Id="rId29" Type="http://schemas.openxmlformats.org/officeDocument/2006/relationships/image" Target="../media/image2.png"/><Relationship Id="rId1" Type="http://schemas.microsoft.com/office/2007/relationships/media" Target="../media/media1.wma"/><Relationship Id="rId6" Type="http://schemas.openxmlformats.org/officeDocument/2006/relationships/audio" Target="../media/media3.wma"/><Relationship Id="rId11" Type="http://schemas.microsoft.com/office/2007/relationships/media" Target="../media/media6.wma"/><Relationship Id="rId24" Type="http://schemas.openxmlformats.org/officeDocument/2006/relationships/audio" Target="../media/media12.wma"/><Relationship Id="rId32" Type="http://schemas.openxmlformats.org/officeDocument/2006/relationships/image" Target="../media/image5.png"/><Relationship Id="rId5" Type="http://schemas.microsoft.com/office/2007/relationships/media" Target="../media/media3.wma"/><Relationship Id="rId15" Type="http://schemas.microsoft.com/office/2007/relationships/media" Target="../media/media8.wma"/><Relationship Id="rId23" Type="http://schemas.microsoft.com/office/2007/relationships/media" Target="../media/media12.wma"/><Relationship Id="rId28" Type="http://schemas.openxmlformats.org/officeDocument/2006/relationships/image" Target="../media/image1.png"/><Relationship Id="rId10" Type="http://schemas.openxmlformats.org/officeDocument/2006/relationships/audio" Target="../media/media5.wma"/><Relationship Id="rId19" Type="http://schemas.microsoft.com/office/2007/relationships/media" Target="../media/media10.wma"/><Relationship Id="rId31" Type="http://schemas.openxmlformats.org/officeDocument/2006/relationships/image" Target="../media/image4.jpg"/><Relationship Id="rId4" Type="http://schemas.openxmlformats.org/officeDocument/2006/relationships/audio" Target="../media/media2.wma"/><Relationship Id="rId9" Type="http://schemas.microsoft.com/office/2007/relationships/media" Target="../media/media5.wma"/><Relationship Id="rId14" Type="http://schemas.openxmlformats.org/officeDocument/2006/relationships/audio" Target="../media/media7.wma"/><Relationship Id="rId22" Type="http://schemas.openxmlformats.org/officeDocument/2006/relationships/audio" Target="../media/media11.wma"/><Relationship Id="rId27" Type="http://schemas.openxmlformats.org/officeDocument/2006/relationships/hyperlink" Target="http://www.janelanaweb.com/dinheiro/imagens_main/dinheiro.gif" TargetMode="External"/><Relationship Id="rId30"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3768482" y="279484"/>
            <a:ext cx="25114102" cy="2020186"/>
          </a:xfrm>
          <a:prstGeom prst="rect">
            <a:avLst/>
          </a:prstGeom>
          <a:noFill/>
          <a:ln>
            <a:noFill/>
          </a:ln>
        </p:spPr>
        <p:txBody>
          <a:bodyPr wrap="square" lIns="86850" tIns="43425" rIns="86850" bIns="43425" anchor="t" anchorCtr="0">
            <a:noAutofit/>
          </a:bodyPr>
          <a:lstStyle/>
          <a:p>
            <a:pPr marL="0" marR="0" lvl="0" indent="0" algn="ctr" rtl="0">
              <a:spcBef>
                <a:spcPts val="0"/>
              </a:spcBef>
              <a:spcAft>
                <a:spcPts val="0"/>
              </a:spcAft>
              <a:buSzPct val="25000"/>
              <a:buNone/>
            </a:pPr>
            <a:r>
              <a:rPr lang="pt-BR" sz="6600" b="1" i="0" u="none" strike="noStrike" cap="none" dirty="0" smtClean="0">
                <a:solidFill>
                  <a:srgbClr val="000099"/>
                </a:solidFill>
                <a:latin typeface="Cambria"/>
                <a:ea typeface="Cambria"/>
                <a:cs typeface="Cambria"/>
                <a:sym typeface="Cambria"/>
              </a:rPr>
              <a:t>Oficina Pedagógica do Diagrama de Gowin</a:t>
            </a:r>
            <a:endParaRPr lang="pt-BR" sz="6600" b="1" i="0" u="none" strike="noStrike" cap="none" dirty="0">
              <a:solidFill>
                <a:srgbClr val="000099"/>
              </a:solidFill>
              <a:latin typeface="Cambria"/>
              <a:ea typeface="Cambria"/>
              <a:cs typeface="Cambria"/>
              <a:sym typeface="Cambria"/>
            </a:endParaRPr>
          </a:p>
          <a:p>
            <a:pPr marL="0" marR="0" lvl="0" indent="0" algn="ctr" rtl="0">
              <a:spcBef>
                <a:spcPts val="0"/>
              </a:spcBef>
              <a:spcAft>
                <a:spcPts val="0"/>
              </a:spcAft>
              <a:buSzPct val="25000"/>
              <a:buNone/>
            </a:pPr>
            <a:r>
              <a:rPr lang="pt-BR" sz="3700" b="1" i="0" u="none" strike="noStrike" cap="none" dirty="0">
                <a:solidFill>
                  <a:srgbClr val="000099"/>
                </a:solidFill>
                <a:latin typeface="Cambria"/>
                <a:ea typeface="Cambria"/>
                <a:cs typeface="Cambria"/>
                <a:sym typeface="Cambria"/>
              </a:rPr>
              <a:t>Piúma-ES, </a:t>
            </a:r>
            <a:r>
              <a:rPr lang="pt-BR" sz="3700" b="1" dirty="0" smtClean="0">
                <a:solidFill>
                  <a:srgbClr val="000099"/>
                </a:solidFill>
                <a:latin typeface="Cambria"/>
                <a:ea typeface="Cambria"/>
                <a:cs typeface="Cambria"/>
                <a:sym typeface="Cambria"/>
              </a:rPr>
              <a:t>abril</a:t>
            </a:r>
            <a:r>
              <a:rPr lang="pt-BR" sz="3700" b="1" i="0" u="none" strike="noStrike" cap="none" dirty="0" smtClean="0">
                <a:solidFill>
                  <a:srgbClr val="000099"/>
                </a:solidFill>
                <a:latin typeface="Cambria"/>
                <a:ea typeface="Cambria"/>
                <a:cs typeface="Cambria"/>
                <a:sym typeface="Cambria"/>
              </a:rPr>
              <a:t> </a:t>
            </a:r>
            <a:r>
              <a:rPr lang="pt-BR" sz="3700" b="1" i="0" u="none" strike="noStrike" cap="none" dirty="0">
                <a:solidFill>
                  <a:srgbClr val="000099"/>
                </a:solidFill>
                <a:latin typeface="Cambria"/>
                <a:ea typeface="Cambria"/>
                <a:cs typeface="Cambria"/>
                <a:sym typeface="Cambria"/>
              </a:rPr>
              <a:t>de </a:t>
            </a:r>
            <a:r>
              <a:rPr lang="pt-BR" sz="3700" b="1" i="0" u="none" strike="noStrike" cap="none" dirty="0" smtClean="0">
                <a:solidFill>
                  <a:srgbClr val="000099"/>
                </a:solidFill>
                <a:latin typeface="Cambria"/>
                <a:ea typeface="Cambria"/>
                <a:cs typeface="Cambria"/>
                <a:sym typeface="Cambria"/>
              </a:rPr>
              <a:t>2018</a:t>
            </a:r>
            <a:endParaRPr lang="pt-BR" sz="3700" b="1" i="0" u="none" strike="noStrike" cap="none" dirty="0">
              <a:solidFill>
                <a:srgbClr val="000099"/>
              </a:solidFill>
              <a:latin typeface="Cambria"/>
              <a:ea typeface="Cambria"/>
              <a:cs typeface="Cambria"/>
              <a:sym typeface="Cambria"/>
            </a:endParaRPr>
          </a:p>
        </p:txBody>
      </p:sp>
      <p:sp>
        <p:nvSpPr>
          <p:cNvPr id="26" name="Shape 26">
            <a:hlinkClick r:id="rId27"/>
          </p:cNvPr>
          <p:cNvSpPr/>
          <p:nvPr/>
        </p:nvSpPr>
        <p:spPr>
          <a:xfrm>
            <a:off x="34853090" y="22243813"/>
            <a:ext cx="12815266" cy="48642"/>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315671" y="2051601"/>
            <a:ext cx="24280708" cy="234574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800" b="1" i="0" u="none" strike="noStrike" cap="none" dirty="0" smtClean="0">
                <a:solidFill>
                  <a:srgbClr val="00B050"/>
                </a:solidFill>
                <a:latin typeface="Tahoma"/>
                <a:ea typeface="Tahoma"/>
                <a:cs typeface="Tahoma"/>
                <a:sym typeface="Tahoma"/>
              </a:rPr>
              <a:t>ESTUDANDO PARA O ENEM DE FORMA INVERTIDA</a:t>
            </a:r>
          </a:p>
          <a:p>
            <a:pPr marL="0" marR="0" lvl="0" indent="0" algn="ctr" rtl="0">
              <a:spcBef>
                <a:spcPts val="0"/>
              </a:spcBef>
              <a:spcAft>
                <a:spcPts val="0"/>
              </a:spcAft>
              <a:buSzPct val="25000"/>
              <a:buNone/>
            </a:pPr>
            <a:r>
              <a:rPr lang="pt-BR" sz="4800" b="1" i="0" u="none" strike="noStrike" cap="none" dirty="0" smtClean="0">
                <a:solidFill>
                  <a:srgbClr val="00B050"/>
                </a:solidFill>
                <a:latin typeface="Tahoma"/>
                <a:ea typeface="Tahoma"/>
                <a:cs typeface="Tahoma"/>
                <a:sym typeface="Tahoma"/>
              </a:rPr>
              <a:t> </a:t>
            </a:r>
          </a:p>
          <a:p>
            <a:pPr marL="0" marR="0" lvl="0" indent="0" algn="ctr" rtl="0">
              <a:spcBef>
                <a:spcPts val="0"/>
              </a:spcBef>
              <a:spcAft>
                <a:spcPts val="0"/>
              </a:spcAft>
              <a:buSzPct val="25000"/>
              <a:buNone/>
            </a:pPr>
            <a:r>
              <a:rPr lang="pt-BR" sz="4800" i="0" u="none" strike="noStrike" cap="none" dirty="0" smtClean="0">
                <a:solidFill>
                  <a:srgbClr val="FF0000"/>
                </a:solidFill>
                <a:latin typeface="Tahoma"/>
                <a:ea typeface="Tahoma"/>
                <a:cs typeface="Tahoma"/>
                <a:sym typeface="Tahoma"/>
              </a:rPr>
              <a:t>Assunto: </a:t>
            </a:r>
            <a:r>
              <a:rPr lang="pt-BR" sz="4800" b="1" dirty="0" smtClean="0">
                <a:solidFill>
                  <a:schemeClr val="dk2"/>
                </a:solidFill>
                <a:latin typeface="Tahoma"/>
                <a:ea typeface="Tahoma"/>
                <a:cs typeface="Tahoma"/>
                <a:sym typeface="Tahoma"/>
              </a:rPr>
              <a:t>Terceira Lei de Newton</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28">
            <a:alphaModFix/>
          </a:blip>
          <a:srcRect/>
          <a:stretch/>
        </p:blipFill>
        <p:spPr>
          <a:xfrm>
            <a:off x="2417811" y="4559848"/>
            <a:ext cx="28869790" cy="32882479"/>
          </a:xfrm>
          <a:prstGeom prst="rect">
            <a:avLst/>
          </a:prstGeom>
          <a:noFill/>
          <a:ln>
            <a:noFill/>
          </a:ln>
        </p:spPr>
      </p:pic>
      <p:sp>
        <p:nvSpPr>
          <p:cNvPr id="37" name="Shape 37"/>
          <p:cNvSpPr txBox="1"/>
          <p:nvPr/>
        </p:nvSpPr>
        <p:spPr>
          <a:xfrm>
            <a:off x="12658238" y="8879468"/>
            <a:ext cx="7920900" cy="273024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algn="ctr">
              <a:buSzPct val="25000"/>
            </a:pPr>
            <a:r>
              <a:rPr lang="pt-BR" sz="3200" b="1" i="0" u="none" strike="noStrike" cap="none" dirty="0">
                <a:solidFill>
                  <a:schemeClr val="dk1"/>
                </a:solidFill>
                <a:latin typeface="Arial"/>
                <a:ea typeface="Arial"/>
                <a:cs typeface="Arial"/>
                <a:sym typeface="Arial"/>
              </a:rPr>
              <a:t>Questão </a:t>
            </a:r>
            <a:r>
              <a:rPr lang="pt-BR" sz="3200" b="1" dirty="0" smtClean="0">
                <a:solidFill>
                  <a:schemeClr val="dk1"/>
                </a:solidFill>
              </a:rPr>
              <a:t>básica </a:t>
            </a:r>
          </a:p>
          <a:p>
            <a:pPr marL="0" marR="0" lvl="0" indent="0" algn="just" rtl="0">
              <a:spcBef>
                <a:spcPts val="0"/>
              </a:spcBef>
              <a:spcAft>
                <a:spcPts val="0"/>
              </a:spcAft>
              <a:buSzPct val="25000"/>
              <a:buNone/>
            </a:pPr>
            <a:endParaRPr lang="pt-BR" sz="3200" b="1" dirty="0">
              <a:solidFill>
                <a:schemeClr val="dk1"/>
              </a:solidFill>
            </a:endParaRPr>
          </a:p>
          <a:p>
            <a:pPr algn="just"/>
            <a:r>
              <a:rPr lang="pt-BR" sz="3200" b="1" dirty="0"/>
              <a:t>Em relação ao movimento dessa pessoa, quais são a direção e o sentido da força de atrito mencionada no texto?</a:t>
            </a:r>
            <a:endParaRPr lang="pt-BR" sz="3200" dirty="0">
              <a:solidFill>
                <a:schemeClr val="dk1"/>
              </a:solidFill>
            </a:endParaRPr>
          </a:p>
          <a:p>
            <a:pPr marL="0" marR="0" lvl="0" indent="0" algn="just" rtl="0">
              <a:spcBef>
                <a:spcPts val="0"/>
              </a:spcBef>
              <a:spcAft>
                <a:spcPts val="0"/>
              </a:spcAft>
              <a:buNone/>
            </a:pPr>
            <a:endParaRPr sz="3200" b="0" i="0" u="none" strike="noStrike" cap="none" dirty="0">
              <a:solidFill>
                <a:schemeClr val="dk1"/>
              </a:solidFill>
              <a:latin typeface="Arial"/>
              <a:ea typeface="Arial"/>
              <a:cs typeface="Arial"/>
              <a:sym typeface="Arial"/>
            </a:endParaRPr>
          </a:p>
        </p:txBody>
      </p:sp>
      <p:sp>
        <p:nvSpPr>
          <p:cNvPr id="38" name="Shape 38"/>
          <p:cNvSpPr txBox="1"/>
          <p:nvPr/>
        </p:nvSpPr>
        <p:spPr>
          <a:xfrm>
            <a:off x="22632714" y="7578543"/>
            <a:ext cx="7455368" cy="9893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smtClean="0">
                <a:solidFill>
                  <a:schemeClr val="dk1"/>
                </a:solidFill>
                <a:latin typeface="Cambria"/>
                <a:ea typeface="Cambria"/>
                <a:cs typeface="Cambria"/>
                <a:sym typeface="Cambria"/>
              </a:rPr>
              <a:t>Domínio </a:t>
            </a:r>
            <a:r>
              <a:rPr lang="pt-BR" sz="5400" b="1" i="0" u="none" strike="noStrike" cap="none" dirty="0">
                <a:solidFill>
                  <a:schemeClr val="dk1"/>
                </a:solidFill>
                <a:latin typeface="Cambria"/>
                <a:ea typeface="Cambria"/>
                <a:cs typeface="Cambria"/>
                <a:sym typeface="Cambria"/>
              </a:rPr>
              <a:t>Metodológico</a:t>
            </a:r>
          </a:p>
        </p:txBody>
      </p:sp>
      <p:sp>
        <p:nvSpPr>
          <p:cNvPr id="39" name="Shape 39"/>
          <p:cNvSpPr txBox="1"/>
          <p:nvPr/>
        </p:nvSpPr>
        <p:spPr>
          <a:xfrm>
            <a:off x="4245233" y="7380479"/>
            <a:ext cx="6471655" cy="10161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Font typeface="Tahoma"/>
              <a:buNone/>
            </a:pPr>
            <a:endParaRPr sz="1400" b="1" i="0" u="none" strike="noStrike" cap="none" dirty="0">
              <a:solidFill>
                <a:schemeClr val="dk1"/>
              </a:solidFill>
              <a:latin typeface="Times New Roman"/>
              <a:ea typeface="Times New Roman"/>
              <a:cs typeface="Times New Roman"/>
              <a:sym typeface="Times New Roman"/>
            </a:endParaRPr>
          </a:p>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Conceitual</a:t>
            </a:r>
          </a:p>
        </p:txBody>
      </p:sp>
      <p:sp>
        <p:nvSpPr>
          <p:cNvPr id="40" name="Shape 40"/>
          <p:cNvSpPr txBox="1"/>
          <p:nvPr/>
        </p:nvSpPr>
        <p:spPr>
          <a:xfrm>
            <a:off x="482868" y="17713636"/>
            <a:ext cx="12473944" cy="548750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3200" b="1" i="0" u="none" strike="noStrike" cap="none" dirty="0">
                <a:solidFill>
                  <a:schemeClr val="dk1"/>
                </a:solidFill>
                <a:latin typeface="Arial"/>
                <a:ea typeface="Arial"/>
                <a:cs typeface="Arial"/>
                <a:sym typeface="Arial"/>
              </a:rPr>
              <a:t>Conceitos: </a:t>
            </a:r>
          </a:p>
          <a:p>
            <a:pPr lvl="0" indent="-177800">
              <a:buClr>
                <a:srgbClr val="000000"/>
              </a:buClr>
              <a:buSzPct val="100000"/>
            </a:pPr>
            <a:r>
              <a:rPr lang="pt-BR" sz="2800" b="0" i="0" u="none" strike="noStrike" cap="none" dirty="0" smtClean="0">
                <a:solidFill>
                  <a:srgbClr val="000000"/>
                </a:solidFill>
                <a:latin typeface="Arial"/>
                <a:ea typeface="Arial"/>
                <a:cs typeface="Arial"/>
                <a:sym typeface="Arial"/>
              </a:rPr>
              <a:t>.</a:t>
            </a:r>
            <a:r>
              <a:rPr lang="pt-BR" sz="2800" dirty="0"/>
              <a:t> afirma que a toda ação corresponde a uma reação de igual intensidade, mas que atua no sentido oposto. A força é resultado da interação entre os corpos, ou seja, um corpo produz a força e outro corpo recebe-a.</a:t>
            </a:r>
            <a:endParaRPr lang="pt-BR" sz="2800" b="0" i="0" u="none" strike="noStrike" cap="none" dirty="0">
              <a:solidFill>
                <a:srgbClr val="000000"/>
              </a:solidFill>
              <a:latin typeface="Arial"/>
              <a:ea typeface="Arial"/>
              <a:cs typeface="Arial"/>
              <a:sym typeface="Arial"/>
            </a:endParaRPr>
          </a:p>
        </p:txBody>
      </p:sp>
      <p:sp>
        <p:nvSpPr>
          <p:cNvPr id="41" name="Shape 41"/>
          <p:cNvSpPr txBox="1"/>
          <p:nvPr/>
        </p:nvSpPr>
        <p:spPr>
          <a:xfrm>
            <a:off x="482868" y="12626877"/>
            <a:ext cx="11664690" cy="468957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3200" b="1" i="0" u="none" strike="noStrike" cap="none" dirty="0">
                <a:solidFill>
                  <a:schemeClr val="dk1"/>
                </a:solidFill>
                <a:latin typeface="Arial"/>
                <a:ea typeface="Arial"/>
                <a:cs typeface="Arial"/>
                <a:sym typeface="Arial"/>
              </a:rPr>
              <a:t>Princípios</a:t>
            </a:r>
            <a:r>
              <a:rPr lang="pt-BR" sz="3200" b="1" i="0" u="none" strike="noStrike" cap="none" dirty="0" smtClean="0">
                <a:solidFill>
                  <a:schemeClr val="dk1"/>
                </a:solidFill>
                <a:latin typeface="Arial"/>
                <a:ea typeface="Arial"/>
                <a:cs typeface="Arial"/>
                <a:sym typeface="Arial"/>
              </a:rPr>
              <a:t>:</a:t>
            </a:r>
          </a:p>
          <a:p>
            <a:r>
              <a:rPr lang="pt-BR" sz="3200" dirty="0" smtClean="0">
                <a:solidFill>
                  <a:schemeClr val="tx1"/>
                </a:solidFill>
                <a:sym typeface="Wingdings" panose="05000000000000000000" pitchFamily="2" charset="2"/>
              </a:rPr>
              <a:t>.</a:t>
            </a:r>
            <a:r>
              <a:rPr lang="pt-BR" sz="3200" b="1" i="0" u="none" strike="noStrike" cap="none" dirty="0" smtClean="0">
                <a:solidFill>
                  <a:schemeClr val="tx1"/>
                </a:solidFill>
                <a:sym typeface="Arial"/>
              </a:rPr>
              <a:t> </a:t>
            </a:r>
            <a:r>
              <a:rPr lang="pt-BR" sz="3200" dirty="0"/>
              <a:t>A terceira lei de Newton, ou Princípio da Ação e Reação, diz que a força representa a interação física entre dois corpos distintos ou partes distintas de um corpo</a:t>
            </a:r>
            <a:r>
              <a:rPr lang="pt-BR" sz="3200" baseline="30000" dirty="0"/>
              <a:t>.</a:t>
            </a:r>
            <a:r>
              <a:rPr lang="pt-BR" sz="3200" dirty="0"/>
              <a:t> Se um corpo </a:t>
            </a:r>
            <a:r>
              <a:rPr lang="pt-BR" sz="3200" i="1" dirty="0"/>
              <a:t>A</a:t>
            </a:r>
            <a:r>
              <a:rPr lang="pt-BR" sz="3200" dirty="0"/>
              <a:t> exerce uma força em um corpo </a:t>
            </a:r>
            <a:r>
              <a:rPr lang="pt-BR" sz="3200" i="1" dirty="0"/>
              <a:t>B</a:t>
            </a:r>
            <a:r>
              <a:rPr lang="pt-BR" sz="3200" dirty="0"/>
              <a:t>, o corpo </a:t>
            </a:r>
            <a:r>
              <a:rPr lang="pt-BR" sz="3200" i="1" dirty="0"/>
              <a:t>B</a:t>
            </a:r>
            <a:r>
              <a:rPr lang="pt-BR" sz="3200" dirty="0"/>
              <a:t> simultaneamente exerce uma força de mesma magnitude no corpo </a:t>
            </a:r>
            <a:r>
              <a:rPr lang="pt-BR" sz="3200" i="1" dirty="0"/>
              <a:t>A</a:t>
            </a:r>
            <a:r>
              <a:rPr lang="pt-BR" sz="3200" dirty="0"/>
              <a:t>— ambas as forças possuindo mesma direção, contudo sentidos contrários.</a:t>
            </a:r>
            <a:endParaRPr lang="pt-BR" sz="3200" b="1" i="0" u="none" strike="noStrike" cap="none" dirty="0" smtClean="0">
              <a:solidFill>
                <a:schemeClr val="tx1"/>
              </a:solidFill>
              <a:sym typeface="Arial"/>
            </a:endParaRPr>
          </a:p>
          <a:p>
            <a:pPr marL="0" marR="0" lvl="0" indent="-177800" algn="l" rtl="0">
              <a:lnSpc>
                <a:spcPct val="100000"/>
              </a:lnSpc>
              <a:spcBef>
                <a:spcPts val="0"/>
              </a:spcBef>
              <a:spcAft>
                <a:spcPts val="0"/>
              </a:spcAft>
              <a:buClr>
                <a:schemeClr val="dk1"/>
              </a:buClr>
              <a:buSzPct val="100000"/>
              <a:buFont typeface="Arial"/>
              <a:buNone/>
            </a:pPr>
            <a:endParaRPr lang="pt-BR" sz="2800" b="1" i="0" u="none" strike="noStrike" cap="none" dirty="0">
              <a:solidFill>
                <a:schemeClr val="dk1"/>
              </a:solidFill>
              <a:latin typeface="Arial"/>
              <a:ea typeface="Arial"/>
              <a:cs typeface="Arial"/>
              <a:sym typeface="Arial"/>
            </a:endParaRPr>
          </a:p>
        </p:txBody>
      </p:sp>
      <p:sp>
        <p:nvSpPr>
          <p:cNvPr id="42" name="Shape 42"/>
          <p:cNvSpPr txBox="1"/>
          <p:nvPr/>
        </p:nvSpPr>
        <p:spPr>
          <a:xfrm>
            <a:off x="460034" y="11017602"/>
            <a:ext cx="11288190" cy="630486"/>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03200" algn="l" rtl="0">
              <a:lnSpc>
                <a:spcPct val="100000"/>
              </a:lnSpc>
              <a:spcBef>
                <a:spcPts val="0"/>
              </a:spcBef>
              <a:spcAft>
                <a:spcPts val="0"/>
              </a:spcAft>
              <a:buClr>
                <a:schemeClr val="dk1"/>
              </a:buClr>
              <a:buSzPct val="100000"/>
              <a:buFont typeface="Cambria"/>
              <a:buNone/>
            </a:pPr>
            <a:r>
              <a:rPr lang="pt-BR" sz="3200" b="1" i="0" u="none" strike="noStrike" cap="none" dirty="0">
                <a:solidFill>
                  <a:schemeClr val="dk1"/>
                </a:solidFill>
                <a:latin typeface="+mj-lt"/>
                <a:ea typeface="Cambria"/>
                <a:cs typeface="Cambria"/>
                <a:sym typeface="Cambria"/>
              </a:rPr>
              <a:t>Teoria</a:t>
            </a:r>
            <a:r>
              <a:rPr lang="pt-BR" sz="3200" b="1" i="0" u="none" strike="noStrike" cap="none" dirty="0">
                <a:solidFill>
                  <a:schemeClr val="dk1"/>
                </a:solidFill>
                <a:latin typeface="Cambria"/>
                <a:ea typeface="Cambria"/>
                <a:cs typeface="Cambria"/>
                <a:sym typeface="Cambria"/>
              </a:rPr>
              <a:t>: </a:t>
            </a:r>
            <a:r>
              <a:rPr lang="pt-BR" sz="3200" b="0" i="0" u="none" strike="noStrike" cap="none" dirty="0">
                <a:solidFill>
                  <a:schemeClr val="dk1"/>
                </a:solidFill>
                <a:latin typeface="Cambria"/>
                <a:ea typeface="Cambria"/>
                <a:cs typeface="Cambria"/>
                <a:sym typeface="Cambria"/>
              </a:rPr>
              <a:t> </a:t>
            </a:r>
            <a:r>
              <a:rPr lang="pt-BR" sz="3200" b="0" i="0" u="none" strike="noStrike" cap="none" dirty="0" smtClean="0">
                <a:solidFill>
                  <a:schemeClr val="dk1"/>
                </a:solidFill>
                <a:latin typeface="Arial" panose="020B0604020202020204" pitchFamily="34" charset="0"/>
                <a:ea typeface="Cambria"/>
                <a:cs typeface="Arial" panose="020B0604020202020204" pitchFamily="34" charset="0"/>
                <a:sym typeface="Cambria"/>
              </a:rPr>
              <a:t>Física (</a:t>
            </a:r>
            <a:r>
              <a:rPr lang="pt-BR" sz="3200" dirty="0" smtClean="0">
                <a:solidFill>
                  <a:schemeClr val="dk1"/>
                </a:solidFill>
                <a:latin typeface="Arial" panose="020B0604020202020204" pitchFamily="34" charset="0"/>
                <a:ea typeface="Cambria"/>
                <a:cs typeface="Arial" panose="020B0604020202020204" pitchFamily="34" charset="0"/>
                <a:sym typeface="Cambria"/>
              </a:rPr>
              <a:t>Cinemática)</a:t>
            </a:r>
            <a:endParaRPr lang="pt-BR" sz="3200" dirty="0">
              <a:solidFill>
                <a:schemeClr val="dk1"/>
              </a:solidFill>
              <a:latin typeface="Arial" panose="020B0604020202020204" pitchFamily="34" charset="0"/>
              <a:ea typeface="Cambria"/>
              <a:cs typeface="Arial" panose="020B0604020202020204" pitchFamily="34" charset="0"/>
              <a:sym typeface="Cambria"/>
            </a:endParaRPr>
          </a:p>
        </p:txBody>
      </p:sp>
      <p:sp>
        <p:nvSpPr>
          <p:cNvPr id="43" name="Shape 43"/>
          <p:cNvSpPr txBox="1"/>
          <p:nvPr/>
        </p:nvSpPr>
        <p:spPr>
          <a:xfrm>
            <a:off x="609095" y="9305214"/>
            <a:ext cx="10512561" cy="1135958"/>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rgbClr val="000000"/>
              </a:buClr>
              <a:buSzPct val="100000"/>
              <a:buFont typeface="Arial"/>
              <a:buNone/>
            </a:pPr>
            <a:r>
              <a:rPr lang="pt-BR" sz="3200" b="1" i="0" u="none" strike="noStrike" cap="none" dirty="0">
                <a:solidFill>
                  <a:srgbClr val="000000"/>
                </a:solidFill>
                <a:latin typeface="Arial"/>
                <a:ea typeface="Arial"/>
                <a:cs typeface="Arial"/>
                <a:sym typeface="Arial"/>
              </a:rPr>
              <a:t>Filosofia</a:t>
            </a:r>
            <a:r>
              <a:rPr lang="pt-BR" sz="2800" b="1" i="0" u="none" strike="noStrike" cap="none" dirty="0">
                <a:solidFill>
                  <a:srgbClr val="000000"/>
                </a:solidFill>
                <a:latin typeface="Arial"/>
                <a:ea typeface="Arial"/>
                <a:cs typeface="Arial"/>
                <a:sym typeface="Arial"/>
              </a:rPr>
              <a:t>:</a:t>
            </a:r>
          </a:p>
          <a:p>
            <a:pPr marL="0" marR="0" lvl="0" indent="-177800" algn="just" rtl="0">
              <a:lnSpc>
                <a:spcPct val="100000"/>
              </a:lnSpc>
              <a:spcBef>
                <a:spcPts val="0"/>
              </a:spcBef>
              <a:spcAft>
                <a:spcPts val="0"/>
              </a:spcAft>
              <a:buClr>
                <a:schemeClr val="dk1"/>
              </a:buClr>
              <a:buSzPct val="100000"/>
              <a:buFont typeface="Arial"/>
              <a:buNone/>
            </a:pPr>
            <a:r>
              <a:rPr lang="pt-BR" sz="3200" b="0" i="0" u="none" strike="noStrike" cap="none" dirty="0">
                <a:solidFill>
                  <a:schemeClr val="dk1"/>
                </a:solidFill>
                <a:sym typeface="Arial"/>
              </a:rPr>
              <a:t>Estuda</a:t>
            </a:r>
            <a:r>
              <a:rPr lang="pt-BR" sz="3200" dirty="0">
                <a:solidFill>
                  <a:schemeClr val="dk1"/>
                </a:solidFill>
              </a:rPr>
              <a:t>ndo para o ENEM de forma Invertida</a:t>
            </a:r>
          </a:p>
        </p:txBody>
      </p:sp>
      <p:sp>
        <p:nvSpPr>
          <p:cNvPr id="44" name="Shape 44"/>
          <p:cNvSpPr txBox="1"/>
          <p:nvPr/>
        </p:nvSpPr>
        <p:spPr>
          <a:xfrm>
            <a:off x="19202399" y="27325675"/>
            <a:ext cx="12865395" cy="1067508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ct val="25000"/>
              <a:buNone/>
            </a:pPr>
            <a:r>
              <a:rPr lang="pt-BR" sz="3200" b="1" i="0" u="none" strike="noStrike" cap="none" dirty="0" smtClean="0">
                <a:solidFill>
                  <a:schemeClr val="dk1"/>
                </a:solidFill>
                <a:sym typeface="Arial"/>
              </a:rPr>
              <a:t>Registros / Dados:</a:t>
            </a:r>
          </a:p>
          <a:p>
            <a:pPr marL="0" marR="0" lvl="0" indent="0" algn="just" rtl="0">
              <a:spcBef>
                <a:spcPts val="0"/>
              </a:spcBef>
              <a:spcAft>
                <a:spcPts val="0"/>
              </a:spcAft>
              <a:buSzPct val="25000"/>
              <a:buNone/>
            </a:pPr>
            <a:endParaRPr lang="pt-BR" sz="3200" b="1" dirty="0">
              <a:solidFill>
                <a:schemeClr val="dk1"/>
              </a:solidFill>
            </a:endParaRPr>
          </a:p>
          <a:p>
            <a:pPr fontAlgn="ctr"/>
            <a:r>
              <a:rPr lang="pt-BR" sz="3200" dirty="0"/>
              <a:t>A</a:t>
            </a:r>
          </a:p>
          <a:p>
            <a:pPr fontAlgn="ctr"/>
            <a:r>
              <a:rPr lang="pt-BR" sz="3200" dirty="0"/>
              <a:t> Perpendicular ao plano e no mesmo sentido do movimento.</a:t>
            </a:r>
            <a:br>
              <a:rPr lang="pt-BR" sz="3200" dirty="0"/>
            </a:br>
            <a:endParaRPr lang="pt-BR" sz="3200" dirty="0"/>
          </a:p>
          <a:p>
            <a:pPr fontAlgn="ctr"/>
            <a:r>
              <a:rPr lang="pt-BR" sz="3200" dirty="0"/>
              <a:t>B</a:t>
            </a:r>
          </a:p>
          <a:p>
            <a:pPr fontAlgn="ctr"/>
            <a:r>
              <a:rPr lang="pt-BR" sz="3200" dirty="0"/>
              <a:t> Paralelo ao plano e no sentido contrário ao movimento.</a:t>
            </a:r>
            <a:br>
              <a:rPr lang="pt-BR" sz="3200" dirty="0"/>
            </a:br>
            <a:endParaRPr lang="pt-BR" sz="3200" dirty="0"/>
          </a:p>
          <a:p>
            <a:pPr fontAlgn="ctr"/>
            <a:r>
              <a:rPr lang="pt-BR" sz="3200" dirty="0"/>
              <a:t>C</a:t>
            </a:r>
          </a:p>
          <a:p>
            <a:pPr fontAlgn="ctr"/>
            <a:r>
              <a:rPr lang="pt-BR" sz="3200" dirty="0"/>
              <a:t> Paralelo ao plano e no mesmo sentido do movimento.</a:t>
            </a:r>
            <a:br>
              <a:rPr lang="pt-BR" sz="3200" dirty="0"/>
            </a:br>
            <a:endParaRPr lang="pt-BR" sz="3200" dirty="0"/>
          </a:p>
          <a:p>
            <a:pPr fontAlgn="ctr"/>
            <a:r>
              <a:rPr lang="pt-BR" sz="3200" dirty="0"/>
              <a:t>D</a:t>
            </a:r>
          </a:p>
          <a:p>
            <a:pPr fontAlgn="ctr"/>
            <a:r>
              <a:rPr lang="pt-BR" sz="3200" dirty="0"/>
              <a:t> Horizontal e no mesmo sentido do movimento.</a:t>
            </a:r>
            <a:br>
              <a:rPr lang="pt-BR" sz="3200" dirty="0"/>
            </a:br>
            <a:endParaRPr lang="pt-BR" sz="3200" dirty="0"/>
          </a:p>
          <a:p>
            <a:pPr fontAlgn="ctr"/>
            <a:r>
              <a:rPr lang="pt-BR" sz="3200" dirty="0"/>
              <a:t>E</a:t>
            </a:r>
          </a:p>
          <a:p>
            <a:pPr fontAlgn="ctr"/>
            <a:r>
              <a:rPr lang="pt-BR" sz="3200" dirty="0"/>
              <a:t> Vertical e sentido para cima.</a:t>
            </a:r>
          </a:p>
          <a:p>
            <a:endParaRPr lang="de-DE" sz="3200"/>
          </a:p>
          <a:p>
            <a:pPr marL="0" marR="0" lvl="0" indent="0" algn="just" rtl="0">
              <a:spcBef>
                <a:spcPts val="0"/>
              </a:spcBef>
              <a:spcAft>
                <a:spcPts val="0"/>
              </a:spcAft>
              <a:buSzPct val="25000"/>
              <a:buNone/>
            </a:pPr>
            <a:endParaRPr lang="pt-BR" sz="3200" b="1" dirty="0">
              <a:solidFill>
                <a:schemeClr val="dk1"/>
              </a:solidFill>
            </a:endParaRPr>
          </a:p>
          <a:p>
            <a:pPr marL="0" marR="0" lvl="0" indent="0" algn="just" rtl="0">
              <a:spcBef>
                <a:spcPts val="0"/>
              </a:spcBef>
              <a:spcAft>
                <a:spcPts val="0"/>
              </a:spcAft>
              <a:buSzPct val="25000"/>
              <a:buNone/>
            </a:pPr>
            <a:endParaRPr lang="pt-BR" sz="2800" b="0" i="0" u="none" strike="noStrike" cap="none" dirty="0">
              <a:solidFill>
                <a:schemeClr val="dk1"/>
              </a:solidFill>
              <a:latin typeface="Arial"/>
              <a:ea typeface="Arial"/>
              <a:cs typeface="Arial"/>
              <a:sym typeface="Arial"/>
            </a:endParaRPr>
          </a:p>
        </p:txBody>
      </p:sp>
      <p:sp>
        <p:nvSpPr>
          <p:cNvPr id="46" name="Shape 46"/>
          <p:cNvSpPr txBox="1"/>
          <p:nvPr/>
        </p:nvSpPr>
        <p:spPr>
          <a:xfrm>
            <a:off x="20095535" y="20718841"/>
            <a:ext cx="11887200" cy="584128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pt-BR" sz="3200" b="1" i="0" u="none" strike="noStrike" cap="none" dirty="0">
                <a:solidFill>
                  <a:schemeClr val="dk1"/>
                </a:solidFill>
                <a:latin typeface="Arial"/>
                <a:ea typeface="Arial"/>
                <a:cs typeface="Arial"/>
                <a:sym typeface="Arial"/>
              </a:rPr>
              <a:t>Transformações: </a:t>
            </a:r>
            <a:r>
              <a:rPr lang="pt-BR" sz="3200" dirty="0" smtClean="0">
                <a:solidFill>
                  <a:schemeClr val="dk1"/>
                </a:solidFill>
                <a:latin typeface="Arial"/>
                <a:ea typeface="Arial"/>
                <a:cs typeface="Arial"/>
                <a:sym typeface="Arial"/>
              </a:rPr>
              <a:t>Analisando os gráficos verificamos que o gráfico abaixo atende  perfeitamente o que se pede.</a:t>
            </a:r>
          </a:p>
        </p:txBody>
      </p:sp>
      <p:sp>
        <p:nvSpPr>
          <p:cNvPr id="48" name="Shape 48"/>
          <p:cNvSpPr txBox="1"/>
          <p:nvPr/>
        </p:nvSpPr>
        <p:spPr>
          <a:xfrm>
            <a:off x="20435777" y="19037400"/>
            <a:ext cx="11504428" cy="120699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3200" b="1" i="0" u="none" strike="noStrike" cap="none" dirty="0">
                <a:solidFill>
                  <a:schemeClr val="dk1"/>
                </a:solidFill>
                <a:latin typeface="Arial"/>
                <a:ea typeface="Arial"/>
                <a:cs typeface="Arial"/>
                <a:sym typeface="Arial"/>
              </a:rPr>
              <a:t>Interpretações: </a:t>
            </a:r>
            <a:r>
              <a:rPr lang="pt-BR" sz="3200" dirty="0">
                <a:solidFill>
                  <a:schemeClr val="dk1"/>
                </a:solidFill>
                <a:latin typeface="Arial"/>
                <a:ea typeface="Arial"/>
                <a:cs typeface="Arial"/>
                <a:sym typeface="Arial"/>
              </a:rPr>
              <a:t>Foi consenso </a:t>
            </a:r>
            <a:r>
              <a:rPr lang="pt-BR" sz="3200" dirty="0" smtClean="0">
                <a:solidFill>
                  <a:schemeClr val="dk1"/>
                </a:solidFill>
                <a:latin typeface="Arial"/>
                <a:ea typeface="Arial"/>
                <a:cs typeface="Arial"/>
                <a:sym typeface="Arial"/>
              </a:rPr>
              <a:t>que </a:t>
            </a:r>
            <a:r>
              <a:rPr lang="pt-BR" sz="3200" dirty="0">
                <a:solidFill>
                  <a:schemeClr val="dk1"/>
                </a:solidFill>
                <a:latin typeface="Arial"/>
                <a:ea typeface="Arial"/>
                <a:cs typeface="Arial"/>
                <a:sym typeface="Arial"/>
              </a:rPr>
              <a:t>os </a:t>
            </a:r>
            <a:r>
              <a:rPr lang="pt-BR" sz="3200" dirty="0" smtClean="0">
                <a:solidFill>
                  <a:schemeClr val="dk1"/>
                </a:solidFill>
                <a:latin typeface="Arial"/>
                <a:ea typeface="Arial"/>
                <a:cs typeface="Arial"/>
                <a:sym typeface="Arial"/>
              </a:rPr>
              <a:t>desafios são grandes na </a:t>
            </a:r>
            <a:r>
              <a:rPr lang="pt-BR" sz="3200" dirty="0">
                <a:solidFill>
                  <a:schemeClr val="dk1"/>
                </a:solidFill>
                <a:latin typeface="Arial"/>
                <a:ea typeface="Arial"/>
                <a:cs typeface="Arial"/>
                <a:sym typeface="Arial"/>
              </a:rPr>
              <a:t>preparação para o Enem, pois requer dedicação </a:t>
            </a:r>
            <a:r>
              <a:rPr lang="pt-BR" sz="3200" dirty="0" smtClean="0">
                <a:solidFill>
                  <a:schemeClr val="dk1"/>
                </a:solidFill>
                <a:latin typeface="Arial"/>
                <a:ea typeface="Arial"/>
                <a:cs typeface="Arial"/>
                <a:sym typeface="Arial"/>
              </a:rPr>
              <a:t>e resiliência.</a:t>
            </a:r>
            <a:endParaRPr lang="pt-BR" sz="3200" dirty="0">
              <a:solidFill>
                <a:schemeClr val="dk1"/>
              </a:solidFill>
              <a:latin typeface="Arial"/>
              <a:ea typeface="Arial"/>
              <a:cs typeface="Arial"/>
              <a:sym typeface="Arial"/>
            </a:endParaRPr>
          </a:p>
        </p:txBody>
      </p:sp>
      <p:sp>
        <p:nvSpPr>
          <p:cNvPr id="49" name="Shape 49"/>
          <p:cNvSpPr txBox="1"/>
          <p:nvPr/>
        </p:nvSpPr>
        <p:spPr>
          <a:xfrm>
            <a:off x="21371790" y="13327559"/>
            <a:ext cx="10229476" cy="528681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3200" b="1" i="0" u="none" strike="noStrike" cap="none" dirty="0">
                <a:solidFill>
                  <a:schemeClr val="dk1"/>
                </a:solidFill>
                <a:sym typeface="Arial"/>
              </a:rPr>
              <a:t>Asserções de </a:t>
            </a:r>
            <a:r>
              <a:rPr lang="pt-BR" sz="3200" b="1" i="0" u="none" strike="noStrike" cap="none" dirty="0" smtClean="0">
                <a:solidFill>
                  <a:schemeClr val="dk1"/>
                </a:solidFill>
                <a:sym typeface="Arial"/>
              </a:rPr>
              <a:t>conhecimento</a:t>
            </a:r>
            <a:r>
              <a:rPr lang="pt-BR" sz="3200" b="0" i="0" u="none" strike="noStrike" cap="none" dirty="0" smtClean="0">
                <a:solidFill>
                  <a:schemeClr val="dk1"/>
                </a:solidFill>
                <a:sym typeface="Arial"/>
              </a:rPr>
              <a:t>:</a:t>
            </a:r>
            <a:r>
              <a:rPr lang="pt-BR" sz="3200" b="1" i="0" u="none" strike="noStrike" cap="none" dirty="0" smtClean="0">
                <a:solidFill>
                  <a:schemeClr val="dk1"/>
                </a:solidFill>
                <a:sym typeface="Arial"/>
              </a:rPr>
              <a:t> </a:t>
            </a:r>
            <a:endParaRPr lang="pt-BR" sz="3200" b="1" i="0" u="none" strike="noStrike" cap="none" dirty="0">
              <a:solidFill>
                <a:schemeClr val="dk1"/>
              </a:solidFill>
              <a:sym typeface="Arial"/>
            </a:endParaRPr>
          </a:p>
          <a:p>
            <a:pPr lvl="0" algn="just">
              <a:buClr>
                <a:schemeClr val="dk1"/>
              </a:buClr>
              <a:buSzPct val="100000"/>
            </a:pPr>
            <a:r>
              <a:rPr lang="pt-BR" sz="3200" dirty="0">
                <a:solidFill>
                  <a:schemeClr val="dk1"/>
                </a:solidFill>
                <a:sym typeface="Arial"/>
              </a:rPr>
              <a:t>Percebemos a importância dos conceitos da física, envolvidos na questão do </a:t>
            </a:r>
            <a:r>
              <a:rPr lang="pt-BR" sz="3200" dirty="0" smtClean="0">
                <a:solidFill>
                  <a:schemeClr val="dk1"/>
                </a:solidFill>
                <a:sym typeface="Arial"/>
              </a:rPr>
              <a:t>Enem</a:t>
            </a:r>
            <a:r>
              <a:rPr lang="pt-BR" sz="3200" dirty="0">
                <a:solidFill>
                  <a:schemeClr val="dk1"/>
                </a:solidFill>
              </a:rPr>
              <a:t> </a:t>
            </a:r>
            <a:r>
              <a:rPr lang="pt-BR" sz="3200" dirty="0" smtClean="0">
                <a:solidFill>
                  <a:schemeClr val="dk1"/>
                </a:solidFill>
              </a:rPr>
              <a:t>através desta questão</a:t>
            </a:r>
            <a:r>
              <a:rPr lang="pt-BR" sz="3200" dirty="0"/>
              <a:t> O movimento de uma pessoa é possível de ser realizado devido à reação da força feita pelos pés dessa pessoa na superfície. Ao aplicar uma força para trás com os pés (empurrando a superfície), a superfície reage realizando uma força para frente nos pés (3ª Lei de Newton), ambas tangentes à trajetória</a:t>
            </a:r>
            <a:r>
              <a:rPr lang="pt-BR" sz="3200" dirty="0" smtClean="0">
                <a:solidFill>
                  <a:schemeClr val="dk1"/>
                </a:solidFill>
              </a:rPr>
              <a:t>.</a:t>
            </a:r>
          </a:p>
        </p:txBody>
      </p:sp>
      <p:sp>
        <p:nvSpPr>
          <p:cNvPr id="50" name="Shape 50"/>
          <p:cNvSpPr txBox="1"/>
          <p:nvPr/>
        </p:nvSpPr>
        <p:spPr>
          <a:xfrm>
            <a:off x="595424" y="38893896"/>
            <a:ext cx="31451106" cy="4040374"/>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3200" b="1" i="0" u="none" strike="noStrike" cap="none" dirty="0" smtClean="0">
                <a:solidFill>
                  <a:srgbClr val="000000"/>
                </a:solidFill>
                <a:sym typeface="Arial"/>
              </a:rPr>
              <a:t> Evento</a:t>
            </a:r>
            <a:r>
              <a:rPr lang="pt-BR" sz="3200" b="1" i="0" u="none" strike="noStrike" cap="none" dirty="0">
                <a:solidFill>
                  <a:srgbClr val="000000"/>
                </a:solidFill>
                <a:sym typeface="Arial"/>
              </a:rPr>
              <a:t>:</a:t>
            </a:r>
            <a:r>
              <a:rPr lang="pt-BR" sz="3200" b="0" i="0" u="none" strike="noStrike" cap="none" dirty="0">
                <a:solidFill>
                  <a:srgbClr val="000000"/>
                </a:solidFill>
                <a:sym typeface="Arial"/>
              </a:rPr>
              <a:t>  </a:t>
            </a:r>
            <a:endParaRPr lang="pt-BR" sz="3200" b="1" dirty="0">
              <a:solidFill>
                <a:schemeClr val="dk2"/>
              </a:solidFill>
            </a:endParaRPr>
          </a:p>
          <a:p>
            <a:pPr algn="ctr">
              <a:buSzPct val="25000"/>
            </a:pPr>
            <a:r>
              <a:rPr lang="pt-BR" sz="3200" b="1" dirty="0">
                <a:solidFill>
                  <a:schemeClr val="dk1"/>
                </a:solidFill>
              </a:rPr>
              <a:t>ENEM: </a:t>
            </a:r>
            <a:r>
              <a:rPr lang="pt-BR" sz="3200" dirty="0" smtClean="0">
                <a:solidFill>
                  <a:schemeClr val="dk1"/>
                </a:solidFill>
              </a:rPr>
              <a:t>2013 </a:t>
            </a:r>
            <a:r>
              <a:rPr lang="pt-BR" sz="3200" dirty="0">
                <a:solidFill>
                  <a:schemeClr val="dk1"/>
                </a:solidFill>
              </a:rPr>
              <a:t>| </a:t>
            </a:r>
            <a:r>
              <a:rPr lang="pt-BR" sz="3200" b="1" dirty="0">
                <a:solidFill>
                  <a:schemeClr val="dk1"/>
                </a:solidFill>
              </a:rPr>
              <a:t>Questão:</a:t>
            </a:r>
            <a:r>
              <a:rPr lang="pt-BR" sz="3200" dirty="0">
                <a:solidFill>
                  <a:schemeClr val="dk1"/>
                </a:solidFill>
              </a:rPr>
              <a:t> </a:t>
            </a:r>
            <a:r>
              <a:rPr lang="pt-BR" sz="3200" dirty="0" smtClean="0">
                <a:solidFill>
                  <a:schemeClr val="dk1"/>
                </a:solidFill>
              </a:rPr>
              <a:t>76|</a:t>
            </a:r>
            <a:r>
              <a:rPr lang="pt-BR" sz="3200" b="1" dirty="0" smtClean="0">
                <a:solidFill>
                  <a:schemeClr val="dk1"/>
                </a:solidFill>
              </a:rPr>
              <a:t> </a:t>
            </a:r>
            <a:r>
              <a:rPr lang="pt-BR" sz="3200" b="1" dirty="0">
                <a:solidFill>
                  <a:schemeClr val="dk1"/>
                </a:solidFill>
              </a:rPr>
              <a:t>Cinemática: </a:t>
            </a:r>
            <a:r>
              <a:rPr lang="pt-BR" sz="3200" dirty="0" smtClean="0">
                <a:solidFill>
                  <a:schemeClr val="dk1"/>
                </a:solidFill>
              </a:rPr>
              <a:t>terceira Lei de Newton </a:t>
            </a:r>
            <a:endParaRPr lang="pt-BR" sz="3200" dirty="0">
              <a:solidFill>
                <a:schemeClr val="dk1"/>
              </a:solidFill>
            </a:endParaRPr>
          </a:p>
          <a:p>
            <a:r>
              <a:rPr lang="pt-BR" sz="2800" dirty="0"/>
              <a:t>Uma pessoa necessita da força de atrito em seus pés para se deslocar sobre uma superfície. Logo, uma pessoa que sobe uma rampa em linha reta será auxiliada pela força de atrito exercida pelo chão em seus pés.</a:t>
            </a:r>
            <a:br>
              <a:rPr lang="pt-BR" sz="2800" dirty="0"/>
            </a:br>
            <a:endParaRPr lang="pt-BR" sz="2800" dirty="0"/>
          </a:p>
          <a:p>
            <a:r>
              <a:rPr lang="pt-BR" sz="2800" b="1" dirty="0"/>
              <a:t>Em relação ao movimento dessa pessoa, quais são a direção e o sentido da força de atrito mencionada no texto?</a:t>
            </a:r>
            <a:endParaRPr sz="2800" i="0" u="none" strike="noStrike" cap="none" dirty="0">
              <a:solidFill>
                <a:schemeClr val="dk1"/>
              </a:solidFill>
              <a:sym typeface="Arial"/>
            </a:endParaRPr>
          </a:p>
        </p:txBody>
      </p:sp>
      <p:sp>
        <p:nvSpPr>
          <p:cNvPr id="51" name="Shape 51"/>
          <p:cNvSpPr txBox="1"/>
          <p:nvPr/>
        </p:nvSpPr>
        <p:spPr>
          <a:xfrm>
            <a:off x="22115721" y="9250326"/>
            <a:ext cx="9811436" cy="353000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algn="just">
              <a:buSzPct val="25000"/>
            </a:pPr>
            <a:r>
              <a:rPr lang="pt-BR" sz="3200" b="1" i="0" u="none" strike="noStrike" cap="none" dirty="0" smtClean="0">
                <a:solidFill>
                  <a:schemeClr val="dk1"/>
                </a:solidFill>
                <a:latin typeface="Arial"/>
                <a:ea typeface="Arial"/>
                <a:cs typeface="Arial"/>
                <a:sym typeface="Arial"/>
              </a:rPr>
              <a:t>Asserções de valor (Conclusão)</a:t>
            </a:r>
            <a:r>
              <a:rPr lang="pt-BR" sz="3200" dirty="0"/>
              <a:t> Paralelo ao plano e no mesmo sentido do movimento.</a:t>
            </a:r>
          </a:p>
          <a:p>
            <a:pPr marL="0" marR="0" lvl="0" indent="0" algn="just" rtl="0">
              <a:spcBef>
                <a:spcPts val="0"/>
              </a:spcBef>
              <a:spcAft>
                <a:spcPts val="0"/>
              </a:spcAft>
              <a:buSzPct val="25000"/>
              <a:buNone/>
            </a:pPr>
            <a:r>
              <a:rPr lang="pt-BR" sz="3200" b="1" i="0" u="none" strike="noStrike" cap="none" dirty="0" smtClean="0">
                <a:solidFill>
                  <a:schemeClr val="dk1"/>
                </a:solidFill>
                <a:latin typeface="Arial"/>
                <a:ea typeface="Arial"/>
                <a:cs typeface="Arial"/>
                <a:sym typeface="Arial"/>
              </a:rPr>
              <a:t>:</a:t>
            </a:r>
            <a:r>
              <a:rPr lang="pt-BR" sz="3200" dirty="0" smtClean="0">
                <a:solidFill>
                  <a:schemeClr val="dk1"/>
                </a:solidFill>
              </a:rPr>
              <a:t>.</a:t>
            </a:r>
            <a:endParaRPr lang="pt-BR" sz="3200" dirty="0">
              <a:solidFill>
                <a:schemeClr val="dk1"/>
              </a:solidFill>
            </a:endParaRPr>
          </a:p>
          <a:p>
            <a:pPr marL="0" marR="0" lvl="0" indent="0" algn="just" rtl="0">
              <a:spcBef>
                <a:spcPts val="0"/>
              </a:spcBef>
              <a:spcAft>
                <a:spcPts val="0"/>
              </a:spcAft>
              <a:buSzPct val="25000"/>
              <a:buNone/>
            </a:pPr>
            <a:endParaRPr sz="1800" b="0" i="0" u="none" strike="noStrike" cap="none" dirty="0">
              <a:solidFill>
                <a:schemeClr val="dk1"/>
              </a:solidFill>
              <a:latin typeface="Arial"/>
              <a:ea typeface="Arial"/>
              <a:cs typeface="Arial"/>
              <a:sym typeface="Arial"/>
            </a:endParaRPr>
          </a:p>
        </p:txBody>
      </p:sp>
      <p:sp>
        <p:nvSpPr>
          <p:cNvPr id="52" name="Shape 52"/>
          <p:cNvSpPr/>
          <p:nvPr/>
        </p:nvSpPr>
        <p:spPr>
          <a:xfrm>
            <a:off x="37586019" y="10936930"/>
            <a:ext cx="5940848" cy="1369606"/>
          </a:xfrm>
          <a:prstGeom prst="rect">
            <a:avLst/>
          </a:prstGeom>
          <a:noFill/>
          <a:ln>
            <a:noFill/>
          </a:ln>
        </p:spPr>
        <p:txBody>
          <a:bodyPr wrap="square" lIns="91425" tIns="45700" rIns="91425" bIns="45700" anchor="ctr" anchorCtr="0">
            <a:noAutofit/>
          </a:bodyPr>
          <a:lstStyle/>
          <a:p>
            <a:pPr marL="0" marR="0" lvl="0" indent="-184150" algn="l" rtl="0">
              <a:lnSpc>
                <a:spcPct val="100000"/>
              </a:lnSpc>
              <a:spcBef>
                <a:spcPts val="0"/>
              </a:spcBef>
              <a:spcAft>
                <a:spcPts val="0"/>
              </a:spcAft>
              <a:buClr>
                <a:schemeClr val="dk1"/>
              </a:buClr>
              <a:buFont typeface="Tahoma"/>
              <a:buNone/>
            </a:pPr>
            <a:endParaRPr sz="2900" b="0" i="0" u="none" strike="noStrike" cap="none">
              <a:solidFill>
                <a:schemeClr val="dk1"/>
              </a:solidFill>
              <a:latin typeface="Tahoma"/>
              <a:ea typeface="Tahoma"/>
              <a:cs typeface="Tahoma"/>
              <a:sym typeface="Tahoma"/>
            </a:endParaRPr>
          </a:p>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11127581" y="11803300"/>
            <a:ext cx="32399288"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a:solidFill>
                <a:schemeClr val="dk1"/>
              </a:solidFill>
              <a:latin typeface="Tahoma"/>
              <a:ea typeface="Tahoma"/>
              <a:cs typeface="Tahoma"/>
              <a:sym typeface="Tahoma"/>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5950834" y="4592512"/>
            <a:ext cx="20170094" cy="2794935"/>
          </a:xfrm>
          <a:prstGeom prst="rect">
            <a:avLst/>
          </a:prstGeom>
          <a:noFill/>
          <a:ln>
            <a:noFill/>
          </a:ln>
        </p:spPr>
        <p:txBody>
          <a:bodyPr wrap="square" lIns="91425" tIns="45700" rIns="91425" bIns="45700" anchor="t" anchorCtr="0">
            <a:noAutofit/>
          </a:bodyPr>
          <a:lstStyle/>
          <a:p>
            <a:pPr lvl="0" algn="ctr">
              <a:buSzPct val="25000"/>
            </a:pPr>
            <a:r>
              <a:rPr lang="pt-BR" sz="4000" dirty="0" smtClean="0">
                <a:solidFill>
                  <a:schemeClr val="dk1"/>
                </a:solidFill>
              </a:rPr>
              <a:t>Aluno: Vitoria Alves</a:t>
            </a:r>
          </a:p>
          <a:p>
            <a:pPr lvl="0" algn="ctr">
              <a:buSzPct val="25000"/>
            </a:pPr>
            <a:r>
              <a:rPr lang="pt-BR" sz="4000" b="1" dirty="0" smtClean="0">
                <a:solidFill>
                  <a:schemeClr val="dk1"/>
                </a:solidFill>
              </a:rPr>
              <a:t>Série</a:t>
            </a:r>
            <a:r>
              <a:rPr lang="pt-BR" sz="4000" b="1" dirty="0">
                <a:solidFill>
                  <a:schemeClr val="dk1"/>
                </a:solidFill>
              </a:rPr>
              <a:t>: </a:t>
            </a:r>
            <a:r>
              <a:rPr lang="pt-BR" sz="4000" dirty="0" smtClean="0">
                <a:solidFill>
                  <a:schemeClr val="dk1"/>
                </a:solidFill>
              </a:rPr>
              <a:t>2° </a:t>
            </a:r>
            <a:r>
              <a:rPr lang="pt-BR" sz="4000" dirty="0">
                <a:solidFill>
                  <a:schemeClr val="dk1"/>
                </a:solidFill>
              </a:rPr>
              <a:t>ano | </a:t>
            </a:r>
            <a:r>
              <a:rPr lang="pt-BR" sz="4000" b="1" dirty="0">
                <a:solidFill>
                  <a:schemeClr val="dk1"/>
                </a:solidFill>
              </a:rPr>
              <a:t>Turma</a:t>
            </a:r>
            <a:r>
              <a:rPr lang="pt-BR" sz="4000" dirty="0">
                <a:solidFill>
                  <a:schemeClr val="dk1"/>
                </a:solidFill>
              </a:rPr>
              <a:t>: </a:t>
            </a:r>
            <a:r>
              <a:rPr lang="pt-BR" sz="4000" dirty="0" smtClean="0">
                <a:solidFill>
                  <a:schemeClr val="dk1"/>
                </a:solidFill>
              </a:rPr>
              <a:t>M01 </a:t>
            </a:r>
            <a:r>
              <a:rPr lang="pt-BR" sz="4000" dirty="0">
                <a:solidFill>
                  <a:schemeClr val="dk1"/>
                </a:solidFill>
              </a:rPr>
              <a:t>| </a:t>
            </a:r>
            <a:r>
              <a:rPr lang="pt-BR" sz="4000" b="1" dirty="0">
                <a:solidFill>
                  <a:schemeClr val="dk1"/>
                </a:solidFill>
              </a:rPr>
              <a:t>Turno</a:t>
            </a:r>
            <a:r>
              <a:rPr lang="pt-BR" sz="4000" dirty="0">
                <a:solidFill>
                  <a:schemeClr val="dk1"/>
                </a:solidFill>
              </a:rPr>
              <a:t>: matutino </a:t>
            </a:r>
            <a:endParaRPr lang="pt-BR" sz="4000" dirty="0" smtClean="0">
              <a:solidFill>
                <a:schemeClr val="dk1"/>
              </a:solidFill>
            </a:endParaRPr>
          </a:p>
          <a:p>
            <a:pPr marL="0" marR="0" lvl="0" indent="0" algn="ctr" rtl="0">
              <a:spcBef>
                <a:spcPts val="0"/>
              </a:spcBef>
              <a:spcAft>
                <a:spcPts val="0"/>
              </a:spcAft>
              <a:buSzPct val="25000"/>
              <a:buNone/>
            </a:pPr>
            <a:r>
              <a:rPr lang="pt-BR" sz="4000" dirty="0" smtClean="0">
                <a:solidFill>
                  <a:schemeClr val="dk1"/>
                </a:solidFill>
                <a:latin typeface="Cambria"/>
                <a:ea typeface="Cambria"/>
                <a:cs typeface="Cambria"/>
                <a:sym typeface="Cambria"/>
              </a:rPr>
              <a:t>Professor: Lucas A. </a:t>
            </a:r>
            <a:r>
              <a:rPr lang="pt-BR" sz="4000" dirty="0">
                <a:solidFill>
                  <a:schemeClr val="dk1"/>
                </a:solidFill>
                <a:latin typeface="Cambria"/>
                <a:ea typeface="Cambria"/>
                <a:cs typeface="Cambria"/>
                <a:sym typeface="Cambria"/>
              </a:rPr>
              <a:t>Xavier </a:t>
            </a:r>
          </a:p>
          <a:p>
            <a:pPr marL="0" marR="0" lvl="0" indent="0" algn="ctr" rtl="0">
              <a:spcBef>
                <a:spcPts val="0"/>
              </a:spcBef>
              <a:spcAft>
                <a:spcPts val="0"/>
              </a:spcAft>
              <a:buSzPct val="25000"/>
              <a:buNone/>
            </a:pPr>
            <a:r>
              <a:rPr lang="pt-BR" sz="4000" dirty="0">
                <a:solidFill>
                  <a:schemeClr val="dk1"/>
                </a:solidFill>
                <a:latin typeface="Cambria"/>
                <a:ea typeface="Cambria"/>
                <a:cs typeface="Cambria"/>
                <a:sym typeface="Cambria"/>
              </a:rPr>
              <a:t>EEEFM </a:t>
            </a:r>
            <a:r>
              <a:rPr lang="pt-BR" sz="4000" dirty="0" err="1">
                <a:solidFill>
                  <a:schemeClr val="dk1"/>
                </a:solidFill>
                <a:latin typeface="Cambria"/>
                <a:ea typeface="Cambria"/>
                <a:cs typeface="Cambria"/>
                <a:sym typeface="Cambria"/>
              </a:rPr>
              <a:t>Profª</a:t>
            </a:r>
            <a:r>
              <a:rPr lang="pt-BR" sz="4000" dirty="0">
                <a:solidFill>
                  <a:schemeClr val="dk1"/>
                </a:solidFill>
                <a:latin typeface="Cambria"/>
                <a:ea typeface="Cambria"/>
                <a:cs typeface="Cambria"/>
                <a:sym typeface="Cambria"/>
              </a:rPr>
              <a:t> Filomena </a:t>
            </a:r>
            <a:r>
              <a:rPr lang="pt-BR" sz="4000" dirty="0" err="1">
                <a:solidFill>
                  <a:schemeClr val="dk1"/>
                </a:solidFill>
                <a:latin typeface="Cambria"/>
                <a:ea typeface="Cambria"/>
                <a:cs typeface="Cambria"/>
                <a:sym typeface="Cambria"/>
              </a:rPr>
              <a:t>Quitiba</a:t>
            </a:r>
            <a:r>
              <a:rPr lang="pt-BR" sz="4000" dirty="0">
                <a:solidFill>
                  <a:schemeClr val="dk1"/>
                </a:solidFill>
                <a:latin typeface="Cambria"/>
                <a:ea typeface="Cambria"/>
                <a:cs typeface="Cambria"/>
                <a:sym typeface="Cambria"/>
              </a:rPr>
              <a:t>   -  </a:t>
            </a:r>
            <a:r>
              <a:rPr lang="pt-BR" sz="4000" dirty="0">
                <a:solidFill>
                  <a:srgbClr val="FF0000"/>
                </a:solidFill>
                <a:latin typeface="Cambria"/>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29">
            <a:alphaModFix/>
          </a:blip>
          <a:srcRect l="47566" t="30425" r="46550" b="60655"/>
          <a:stretch/>
        </p:blipFill>
        <p:spPr>
          <a:xfrm>
            <a:off x="14656746" y="14451936"/>
            <a:ext cx="4937512" cy="3526472"/>
          </a:xfrm>
          <a:prstGeom prst="rect">
            <a:avLst/>
          </a:prstGeom>
          <a:noFill/>
          <a:ln>
            <a:noFill/>
          </a:ln>
        </p:spPr>
      </p:pic>
      <p:sp>
        <p:nvSpPr>
          <p:cNvPr id="65" name="Shape 65"/>
          <p:cNvSpPr/>
          <p:nvPr/>
        </p:nvSpPr>
        <p:spPr>
          <a:xfrm>
            <a:off x="-516488" y="28260653"/>
            <a:ext cx="13473300" cy="9787200"/>
          </a:xfrm>
          <a:prstGeom prst="rect">
            <a:avLst/>
          </a:prstGeom>
          <a:noFill/>
          <a:ln>
            <a:noFill/>
          </a:ln>
        </p:spPr>
        <p:txBody>
          <a:bodyPr wrap="square" lIns="91425" tIns="45700" rIns="91425" bIns="45700" anchor="t" anchorCtr="0">
            <a:noAutofit/>
          </a:bodyPr>
          <a:lstStyle/>
          <a:p>
            <a:pPr marL="0" marR="0" lvl="0" indent="-177800" algn="l" rtl="0">
              <a:lnSpc>
                <a:spcPct val="150000"/>
              </a:lnSpc>
              <a:spcBef>
                <a:spcPts val="0"/>
              </a:spcBef>
              <a:spcAft>
                <a:spcPts val="0"/>
              </a:spcAft>
              <a:buClr>
                <a:schemeClr val="dk1"/>
              </a:buClr>
              <a:buFont typeface="Arial"/>
              <a:buNone/>
            </a:pPr>
            <a:endParaRPr/>
          </a:p>
        </p:txBody>
      </p:sp>
      <p:sp>
        <p:nvSpPr>
          <p:cNvPr id="66" name="Shape 66"/>
          <p:cNvSpPr/>
          <p:nvPr/>
        </p:nvSpPr>
        <p:spPr>
          <a:xfrm>
            <a:off x="745710" y="28657839"/>
            <a:ext cx="5084700" cy="584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3200" dirty="0">
              <a:solidFill>
                <a:srgbClr val="202020"/>
              </a:solidFill>
            </a:endParaRPr>
          </a:p>
        </p:txBody>
      </p:sp>
      <p:graphicFrame>
        <p:nvGraphicFramePr>
          <p:cNvPr id="68" name="Shape 68"/>
          <p:cNvGraphicFramePr/>
          <p:nvPr>
            <p:extLst>
              <p:ext uri="{D42A27DB-BD31-4B8C-83A1-F6EECF244321}">
                <p14:modId xmlns:p14="http://schemas.microsoft.com/office/powerpoint/2010/main" val="3656421696"/>
              </p:ext>
            </p:extLst>
          </p:nvPr>
        </p:nvGraphicFramePr>
        <p:xfrm>
          <a:off x="587830" y="24558500"/>
          <a:ext cx="13702845" cy="3611693"/>
        </p:xfrm>
        <a:graphic>
          <a:graphicData uri="http://schemas.openxmlformats.org/drawingml/2006/table">
            <a:tbl>
              <a:tblPr firstRow="1" bandRow="1">
                <a:noFill/>
                <a:tableStyleId>{49AB172B-123D-4359-81A1-3278819959C6}</a:tableStyleId>
              </a:tblPr>
              <a:tblGrid>
                <a:gridCol w="13702845"/>
              </a:tblGrid>
              <a:tr h="2057203">
                <a:tc>
                  <a:txBody>
                    <a:bodyPr/>
                    <a:lstStyle/>
                    <a:p>
                      <a:pPr marL="0" marR="0" lvl="0" indent="-177800" algn="l" rtl="0">
                        <a:lnSpc>
                          <a:spcPct val="100000"/>
                        </a:lnSpc>
                        <a:spcBef>
                          <a:spcPts val="0"/>
                        </a:spcBef>
                        <a:spcAft>
                          <a:spcPts val="0"/>
                        </a:spcAft>
                        <a:buClr>
                          <a:schemeClr val="dk1"/>
                        </a:buClr>
                        <a:buSzPct val="100000"/>
                        <a:buFont typeface="Arial"/>
                        <a:buNone/>
                      </a:pPr>
                      <a:r>
                        <a:rPr lang="pt-BR" sz="3200" u="none" strike="noStrike" cap="none" dirty="0">
                          <a:latin typeface="Arial"/>
                          <a:ea typeface="Arial"/>
                          <a:cs typeface="Arial"/>
                          <a:sym typeface="Arial"/>
                        </a:rPr>
                        <a:t>Competência III - Selecionar, organizar, relacionar, interpretar dados e informações representados de diferentes formas para tomar decisões e enfrentar situações - problema.</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21218A"/>
                    </a:solidFill>
                  </a:tcPr>
                </a:tc>
              </a:tr>
              <a:tr h="1495179">
                <a:tc>
                  <a:txBody>
                    <a:bodyPr/>
                    <a:lstStyle/>
                    <a:p>
                      <a:pPr marL="0" marR="0" lvl="0" indent="-177800" algn="l" rtl="0">
                        <a:lnSpc>
                          <a:spcPct val="100000"/>
                        </a:lnSpc>
                        <a:spcBef>
                          <a:spcPts val="0"/>
                        </a:spcBef>
                        <a:spcAft>
                          <a:spcPts val="0"/>
                        </a:spcAft>
                        <a:buClr>
                          <a:schemeClr val="dk1"/>
                        </a:buClr>
                        <a:buSzPct val="100000"/>
                        <a:buFont typeface="Arial"/>
                        <a:buNone/>
                      </a:pPr>
                      <a:r>
                        <a:rPr lang="pt-BR" sz="3200" u="none" strike="noStrike" cap="none" dirty="0">
                          <a:latin typeface="Arial"/>
                          <a:ea typeface="Arial"/>
                          <a:cs typeface="Arial"/>
                          <a:sym typeface="Arial"/>
                        </a:rPr>
                        <a:t>Habilidade 20 – Utilizar leis físicas para interpretar processos naturais e tecnológicas que envolvem trocas de calor, mudanças de pressão e densidade ou interações físicas que provoquem movimentos de objetos.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69" name="Shape 69"/>
          <p:cNvSpPr/>
          <p:nvPr/>
        </p:nvSpPr>
        <p:spPr>
          <a:xfrm>
            <a:off x="396963" y="23726908"/>
            <a:ext cx="6322814" cy="727976"/>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3200" b="1" dirty="0">
                <a:solidFill>
                  <a:srgbClr val="202020"/>
                </a:solidFill>
                <a:latin typeface="Arial"/>
                <a:ea typeface="Arial"/>
                <a:cs typeface="Arial"/>
                <a:sym typeface="Arial"/>
              </a:rPr>
              <a:t>Competências e habilidades </a:t>
            </a:r>
          </a:p>
        </p:txBody>
      </p:sp>
      <p:sp>
        <p:nvSpPr>
          <p:cNvPr id="3" name="Retângulo 2"/>
          <p:cNvSpPr/>
          <p:nvPr/>
        </p:nvSpPr>
        <p:spPr>
          <a:xfrm>
            <a:off x="788905" y="28675776"/>
            <a:ext cx="2642070" cy="584775"/>
          </a:xfrm>
          <a:prstGeom prst="rect">
            <a:avLst/>
          </a:prstGeom>
        </p:spPr>
        <p:txBody>
          <a:bodyPr wrap="none">
            <a:spAutoFit/>
          </a:bodyPr>
          <a:lstStyle/>
          <a:p>
            <a:r>
              <a:rPr lang="pt-BR" sz="3200" b="1" dirty="0" smtClean="0">
                <a:solidFill>
                  <a:schemeClr val="dk1"/>
                </a:solidFill>
              </a:rPr>
              <a:t>Mapa Mental</a:t>
            </a:r>
            <a:endParaRPr lang="pt-BR" sz="3200" dirty="0"/>
          </a:p>
        </p:txBody>
      </p:sp>
      <p:pic>
        <p:nvPicPr>
          <p:cNvPr id="2" name="Imagem 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99410" y="29514400"/>
            <a:ext cx="10448813" cy="7590989"/>
          </a:xfrm>
          <a:prstGeom prst="rect">
            <a:avLst/>
          </a:prstGeom>
        </p:spPr>
      </p:pic>
      <p:pic>
        <p:nvPicPr>
          <p:cNvPr id="4" name="Imagem 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1446124" y="21903142"/>
            <a:ext cx="8641958" cy="4374173"/>
          </a:xfrm>
          <a:prstGeom prst="rect">
            <a:avLst/>
          </a:prstGeom>
        </p:spPr>
      </p:pic>
      <p:pic>
        <p:nvPicPr>
          <p:cNvPr id="5"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2"/>
          <a:stretch>
            <a:fillRect/>
          </a:stretch>
        </p:blipFill>
        <p:spPr>
          <a:xfrm>
            <a:off x="5780315" y="12313815"/>
            <a:ext cx="2385310" cy="2385310"/>
          </a:xfrm>
          <a:prstGeom prst="rect">
            <a:avLst/>
          </a:prstGeom>
        </p:spPr>
      </p:pic>
      <p:pic>
        <p:nvPicPr>
          <p:cNvPr id="6" name="Som grav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2"/>
          <a:stretch>
            <a:fillRect/>
          </a:stretch>
        </p:blipFill>
        <p:spPr>
          <a:xfrm>
            <a:off x="6701272" y="19590936"/>
            <a:ext cx="2731182" cy="2731182"/>
          </a:xfrm>
          <a:prstGeom prst="rect">
            <a:avLst/>
          </a:prstGeom>
        </p:spPr>
      </p:pic>
      <p:pic>
        <p:nvPicPr>
          <p:cNvPr id="7" name="Som grav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2"/>
          <a:stretch>
            <a:fillRect/>
          </a:stretch>
        </p:blipFill>
        <p:spPr>
          <a:xfrm>
            <a:off x="8671034" y="25065252"/>
            <a:ext cx="1494878" cy="1494878"/>
          </a:xfrm>
          <a:prstGeom prst="rect">
            <a:avLst/>
          </a:prstGeom>
        </p:spPr>
      </p:pic>
      <p:pic>
        <p:nvPicPr>
          <p:cNvPr id="9" name="Som gravad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2"/>
          <a:stretch>
            <a:fillRect/>
          </a:stretch>
        </p:blipFill>
        <p:spPr>
          <a:xfrm>
            <a:off x="6669561" y="30436781"/>
            <a:ext cx="2570692" cy="2570692"/>
          </a:xfrm>
          <a:prstGeom prst="rect">
            <a:avLst/>
          </a:prstGeom>
        </p:spPr>
      </p:pic>
      <p:pic>
        <p:nvPicPr>
          <p:cNvPr id="10" name="Som gravado">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2"/>
          <a:stretch>
            <a:fillRect/>
          </a:stretch>
        </p:blipFill>
        <p:spPr>
          <a:xfrm>
            <a:off x="21212261" y="40207571"/>
            <a:ext cx="2660110" cy="2660110"/>
          </a:xfrm>
          <a:prstGeom prst="rect">
            <a:avLst/>
          </a:prstGeom>
        </p:spPr>
      </p:pic>
      <p:pic>
        <p:nvPicPr>
          <p:cNvPr id="11" name="Som gravado">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2"/>
          <a:stretch>
            <a:fillRect/>
          </a:stretch>
        </p:blipFill>
        <p:spPr>
          <a:xfrm>
            <a:off x="24833179" y="10609225"/>
            <a:ext cx="2437456" cy="2437456"/>
          </a:xfrm>
          <a:prstGeom prst="rect">
            <a:avLst/>
          </a:prstGeom>
        </p:spPr>
      </p:pic>
      <p:pic>
        <p:nvPicPr>
          <p:cNvPr id="12" name="Som gravado">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2"/>
          <a:stretch>
            <a:fillRect/>
          </a:stretch>
        </p:blipFill>
        <p:spPr>
          <a:xfrm>
            <a:off x="19719952" y="15234885"/>
            <a:ext cx="2978684" cy="3193836"/>
          </a:xfrm>
          <a:prstGeom prst="rect">
            <a:avLst/>
          </a:prstGeom>
        </p:spPr>
      </p:pic>
      <p:pic>
        <p:nvPicPr>
          <p:cNvPr id="13" name="Som gravado">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2"/>
          <a:stretch>
            <a:fillRect/>
          </a:stretch>
        </p:blipFill>
        <p:spPr>
          <a:xfrm>
            <a:off x="21670963" y="19375311"/>
            <a:ext cx="609600" cy="609600"/>
          </a:xfrm>
          <a:prstGeom prst="rect">
            <a:avLst/>
          </a:prstGeom>
        </p:spPr>
      </p:pic>
      <p:pic>
        <p:nvPicPr>
          <p:cNvPr id="14" name="Som gravado">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2"/>
          <a:stretch>
            <a:fillRect/>
          </a:stretch>
        </p:blipFill>
        <p:spPr>
          <a:xfrm>
            <a:off x="20358198" y="23586707"/>
            <a:ext cx="2371173" cy="2371173"/>
          </a:xfrm>
          <a:prstGeom prst="rect">
            <a:avLst/>
          </a:prstGeom>
        </p:spPr>
      </p:pic>
      <p:pic>
        <p:nvPicPr>
          <p:cNvPr id="15" name="Som gravado">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2"/>
          <a:stretch>
            <a:fillRect/>
          </a:stretch>
        </p:blipFill>
        <p:spPr>
          <a:xfrm>
            <a:off x="25265069" y="34034806"/>
            <a:ext cx="3980095" cy="3980095"/>
          </a:xfrm>
          <a:prstGeom prst="rect">
            <a:avLst/>
          </a:prstGeom>
        </p:spPr>
      </p:pic>
      <p:pic>
        <p:nvPicPr>
          <p:cNvPr id="16" name="Som gravado">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32"/>
          <a:stretch>
            <a:fillRect/>
          </a:stretch>
        </p:blipFill>
        <p:spPr>
          <a:xfrm>
            <a:off x="17195432" y="7449838"/>
            <a:ext cx="2137595" cy="2137595"/>
          </a:xfrm>
          <a:prstGeom prst="rect">
            <a:avLst/>
          </a:prstGeom>
        </p:spPr>
      </p:pic>
      <p:pic>
        <p:nvPicPr>
          <p:cNvPr id="17" name="Som gravado">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32"/>
          <a:stretch>
            <a:fillRect/>
          </a:stretch>
        </p:blipFill>
        <p:spPr>
          <a:xfrm>
            <a:off x="7937023" y="8216576"/>
            <a:ext cx="2135738" cy="21357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69"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52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03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037" fill="hold"/>
                                        <p:tgtEl>
                                          <p:spTgt spid="9"/>
                                        </p:tgtEl>
                                      </p:cBhvr>
                                    </p:cmd>
                                  </p:childTnLst>
                                </p:cTn>
                              </p:par>
                            </p:childTnLst>
                          </p:cTn>
                        </p:par>
                      </p:childTnLst>
                    </p:cTn>
                  </p:par>
                </p:childTnLst>
              </p:cTn>
              <p:nextCondLst>
                <p:cond evt="onClick" delay="0">
                  <p:tgtEl>
                    <p:spTgt spid="9"/>
                  </p:tgtEl>
                </p:cond>
              </p:nextCondLst>
            </p:seq>
            <p:audio>
              <p:cMediaNode vol="80000">
                <p:cTn id="25" fill="hold" display="0">
                  <p:stCondLst>
                    <p:cond delay="indefinite"/>
                  </p:stCondLst>
                  <p:endCondLst>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3529"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006" fill="hold"/>
                                        <p:tgtEl>
                                          <p:spTgt spid="11"/>
                                        </p:tgtEl>
                                      </p:cBhvr>
                                    </p:cmd>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7012" fill="hold"/>
                                        <p:tgtEl>
                                          <p:spTgt spid="12"/>
                                        </p:tgtEl>
                                      </p:cBhvr>
                                    </p:cmd>
                                  </p:childTnLst>
                                </p:cTn>
                              </p:par>
                            </p:childTnLst>
                          </p:cTn>
                        </p:par>
                      </p:childTnLst>
                    </p:cTn>
                  </p:par>
                </p:childTnLst>
              </p:cTn>
              <p:nextCondLst>
                <p:cond evt="onClick" delay="0">
                  <p:tgtEl>
                    <p:spTgt spid="12"/>
                  </p:tgtEl>
                </p:cond>
              </p:nextCondLst>
            </p:seq>
            <p:audio>
              <p:cMediaNode vol="80000">
                <p:cTn id="43" fill="hold" display="0">
                  <p:stCondLst>
                    <p:cond delay="indefinite"/>
                  </p:stCondLst>
                  <p:endCondLst>
                    <p:cond evt="onStopAudio" delay="0">
                      <p:tgtEl>
                        <p:sldTgt/>
                      </p:tgtEl>
                    </p:cond>
                  </p:endCondLst>
                </p:cTn>
                <p:tgtEl>
                  <p:spTgt spid="12"/>
                </p:tgtEl>
              </p:cMediaNode>
            </p:audio>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1006" fill="hold"/>
                                        <p:tgtEl>
                                          <p:spTgt spid="13"/>
                                        </p:tgtEl>
                                      </p:cBhvr>
                                    </p:cmd>
                                  </p:childTnLst>
                                </p:cTn>
                              </p:par>
                            </p:childTnLst>
                          </p:cTn>
                        </p:par>
                      </p:childTnLst>
                    </p:cTn>
                  </p:par>
                </p:childTnLst>
              </p:cTn>
              <p:nextCondLst>
                <p:cond evt="onClick" delay="0">
                  <p:tgtEl>
                    <p:spTgt spid="13"/>
                  </p:tgtEl>
                </p:cond>
              </p:nextCondLst>
            </p:seq>
            <p:audio>
              <p:cMediaNode vol="80000">
                <p:cTn id="49" fill="hold" display="0">
                  <p:stCondLst>
                    <p:cond delay="indefinite"/>
                  </p:stCondLst>
                  <p:endCondLst>
                    <p:cond evt="onStopAudio" delay="0">
                      <p:tgtEl>
                        <p:sldTgt/>
                      </p:tgtEl>
                    </p:cond>
                  </p:endCondLst>
                </p:cTn>
                <p:tgtEl>
                  <p:spTgt spid="13"/>
                </p:tgtEl>
              </p:cMediaNode>
            </p:audio>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41" fill="hold"/>
                                        <p:tgtEl>
                                          <p:spTgt spid="14"/>
                                        </p:tgtEl>
                                      </p:cBhvr>
                                    </p:cmd>
                                  </p:childTnLst>
                                </p:cTn>
                              </p:par>
                            </p:childTnLst>
                          </p:cTn>
                        </p:par>
                      </p:childTnLst>
                    </p:cTn>
                  </p:par>
                </p:childTnLst>
              </p:cTn>
              <p:nextCondLst>
                <p:cond evt="onClick" delay="0">
                  <p:tgtEl>
                    <p:spTgt spid="14"/>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4504" fill="hold"/>
                                        <p:tgtEl>
                                          <p:spTgt spid="15"/>
                                        </p:tgtEl>
                                      </p:cBhvr>
                                    </p:cmd>
                                  </p:childTnLst>
                                </p:cTn>
                              </p:par>
                            </p:childTnLst>
                          </p:cTn>
                        </p:par>
                      </p:childTnLst>
                    </p:cTn>
                  </p:par>
                </p:childTnLst>
              </p:cTn>
              <p:nextCondLst>
                <p:cond evt="onClick" delay="0">
                  <p:tgtEl>
                    <p:spTgt spid="15"/>
                  </p:tgtEl>
                </p:cond>
              </p:nextCondLst>
            </p:seq>
            <p:audio>
              <p:cMediaNode vol="80000">
                <p:cTn id="61" fill="hold" display="0">
                  <p:stCondLst>
                    <p:cond delay="indefinite"/>
                  </p:stCondLst>
                  <p:endCondLst>
                    <p:cond evt="onStopAudio" delay="0">
                      <p:tgtEl>
                        <p:sldTgt/>
                      </p:tgtEl>
                    </p:cond>
                  </p:endCondLst>
                </p:cTn>
                <p:tgtEl>
                  <p:spTgt spid="15"/>
                </p:tgtEl>
              </p:cMediaNode>
            </p:audio>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0541" fill="hold"/>
                                        <p:tgtEl>
                                          <p:spTgt spid="16"/>
                                        </p:tgtEl>
                                      </p:cBhvr>
                                    </p:cmd>
                                  </p:childTnLst>
                                </p:cTn>
                              </p:par>
                            </p:childTnLst>
                          </p:cTn>
                        </p:par>
                      </p:childTnLst>
                    </p:cTn>
                  </p:par>
                </p:childTnLst>
              </p:cTn>
              <p:nextCondLst>
                <p:cond evt="onClick" delay="0">
                  <p:tgtEl>
                    <p:spTgt spid="16"/>
                  </p:tgtEl>
                </p:cond>
              </p:nextCondLst>
            </p:seq>
            <p:audio>
              <p:cMediaNode vol="80000">
                <p:cTn id="67" fill="hold" display="0">
                  <p:stCondLst>
                    <p:cond delay="indefinite"/>
                  </p:stCondLst>
                  <p:endCondLst>
                    <p:cond evt="onStopAudio" delay="0">
                      <p:tgtEl>
                        <p:sldTgt/>
                      </p:tgtEl>
                    </p:cond>
                  </p:endCondLst>
                </p:cTn>
                <p:tgtEl>
                  <p:spTgt spid="16"/>
                </p:tgtEl>
              </p:cMediaNode>
            </p:audio>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6501" fill="hold"/>
                                        <p:tgtEl>
                                          <p:spTgt spid="17"/>
                                        </p:tgtEl>
                                      </p:cBhvr>
                                    </p:cmd>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420</Words>
  <Application>Microsoft Office PowerPoint</Application>
  <PresentationFormat>Personalizar</PresentationFormat>
  <Paragraphs>59</Paragraphs>
  <Slides>1</Slides>
  <Notes>1</Notes>
  <HiddenSlides>0</HiddenSlides>
  <MMClips>12</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Calibri</vt:lpstr>
      <vt:lpstr>Times New Roman</vt:lpstr>
      <vt:lpstr>Cambria</vt:lpstr>
      <vt:lpstr>Wingdings</vt:lpstr>
      <vt:lpstr>Arial</vt:lpstr>
      <vt:lpstr>Tahoma</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44</cp:revision>
  <dcterms:modified xsi:type="dcterms:W3CDTF">2018-09-26T16:15:11Z</dcterms:modified>
</cp:coreProperties>
</file>