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32399288" cy="43200638"/>
  <p:notesSz cx="6858000" cy="9028113"/>
  <p:embeddedFontLst>
    <p:embeddedFont>
      <p:font typeface="Cambria" panose="02040503050406030204" pitchFamily="18" charset="0"/>
      <p:regular r:id="rId4"/>
      <p:bold r:id="rId5"/>
      <p:italic r:id="rId6"/>
      <p:boldItalic r:id="rId7"/>
    </p:embeddedFont>
    <p:embeddedFont>
      <p:font typeface="Tahoma" panose="020B0604030504040204" pitchFamily="34" charset="0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Baskerville Old Face" panose="02020602080505020303" pitchFamily="18" charset="0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AB172B-123D-4359-81A1-3278819959C6}">
  <a:tblStyle styleId="{49AB172B-123D-4359-81A1-3278819959C6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" d="100"/>
          <a:sy n="20" d="100"/>
        </p:scale>
        <p:origin x="7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presProps" Target="pres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232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fld>
            <a:endParaRPr lang="pt-BR" sz="1200" b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74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428875" y="3838575"/>
            <a:ext cx="27541537" cy="72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32007" marR="0" lvl="5" indent="-20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64017" marR="0" lvl="6" indent="-41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96025" marR="0" lvl="7" indent="-624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728033" marR="0" lvl="8" indent="-833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428875" y="12477750"/>
            <a:ext cx="27541537" cy="259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93888" marR="0" lvl="0" indent="-769938" algn="l" rtl="0">
              <a:spcBef>
                <a:spcPts val="3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7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108450" marR="0" lvl="1" indent="-603250" algn="l" rtl="0">
              <a:spcBef>
                <a:spcPts val="30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5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6319838" marR="0" lvl="2" indent="-427037" algn="l" rtl="0"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8847138" marR="0" lvl="3" indent="-566738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1377613" marR="0" lvl="4" indent="-569913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1809727" marR="0" lvl="5" indent="-566734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2241735" marR="0" lvl="6" indent="-566942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673743" marR="0" lvl="7" indent="-56714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3105752" marR="0" lvl="8" indent="-56735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1.png"/><Relationship Id="rId3" Type="http://schemas.microsoft.com/office/2007/relationships/media" Target="../media/media2.wav"/><Relationship Id="rId21" Type="http://schemas.openxmlformats.org/officeDocument/2006/relationships/image" Target="../media/image4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hyperlink" Target="http://www.janelanaweb.com/dinheiro/imagens_main/dinheiro.gif" TargetMode="External"/><Relationship Id="rId2" Type="http://schemas.openxmlformats.org/officeDocument/2006/relationships/audio" Target="../media/media1.wav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6.png"/><Relationship Id="rId10" Type="http://schemas.openxmlformats.org/officeDocument/2006/relationships/audio" Target="../media/media5.wav"/><Relationship Id="rId19" Type="http://schemas.openxmlformats.org/officeDocument/2006/relationships/image" Target="../media/image2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1670963" y="11322049"/>
            <a:ext cx="7829565" cy="575318"/>
          </a:xfrm>
          <a:prstGeom prst="rect">
            <a:avLst/>
          </a:prstGeom>
          <a:noFill/>
          <a:ln>
            <a:noFill/>
          </a:ln>
        </p:spPr>
        <p:txBody>
          <a:bodyPr wrap="square" lIns="82050" tIns="41025" rIns="82050" bIns="410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" name="Shape 26">
            <a:hlinkClick r:id="rId17"/>
          </p:cNvPr>
          <p:cNvSpPr/>
          <p:nvPr/>
        </p:nvSpPr>
        <p:spPr>
          <a:xfrm>
            <a:off x="35065741" y="22201283"/>
            <a:ext cx="12815266" cy="486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1623675" y="16875125"/>
            <a:ext cx="2667000" cy="441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4401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268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" name="Shape 28" descr="data:image/jpeg;base64,/9j/4AAQSkZJRgABAQAAAQABAAD/2wCEAAkGBxQSEhQUEhQUFRUXGBgVFxcXFxUXFxgYGBcYFxQXFBcYHCggGBolHBQUITEhJSkrLi4uFx8zODMsNygtLisBCgoKDg0OGhAQFywcHBwsLCwsLCwsLCwsLCwsLCwsLCwsLCwsLCwsLCwsLCwsLCwsLCwsLCwsLCwsNyw3LDcrK//AABEIAMABBgMBIgACEQEDEQH/xAAcAAABBQEBAQAAAAAAAAAAAAAGAgMEBQcAAQj/xABAEAABAgMEBAoIBQQDAQAAAAABAhEAAyEEBRIxBkFRkSIyU2FxcoGxstETFiMzUnOhwQc0QpLhFCRi8BVDgvH/xAAYAQEBAQEBAAAAAAAAAAAAAAABAAIDBP/EACARAQEAAgIDAQEBAQAAAAAAAAABAhEhMQMSQVFhIhP/2gAMAwEAAhEDEQA/ANe0gvhNkliYpKlgqCGSz1BL16sUSdPZZ/6Zm9HnEj8Qx/bI+anwrgAlpiI7GnEvkpm9HnHvrtL5KZvT5wDpO+PCsDMgdLRbi0OfXaXyUzenzj312l8lM3p84BjakDNSR0qSPvEdN5Sj/wBiOxQMW4tNB9dZfJTN6fOPRppL5KZvT5wAf8lJ5RO+O/5SRy0v9wg2tNAOmcvkl70+cd65y+Smb0+cAgt0s/rQf/Q/0Q8iaDkUntB7oNnQ19c5fJTN6fOO9c5fJL3p84DSmOVDsaGXrnL5Je9PnHh00l8lM3p84DjCCY0hidN5fJTN6POOk6cS1KSn0MzhKSnNOsgPnzwFkQ7YU+1lfMR4hAGrWqdgQpZD4QS3RFKNKEcmvenzi0vb3M3qK7oA0wwUVDSVHJq3p8471lRyat6fOBkGE44dRbE50mRyat6fOO9ZkcmrenzgZJhvFzwcIVes6OTVvT5x3rMjk1b0+cChmc4hv04GsbxFwhh6yo+BW9PnHesyPgVvT5wHG2J+IbxHC2I+JP7k+cBGPrKj4Fb0+ce+siPgVvT5wIi0JP6k7xC0zQ2YPbDwhX6yI+BW8R3rIj4Fb0+cDAMeY+aICc6So+BW9PnHesqPgVvT5wMOI9EWlsf2eZiSlWWIBW8PHQ3d3upfUT4RHQFQ/iB+WT8xPhXGRaU36bMgBAeYvI/CNZbWY13T/wDLJ+anwrjB/wAQpChOlqORFOzPv+sBVE23zpo9pNWeZ2G4UhMuSVZqVvjxMxgGbeIel2hIjFtL1NibWd5h9FnJ1/WGhaueHUWqM+1a1DgsBj3+gh2XahSJSZ6c6fWMe1Wor12PZ3QkWM6qfSJ5tydX3jjaAfN4ParSOhc5IYLUOgxIReVoTlNX2l++Eqn7GhBng+bRqZVaWEq+7UzBaVdKU/UiJVj0yluBPATXCVocpB211dsD94TSJbDIlIPQTXyiBaFhKEjACCeNTWOKB2R1xtvbNaogvUEEZgguCDkQYk2BPtZfXR4hARoBebTJlmU7e8l5kDILTzDiltpMHtkT7SX10eIRuRlol7+4m9RXdAEDB7fPuJvUV3RmF/2ky7PMWk1CabQTSJGLz0mkylFOLEoZgB67HyEU8zTRZ4kodpJgUsSXBJ38+uJclI2xnKqLZWk1pOQSnoFfrEZd7T1ZrVv+0NCYIWmYIz7HRpc2arNSt8NmSs6zEsThChNTB7U6V6pB2neYSmzmJ5tKXp3x4Zwg3VoxLlrAzP1hxOIDM7zCjP2GEC0PDtaSrLOXqWsdphcy+JklQSha1nWHcDpJiPJmc8VtntDFyoBT69r641jyKM7m0pEz2c5OBX6Vaidh2QUoEZAJ6ilZO2h8vpGl6K3gZ9nQpXGZjztRzujrGWoXd7qX1E+ER0dd3upfUT4RHRkqHT/8snV7RPhXGaX7c4tUrASQpJxJI2szHaP91Rpmn35ZPzE+FcA0sQfTGQW+R6JapZxYkliCB2QyDzK3fzBZphZALUSw4SUntYj7RCs9mCu2M2wqIg6gs9n8x6gnNlfSCWXYwdUPosY2U5ozcodUOy1dYCmYrXblD3pAWIKqf4mCVFhHw12s8SrPJSEkqIGbClWLHcxjNyxhkoORMeoB6G84WVnYrsT/ADBYbKcTkUAdk7h9SITPszJSo4WUHSx56jpi95fiuNCrk54v2mGjOY5q/aYKUpGuG1SEnZug/wCk/F6hr+tSxBcg0IKSIjemlguAX/3bBlabuQEobjFOJTtrJwt2RV2m7k/DG/eDVRNEZzWtCq1dL8xGR7QI1yxn2kvro8QjJ7JL9GtJZmI3PGrXf7yX10eIR1xu2a0S+PcTeorujN7wsonSpks6xTp1RpF8e4m9RXdACIgyJcpcslKklJFCCO+GzOO1uaDfTm7gsIWKFyC2ulHgRRdIfKLQRv6g7frC02vnG+JiboTsEKNzJzYQWQ8q9VuHxDphP9cn4w3bFim607BC/wCiSBkPpGOGuVObejb9DC03kgjjN2GLQWMHJI+kJmWIa0CH/K1VabxR8X0McLanUo/tMTFWRPwDdDfogP0CLhappN5oGtR7Ibm3mhTkoJO1hEgyxsjwDOkM0ENVuJphZOyD38O7wCguUzEcPmLu7QFzsmgi/DxHt1q2Jbef4G+Nxl9AXd7qX1E+ER0eXb7qX1EeER0BUenv5dPzE+FUBUiDbTz8un5ifCuAiVB9PwNaY2cGdKLO6CNeo08UQJMgAReaVp9yedad4SR3GKoCOXkvLWLxKdUItVtTKAUaklhUdufM8PJTAzexCp1SCHZJBcOKZ6gM/OOOM9q6dRJtF8qUtJCuC/EQSF4grglRZgGJ4pOQ7YFpssouslRmPiwlSSEqWoHLC5LuCDV3MXt26NmYAqZwMNAnNRZ3xE5O+XNzCLWxWOzSZg4QdIWyMypSk4cJ3u0d5ZOILjbzQfZbIpRCgcCATQVUlgWoSz1ZubVnDt222aAUy0LWlDqVxlYBwgQUj/IA4hWm4ksNiWgnAtKphSlASFhDJSxAJNAWAADbXZ6ITYZ6FITKJ9HNPtFSUqWkGoDqlgAlLAEOKu9C8NkrPRuXOCw6C4LHCpsQfUQOzfHKBEN2qxmy2hYTiwcFJKw5Uk1KmcCqkllZajE1SQWKWwnLU/OdhjjljpuXZElXbm8eTa5VaHJcqmY2t0wmSGUdkWgr7VLqGjRrr48vrp8QgFnyajpHfB1dg9ogbFo8Qjv43PJot8e4m9RXdAGgQeXv7ib1Fd0AqY2yrtJpAMgnYpJ3lvvAgIOb4TikTB/i+4g/aAV6w1PQWj2fNSgYlkAbTHjwI6Q3j6ReFJ4CfqdcY7ah68dI1qJTLZKdus9sU5tKy7qNc6xIsF3LmvhyGZOQ/mLdGjqWHCrr8ozcscWpjlVCmcQ2EkMXz1tnFhZr6mDjcINrz3wq8rlVKALBumKuHcqssEdjvVMyh4J1bDVhE1aaQIIMEt22vGgPxhQ/YxnKaR0Su2GZtIklXnEO0qq0OIqJOUXHTBjoJLYqO3zgLUajpg+0HRwFHZ5x0vDEbZdvupfUT4RHR12+5ldRHhEdElJp5+XT8xPhXARKVBtp7+WT8xPhVAPIrGL21JwhaTIeWg7F96T5RREQQ6Re4/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+88OSwcueOmS2jPwPDLJWl2DqGWWYyaC+7B7RB/zR4hAvY3K5QcsK/R8oKrt48vrp8Qjr42cmg3v7ib1Fd0AqIOr39xN6iu6AMRqswq1peWsbUq7jGdPwo0kCh6D3RmxHCPTFU9tM4JQtRyAJgKscgzZgGTmu+sF15SiqUsDWk5a+aBS6ZxRMChmAW84PjU7HCbIEIZIoA7ZPTXFALWVr4pI1qJINNgyH1iTcVuUtagp2UGBLuSz1eHEy8JKdlI8t/zbvmvR309QMQKVVBFYELZJKFEGDWUOyKDSIAKFK7YvFlzpZ47iiSdUXNyTWOGlftFOoViyuNLzA2de3oj1OGl8oRFtQrE6almiFaoozVavMRpehElpBPxHujOEIcxq+i0tpEumbmN1mNRu33UvqI8Ijo9u/3UvqJ8IjoEodPz/bJ+anwrgFkKYweaej+3T81PhVANJTWMZTludI+kAeTSpxJ+7wPLq3ZF7pCHk0+JL/V4oSsOKf7WvT5Rx8nbePR9C2EA9+2RSJxzwqUSCxoKEroS7OMtmUGaEkuYrr7VLCAJ7jE5lhPHJFMQocIfWYxhlrI2biPYL29LZ1pmJHFCeC+pLBVXLlQenZDl2XZKnTEoWoISSQAXctUBSwCKNqYUq1IFbFaig0qKFQ53HCbawOcT/wCvUTwSwbJwzVzbaatHo9ddCZfotvG6l4zJROmKlrUFh0FYUXZJUBU63w7asxIVdd42axSZ4VMMwe+CAlSQlfBwSiakroKksMAoMyHzL0m4SMa2rxdRUVOxAo4UR0a4dkIl+iSFJqFPhYEE7DwWYAmgzIB1GNRi3kZ2i2L/AOOMtWJc4tjEoswVwiXSRhl1SCwFCQ2uKrR0CSoJOBLoQpKQ5whalYHJqCClQPOptkMXXaVy0zFCoICTVNAsKSQEnUzFTagCaZw50tUq0nEAs1di6VEcKUoF+LiKTStDmQYLNzSl1ROZjFXOXD9MPqnYqV54o5d7jCApWIk6mACa1zKncGhApk9QLawLxodJJFCGoTztrFRHGTKdt3V6TLEAFgnaW/bBNYOPL66e8QN2EPMTqrXbkc37IJLt40rnWk71PHfDpzyaBfHuJvUV3Rn7xoF8e4m9RXdAEERVRIQpxGbzRU9MaMaDsjOFq4R6YSUMoFplnEqeUkcFRcdBgqlmIF6yEqQ6iEtUK2GM0wx6TCxFGyMNptrkk7XeK6RaSrZ2xKQVfC3PHC4frtMk82mjwO3tOKlmLJSwlJJ7OmKYl3Osxrx465GdMM5i80WkvN6odtr0+8VSUAViTddsMmYFjoPQc469sdCm1jPmivtSYmS7WicCUHbQ0O6IsxGIEiGMVDsqa9savo4Xko6Iy6wp4RjUdF5bSkDtPZG/rM6aZYPdS+onwiOjrD7tHVT3COgCi09H9un5ifCuAiUIONOvy6fmJ8KoCZQjNaiBpKkCUDlwx2liK7vpA9KDmLzSsumUP8idwb7wNW61CUnU5oH313Ry8k3Wsam2iamWha/0pBLmjtl9oAp1qVNBWt1LFCrYFcUM7J1sAKtnC7VOmTVPMILh0/CkNmzPnraseWxctM0plrV6MFITwClRYO+H9NcZqaOM6xrDx+qyy2hTEUDJZxzijlsO0564cQWAOwRKMmWRi4ZBJyzScwzk0Ool6l4mmzJKRWhwqSc3cHE42jg0O3sjdEiuQ5dyK1cjpyiemWQk1cCrZqNWdqZvQlsjXa2qUBQBzzB8jXLUwibZrOClIDYqnVTIKcnMilBsfVAU2Xd4QiXNAxklimvBdmZTUo5oWLEEiIs+WkqKVqKapzCSEgJw4ioCoYDV2PF5Js602d2NeES4wEalUDKqFZEZagTAtbpXtQl2BZ+OAuuFq1GbFss4ZVYStkrYFzkTwVIfalQBoc8QGw1ET7JeigQkMmZixBYKgVBqS1JdiCS/MxiFJsxZykgMUvxizqfD0NlXsYE21isS1y1JUgHCQoKTiSocE4Ug14JURnTg5whf6O3gJywaBQQpRAyYBqc38waWLjyuZSO8RnmhFmKbTMBSA0k0DgHEsNTL9J36o0KUrhS2+NHiEUmoLWg3v7ib1Fd0AaEwe3t7mb1Fd0AqYRCpiXSeg90ZsrjHpjSLQWlqP+J7ozSbNCcS1FkgOTBWjk+0JlpKlFgP9pAfed5qnK2IB4KfudphF73oZ6tiBxU/c88QkGLQ2koBiYm1KA1dMV6Z1YtZMhKw6Cx1jyjGUdcbwgzVlWZeFSJYzMTk2EvnEhFhAqaxm5SNSK70BPREdYaLxaA3NFBaZrqLZPSHC7Zz4eS1EFwT2RPk3osZsdvPFac4cBeOrmI7FNBLpP8AEavo8jDKS+pKfrU/aMRuoqM1CU/qWhPS6gPvG9WZAD9jbhCKNrAfZS+onuEdHlg91L6ifCI9gZUenX5dPzE+FUBMqDbTv8un5ifCqAiXEVRpWuskc7nbVm7KHdAFpLafSzMBT7OUpyeE6jhqhJyYgHNvpBrpaoApLFwHKhmBqfmFTAJZcClrSUqAFV1SAwyA11ITU6gmgjOudlNuCQmbLWual5ipjIBJSKAOTsSMRDVdmMNz7EJhSrCMH6ioseEtWoNTi0GTc5iykjh4ARLwYgzYwVLIKiEu6qk1FGIOWVXaVEoBAUgOo4WIJzwoIZnzxKOZSW2Qo3PsISgJSDUgEVrm+rgsFEVDGkO3LOxS2UgrQ9SQtkqOIg4xUGhprrnE8SAA5SrWTQ4nTwgGc0ajOM+kBF28GUocYkrIIDJx4ipyGZSSHpqI1PSphoiXhdIFFEknUC6cClDVuz5oaQfRqDr4NMLh6KBZgQdStRLdlHCUnClNAQX4DUCWUpxmXFGer9suTZOG2FIwktgSwYAJGJjliKlO+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/uJvUV3QDJhENXlNCZKzzH60jGdKLZxZQ1cJXT+kHv3RsF/LCbPNUcgl90YJPnFais5qLwE1C3j00hIES09hyTOKSCDDYD59Mea4EuJd8fEN0KXe6dQJ6Yp2j2XWM+kb9r0mWq8VzKUA5oioFYUZesZQlOcajP3ktIj2OOcetCtLvQ+z4rZZ9gWDuBP2jabLMdL5OS3QKCMi/D8H+tlcwWfow742FApDDRpd/upfUT4RHR13+6l9RPhEdA5qPTs/26fmJ8KoCJRg308/Lp+YnwqgFlmsBgO0/tgCwku3AJOIimYYCrhndjk1HiisU5HCWDiVixlLFlHErEo4WABLKCebmEWOmaUm0rUtJPEQHqkEh35i1HJDMdtamyYMKGfCnEp3egVwSaNqDU2nXEVpJIWFLKmJWQCqrhmBGZozPXis0RrTbClaZaFcAYcIo6nANEYRhLrJD0pzBu/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+7X/b4kLDGVhKQzLEwMwJ4ocv2c8CRtDVmZJM1QYrVtcMlKUBtlEDtc64KrEfaS+ujxCKHRVGGyyQ2aSodpcV10i1QD6aSztjTkdeNIrtoTGr0z9aVe/uJvUV3QCAQd3v7ib1Fd0AjxCKH8QLRhu+d/lhR+5QB+jxjCDURr34kpewLbUpB7AsecZBriMKVHNHAQo1iaJBpHgyj1o4hhEI9UGEeoFIQuFqoGga47KKuCISjOPVZR4kVeJUtRh1MMGJEqoiUG34aWQKmTFluCABXKr1HZGoSoCPwxswEhataltuH8wbFWEPXo59QjXwXsaWEezl9RPcI6OsBeVL6ie4R0DmodPvyyfmJ8K4A5Rg70/wDyyfmp8K4AkBozWoAdMvzk07ES1VcDDRwlhUuIoFqDkAAh1ZitS5S78IcJVRs5yYIPxClrFpllIdK5dKFnBOIFhTjatsC6MScRDkhnZ2ANM9fCfpLwtRYWe2AKIYEkBA2MAMyHfiuAPiNC8S0SkngZpBbOj1fIZjUMtozido7oPMtCTNXMKOFlVyHImAlqK6KVziznaCTRaJRC0zJeJOMqfgpSxIKHY4gAOzngN7QrFhVMQTNUCoqlglICQteFEti4Sch+4wQ2fRNSgFTFJBPGSzhn4IbUMIqnJzrYRYWXRGzy5kuYlKsUtSlpBWVDEpnLKfLCGZsok39ekyQECXIXPKswksEhwHJY7fpFsaCci5sa0+kDhUyd6NyXLYBic4aHhNTMjmi0ufR1aZikkOhqlsILYhQsXU+FwdQfmi4sF4LnOZtmXJUiicRlrcKzwlJ/x2fxbJLCmuo7dvPEvgZvi4UrnSfZ+y9IETGYJKcL1S9QTQs2tw1Yno0WswCgmWEhaQggPQB+LmxOIvtYbIt1TKtvj0ppWIKO2aLSCkYcSSlCkDCdSs359kUd+WNgcDpAwyEghirAQrGWDElS2BpBfaklMtQlhjhOEUIdqMKCBTSe1qlWVK5tCCl04g1V1J2pCRRujXEZfq9u6WEIShOSEpTnsAA+jb4lSJnt5IamNG/EIrrtIwnCQRkCCS4YMa8zfSJtgVitEnZjQ37hDl0J202+PcTeorugBEH18e4m9RXdAEjXCwpNNkYrBP5khX7VA/aMXVnG/W2zibLmSzktKknZUNGKiylClS1hlJJChzihia2rMUcFRdC70kZQ2bsTzwbi3VUDHLOUWC7q2KPbCP8AilDIgwbhm0F4WYkG7ZmwQk2JetJ7IdwmjWPEZwsyCNRj1KDz7ojuPCl4WiHEjak7oUmWDkewwrj9ap+HMsf0g65P/wBgvnAFNebfA5oVKKbLLCgxANGrmT/MXtoOW2LLpmdja7R7KX1E+ER0KsA9lL6ifCI6JhQ6ffl0fNT4VwAwefiD+WR81PhXGfhdYKYpNN7EtclM2U+KU5IAclCuMwzowygduGxqUymQCUpmOP1HEpyouAkMQKD9R2tGiIXFHarjUmaqZJ9GUKSpKpSnA4QqQagAvUNERJc6wEYUgpCThyNSyXNanY+tonRVXTbXPo1JUiYlOIhVQUuRiSsUIcGmYpEudeCE8ZQDgkDWQKkiApgTHol69j/79Ih/8kgB8X8/6xjlXzKAdSgAaOVJAftMUXKYqWDqrHgENy7xklmmIrky0116jElxtH+9Ea1Bs0Uw2hSnANWFTk5pkNhqc6RJJAzIHTSEqIHRDoGZggI05nS0lXpEuMMsh04grhLJSA9OIkdr1aDYzSdVP9aIdtsSJoZYqHwqFFJJSUkoVqLKNYCptGZ5XZpSi7lLEkYSSklLkdCYtbuT/cy6/wDYgtur9YYsdmTKQiUkkiWnCCczlU9rw5YR/eSgNZST2KDV3xWbU4alfPuJvUV3QAJU0H99fl5vUV3GM9JhjJ5BgV0z0ZM720ge1/Wn4gNfTl0wTJhzFEWKi1FBKVgpIzBBB3GH02pJ1iNatt3yZwPppSVc5AO45wPWn8PrMovLUuXzBlD6wesqBPpBzGHEzBsgkm/h2f0TweskjuMRF6B2kDgrQr/0R3iMXx7My0qkTBDoIhyZoxbUf9RV0FJ+8Q59itMvjyZg/wDJ+2UYvivxv3P+iB2Rwkp2RBFqIooEcxcH6w6m2xi+POH2lR7VxyMgA5P8QwsxItCcRxJZ9Y1RHwmpIaO2Lnk0f8OrapcpaVOQkgJJ56tBXNVwgNdPqYoPw/u/BZgrWslXQ1AIIQfapTqJHTR41eTjwO7IOAjqp7hHse2fip6B3R0LAa/ET8sn5qfCuM6SqNV0qudVqkiWhSUkLCnUCQwCg1OmBZGgE4f90v8AaqAwNJVCws6oJfUOdy0v9qo99RJvLS9yoNHYd9O2pugmPFTAcw/TXc8EvqNN5WXuVHeos3lZe5UPICc2ySVcaVLV0pBy6YRLu2QmokSukS0D7QX+os3lZe5UeDQSbysvcqHdIOVdNmLvIlF2zQk5O2fSY9N2SCAPRS2GQwpYdFKQYnQSbysvcqPPUSbysvcqIbCBuqSW9mmmsUMRJmjdnJBwmgw8Y7yzVzrzmDsaDTuWl/tV5x76jzeVlv0KiW2dnRlI91aLRKaqQiatgeqSzZROuq7pknjWmfN66gRm+RfWTr5oN06ETdc2X2JVHvqRN5VG5UW/4df0OSgSSOZ37f5jrp/OSwRmUgdhf790X1p0BmLFZqH1FlU/iHbFoRMlzZa/SS2QdQU7OCRs1RbAsvr8vN6iu4xniso0i3yDMlrQCAVJKQTlUQM+qa+URuMQD6Y9i/8AVNfKI3GPRomvlEbjElC8clUX50UXyiNxjhorM5RG4xJRY4WlcXQ0VmcojcY9Giy+URuMFMql9KY9C4uxouv40bjHHRdfxp3GNIP2ixS5vHQhXSATvivtOi9lW5MpIJzIpubKC8aLL5RO4w4dGl8ol+gxbTMbX+HyC5lTSg7FBw3TnC7u0DSlQM5eNI/SkYXbJ3ekaajRxetadxjho6v407jFtaVFmlABhqb7wwkAzXOaQ/1/+Req0fm/pmoD6ikntGwxyNG1YgorTTOhrAV/Yg0tA/xT3COhcpLADYAI6Jl//9k="/>
          <p:cNvSpPr/>
          <p:nvPr/>
        </p:nvSpPr>
        <p:spPr>
          <a:xfrm>
            <a:off x="16168688" y="2589213"/>
            <a:ext cx="287337" cy="288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" name="Shape 32"/>
          <p:cNvSpPr/>
          <p:nvPr/>
        </p:nvSpPr>
        <p:spPr>
          <a:xfrm rot="10800000" flipH="1">
            <a:off x="35065741" y="10217772"/>
            <a:ext cx="29004172" cy="20048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4315671" y="1036262"/>
            <a:ext cx="24280708" cy="204333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000" b="1" i="0" u="none" strike="noStrike" cap="none" dirty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PODCAST: ESTUDANDO PARA O ENEM DE FORMA INVERTIDA</a:t>
            </a:r>
          </a:p>
          <a:p>
            <a:pPr lvl="0" algn="ctr">
              <a:buSzPct val="25000"/>
            </a:pPr>
            <a:r>
              <a:rPr lang="pt-BR" sz="7200" u="sng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Movimento uniforme e aceleração tangencial</a:t>
            </a:r>
            <a:endParaRPr lang="pt-BR" sz="7200" b="1" i="0" u="sng" strike="noStrike" cap="none" dirty="0">
              <a:solidFill>
                <a:schemeClr val="dk2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627988" y="7521713"/>
            <a:ext cx="29087629" cy="33738034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/>
        </p:nvSpPr>
        <p:spPr>
          <a:xfrm>
            <a:off x="22309140" y="8624670"/>
            <a:ext cx="7455368" cy="9893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Metodológico</a:t>
            </a:r>
          </a:p>
        </p:txBody>
      </p:sp>
      <p:sp>
        <p:nvSpPr>
          <p:cNvPr id="39" name="Shape 39"/>
          <p:cNvSpPr txBox="1"/>
          <p:nvPr/>
        </p:nvSpPr>
        <p:spPr>
          <a:xfrm>
            <a:off x="4840657" y="8507531"/>
            <a:ext cx="6471655" cy="10161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Conceitual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x="373496" y="20106984"/>
            <a:ext cx="12583316" cy="837004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Conceitos: 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487500" y="12780605"/>
            <a:ext cx="11582580" cy="1873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indent="-177800">
              <a:buClr>
                <a:schemeClr val="dk1"/>
              </a:buClr>
              <a:buSzPct val="100000"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Princípios: </a:t>
            </a:r>
            <a:r>
              <a:rPr lang="pt-BR" sz="36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são eles: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Movimento uniforme e aceleração tangencial.</a:t>
            </a:r>
          </a:p>
          <a:p>
            <a:pPr indent="-177800">
              <a:buClr>
                <a:schemeClr val="dk1"/>
              </a:buClr>
              <a:buSzPct val="100000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ENEM 2014 questão 78.</a:t>
            </a:r>
          </a:p>
          <a:p>
            <a:pPr indent="-177800">
              <a:buClr>
                <a:schemeClr val="dk1"/>
              </a:buClr>
              <a:buSzPct val="100000"/>
            </a:pPr>
            <a:endParaRPr lang="pt-BR" sz="3600" b="1" dirty="0">
              <a:solidFill>
                <a:schemeClr val="dk2"/>
              </a:solidFill>
              <a:effectLst/>
              <a:latin typeface="Arial" panose="020B0604020202020204" pitchFamily="34" charset="0"/>
              <a:ea typeface="Tahoma"/>
              <a:cs typeface="Arial" panose="020B0604020202020204" pitchFamily="34" charset="0"/>
              <a:sym typeface="Tahoma"/>
            </a:endParaRP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</a:p>
        </p:txBody>
      </p:sp>
      <p:sp>
        <p:nvSpPr>
          <p:cNvPr id="42" name="Shape 42"/>
          <p:cNvSpPr txBox="1"/>
          <p:nvPr/>
        </p:nvSpPr>
        <p:spPr>
          <a:xfrm>
            <a:off x="517696" y="11784674"/>
            <a:ext cx="11105979" cy="63048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Teoria: </a:t>
            </a:r>
            <a:r>
              <a:rPr lang="pt-BR" sz="36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Cinemática</a:t>
            </a:r>
          </a:p>
        </p:txBody>
      </p:sp>
      <p:sp>
        <p:nvSpPr>
          <p:cNvPr id="43" name="Shape 43"/>
          <p:cNvSpPr txBox="1"/>
          <p:nvPr/>
        </p:nvSpPr>
        <p:spPr>
          <a:xfrm>
            <a:off x="587830" y="10262144"/>
            <a:ext cx="10539751" cy="112534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Filosofia:</a:t>
            </a:r>
          </a:p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Estuda</a:t>
            </a:r>
            <a:r>
              <a:rPr lang="pt-BR" sz="3600" dirty="0">
                <a:solidFill>
                  <a:schemeClr val="dk1"/>
                </a:solidFill>
              </a:rPr>
              <a:t>ndo para o ENEM de forma Invertida</a:t>
            </a:r>
          </a:p>
        </p:txBody>
      </p:sp>
      <p:sp>
        <p:nvSpPr>
          <p:cNvPr id="49" name="Shape 49"/>
          <p:cNvSpPr txBox="1"/>
          <p:nvPr/>
        </p:nvSpPr>
        <p:spPr>
          <a:xfrm>
            <a:off x="22379711" y="16120553"/>
            <a:ext cx="9444054" cy="398643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conhecimento</a:t>
            </a:r>
            <a:r>
              <a:rPr lang="pt-BR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pt-BR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Percebemos a importância dos conceitos da física, envolvidos na questão do Enem.</a:t>
            </a:r>
          </a:p>
          <a:p>
            <a:pPr marL="514350" marR="0" lvl="0" indent="-514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pt-BR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Importância da revisão para </a:t>
            </a:r>
            <a:r>
              <a:rPr lang="pt-BR" sz="3600" dirty="0">
                <a:solidFill>
                  <a:schemeClr val="dk1"/>
                </a:solidFill>
              </a:rPr>
              <a:t>treinar nossos conhecimentos.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O diagrama V ajuda </a:t>
            </a:r>
            <a:r>
              <a:rPr lang="pt-BR" sz="3600" dirty="0">
                <a:solidFill>
                  <a:schemeClr val="dk1"/>
                </a:solidFill>
              </a:rPr>
              <a:t>e auxilia no estudo para o ENEM.</a:t>
            </a:r>
          </a:p>
        </p:txBody>
      </p:sp>
      <p:sp>
        <p:nvSpPr>
          <p:cNvPr id="50" name="Shape 50"/>
          <p:cNvSpPr txBox="1"/>
          <p:nvPr/>
        </p:nvSpPr>
        <p:spPr>
          <a:xfrm>
            <a:off x="3973602" y="41023717"/>
            <a:ext cx="26396400" cy="1597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Evento:</a:t>
            </a:r>
            <a:r>
              <a:rPr lang="pt-BR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t-BR" sz="32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Podcast</a:t>
            </a:r>
            <a:r>
              <a:rPr lang="pt-BR" sz="32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 Estudando para o Enem de forma Invertida</a:t>
            </a:r>
          </a:p>
          <a:p>
            <a:pPr lvl="0">
              <a:lnSpc>
                <a:spcPct val="150000"/>
              </a:lnSpc>
              <a:buSzPct val="25000"/>
            </a:pP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Série: </a:t>
            </a:r>
            <a:r>
              <a:rPr lang="pt-BR" sz="3200" dirty="0">
                <a:solidFill>
                  <a:schemeClr val="dk1"/>
                </a:solidFill>
              </a:rPr>
              <a:t>2º ano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Turma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dirty="0">
                <a:solidFill>
                  <a:schemeClr val="dk1"/>
                </a:solidFill>
              </a:rPr>
              <a:t>M04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Turno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dirty="0">
                <a:solidFill>
                  <a:schemeClr val="dk1"/>
                </a:solidFill>
              </a:rPr>
              <a:t>matutino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b="1" dirty="0">
                <a:solidFill>
                  <a:schemeClr val="dk1"/>
                </a:solidFill>
              </a:rPr>
              <a:t>Cinemática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Movimento uniforme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ENEM: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 | </a:t>
            </a:r>
            <a:r>
              <a:rPr lang="pt-BR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Questão: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dirty="0">
                <a:solidFill>
                  <a:schemeClr val="dk1"/>
                </a:solidFill>
              </a:rPr>
              <a:t>78</a:t>
            </a:r>
            <a:endParaRPr sz="1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22379712" y="10541823"/>
            <a:ext cx="9444053" cy="493236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valor: </a:t>
            </a:r>
            <a:r>
              <a:rPr lang="pt-BR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atividade que realizamos trouxe  benefícios para a nossa turma, pois ajuda na  aprendizagem da física. Queremos que nosso trabalho seja divulgada para a comunidade e nas escolas. Queremos também continuar com o diagrama V para </a:t>
            </a:r>
            <a:r>
              <a:rPr lang="pt-BR" sz="3600" dirty="0">
                <a:solidFill>
                  <a:schemeClr val="dk1"/>
                </a:solidFill>
              </a:rPr>
              <a:t>estudar para o ENEM. Ficou mais fácil e entender as partes da física que vemos na escola.</a:t>
            </a: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37586019" y="10936930"/>
            <a:ext cx="5940848" cy="1369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29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 rot="10800000" flipH="1">
            <a:off x="38385750" y="11363554"/>
            <a:ext cx="7541417" cy="439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1127581" y="11803300"/>
            <a:ext cx="32399288" cy="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1127581" y="19514084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6407564" y="4209256"/>
            <a:ext cx="20170094" cy="2794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Lucas Siqueira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Orientador: Lucas Antônio Xavier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EEEFM </a:t>
            </a:r>
            <a:r>
              <a:rPr lang="pt-BR" sz="66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Profª</a:t>
            </a:r>
            <a:r>
              <a:rPr lang="pt-BR" sz="66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Filomena Quitiba - lucas.perobas@gmail.com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0636964" y="39972350"/>
            <a:ext cx="31290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19">
            <a:alphaModFix/>
          </a:blip>
          <a:srcRect l="47566" t="30425" r="46550" b="60655"/>
          <a:stretch/>
        </p:blipFill>
        <p:spPr>
          <a:xfrm>
            <a:off x="14377256" y="12775676"/>
            <a:ext cx="4937512" cy="35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-516488" y="28260653"/>
            <a:ext cx="13473300" cy="978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73496" y="28994549"/>
            <a:ext cx="12819990" cy="115392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ENEM 2014 questão 78</a:t>
            </a:r>
            <a:r>
              <a:rPr lang="pt-BR" sz="32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.</a:t>
            </a:r>
          </a:p>
          <a:p>
            <a:pPr algn="ctr">
              <a:buSzPct val="25000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Um professor utiliza essa história em quadrinhos para discutir com os estudantes o movimento de satélites. Nesse sentido, pede a eles que analisem o movimento do coelhinho, considerando o módulo da velocidade constante.</a:t>
            </a:r>
          </a:p>
          <a:p>
            <a:pPr algn="ctr">
              <a:buSzPct val="25000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itchFamily="18" charset="0"/>
            </a:endParaRPr>
          </a:p>
          <a:p>
            <a:pPr algn="ctr">
              <a:buSzPct val="25000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itchFamily="18" charset="0"/>
            </a:endParaRPr>
          </a:p>
          <a:p>
            <a:pPr algn="ctr">
              <a:buSzPct val="25000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Questões</a:t>
            </a:r>
          </a:p>
          <a:p>
            <a:pPr algn="ctr">
              <a:buFont typeface="Courier New" pitchFamily="49" charset="0"/>
              <a:buChar char="o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itchFamily="18" charset="0"/>
            </a:endParaRPr>
          </a:p>
          <a:p>
            <a:pPr algn="ctr">
              <a:buFont typeface="Courier New" pitchFamily="49" charset="0"/>
              <a:buChar char="o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itchFamily="18" charset="0"/>
            </a:endParaRPr>
          </a:p>
          <a:p>
            <a:pPr algn="ctr">
              <a:buFont typeface="Courier New" pitchFamily="49" charset="0"/>
              <a:buChar char="o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itchFamily="18" charset="0"/>
            </a:endParaRPr>
          </a:p>
          <a:p>
            <a:pPr algn="ctr">
              <a:buFont typeface="Courier New" pitchFamily="49" charset="0"/>
              <a:buChar char="o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itchFamily="18" charset="0"/>
            </a:endParaRPr>
          </a:p>
          <a:p>
            <a:pPr algn="ctr">
              <a:buFont typeface="Courier New" pitchFamily="49" charset="0"/>
              <a:buChar char="o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Desprezando a existência de forças dissipativas, o vetor</a:t>
            </a:r>
          </a:p>
          <a:p>
            <a:pPr algn="ctr"/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aceleração tangencial do coelhinho, no terceiro quadrinho, é</a:t>
            </a:r>
          </a:p>
          <a:p>
            <a:r>
              <a:rPr lang="pt-BR" sz="3600" dirty="0">
                <a:solidFill>
                  <a:srgbClr val="C00000"/>
                </a:solidFill>
                <a:effectLst/>
              </a:rPr>
              <a:t>a)</a:t>
            </a:r>
            <a:r>
              <a:rPr lang="pt-BR" sz="3600" dirty="0">
                <a:effectLst/>
              </a:rPr>
              <a:t>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nulo.</a:t>
            </a:r>
          </a:p>
          <a:p>
            <a:r>
              <a:rPr lang="pt-BR" sz="3600" dirty="0">
                <a:solidFill>
                  <a:srgbClr val="C00000"/>
                </a:solidFill>
                <a:effectLst/>
              </a:rPr>
              <a:t>b)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paralelo à sua velocidade linear e no mesmo sentido.</a:t>
            </a:r>
          </a:p>
          <a:p>
            <a:r>
              <a:rPr lang="pt-BR" sz="3600" dirty="0">
                <a:solidFill>
                  <a:srgbClr val="C00000"/>
                </a:solidFill>
                <a:effectLst/>
              </a:rPr>
              <a:t>c)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paralelo à sua velocidade linear e no sentido oposto.</a:t>
            </a:r>
          </a:p>
          <a:p>
            <a:r>
              <a:rPr lang="pt-BR" sz="3600" dirty="0">
                <a:solidFill>
                  <a:srgbClr val="C00000"/>
                </a:solidFill>
                <a:effectLst/>
              </a:rPr>
              <a:t>d)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perpendicular à sua velocidade linear e dirigido para o</a:t>
            </a:r>
          </a:p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centro da Terra.</a:t>
            </a:r>
          </a:p>
          <a:p>
            <a:r>
              <a:rPr lang="pt-BR" sz="3600" dirty="0">
                <a:solidFill>
                  <a:srgbClr val="C00000"/>
                </a:solidFill>
                <a:effectLst/>
              </a:rPr>
              <a:t>e)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perpendicular à sua velocidade linear e dirigido para</a:t>
            </a:r>
          </a:p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fora da superfície da Terra.</a:t>
            </a:r>
          </a:p>
          <a:p>
            <a:pPr algn="ctr">
              <a:buSzPct val="25000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  <a:p>
            <a:pPr algn="ctr">
              <a:buSzPct val="25000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itchFamily="18" charset="0"/>
            </a:endParaRPr>
          </a:p>
          <a:p>
            <a:pPr>
              <a:buSzPct val="25000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200" dirty="0">
              <a:solidFill>
                <a:srgbClr val="202020"/>
              </a:solidFill>
            </a:endParaRPr>
          </a:p>
        </p:txBody>
      </p:sp>
      <p:sp>
        <p:nvSpPr>
          <p:cNvPr id="69" name="Shape 69"/>
          <p:cNvSpPr/>
          <p:nvPr/>
        </p:nvSpPr>
        <p:spPr>
          <a:xfrm>
            <a:off x="373496" y="15104955"/>
            <a:ext cx="11974465" cy="47057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600" b="1" dirty="0">
                <a:solidFill>
                  <a:srgbClr val="202020"/>
                </a:solidFill>
                <a:effectLst/>
                <a:latin typeface="Arial"/>
                <a:ea typeface="Arial"/>
                <a:cs typeface="Arial"/>
                <a:sym typeface="Arial"/>
              </a:rPr>
              <a:t>Competências e habilidades:</a:t>
            </a:r>
          </a:p>
          <a:p>
            <a:pPr algn="ctr">
              <a:buSzPct val="25000"/>
            </a:pPr>
            <a:r>
              <a:rPr lang="pt-BR" sz="3600" dirty="0">
                <a:solidFill>
                  <a:srgbClr val="C00000"/>
                </a:solidFill>
                <a:effectLst/>
                <a:latin typeface="Baskerville Old Face" pitchFamily="18" charset="0"/>
              </a:rPr>
              <a:t>Competência III -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Selecionar, organizar, relacionar, interpretar dados e informações representados de diferentes formas para tomar decisões e enfrentar situações-problema.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C00000"/>
                </a:solidFill>
                <a:effectLst/>
                <a:latin typeface="Baskerville Old Face" pitchFamily="18" charset="0"/>
              </a:rPr>
              <a:t>H20 -</a:t>
            </a:r>
            <a:r>
              <a:rPr lang="pt-BR" sz="3600" dirty="0">
                <a:solidFill>
                  <a:schemeClr val="accent2">
                    <a:lumMod val="75000"/>
                  </a:schemeClr>
                </a:solidFill>
                <a:effectLst/>
                <a:latin typeface="Baskerville Old Face" pitchFamily="18" charset="0"/>
              </a:rPr>
              <a:t> 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Utilizar leis físicas para interpretar processos naturais e</a:t>
            </a:r>
          </a:p>
          <a:p>
            <a:pPr algn="ctr"/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tecnológicos que envolvem trocas de calor, mudanças de  pressão e densidade ou interações físicas que provoquem movimentos de objetos.  </a:t>
            </a:r>
          </a:p>
          <a:p>
            <a:endParaRPr lang="pt-BR" sz="40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algn="ctr">
              <a:buSzPct val="25000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algn="ctr">
              <a:buSzPct val="25000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Movimento Uniforme: é qualquer movimento realizado por um corpo que percorre distâncias iguais em tempos iguais. No MU, o corpo não precisa estar se movimentando em linha reta, em círculos ou em qualquer outra forma, basta que a sua Velocidade escalar  se mantenha a mesma por todo o tempo. Então, a velocidade escalar média é igual à velocidade escalar, pois o corpo mantém a mesma velocidade em todo o trajeto.                              </a:t>
            </a:r>
            <a:r>
              <a:rPr lang="pt-BR" sz="3600" dirty="0" err="1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vm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=ΔS</a:t>
            </a:r>
          </a:p>
          <a:p>
            <a:pPr algn="ctr">
              <a:buSzPct val="25000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       </a:t>
            </a:r>
            <a:r>
              <a:rPr lang="pt-BR" sz="3600" dirty="0" err="1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Δt</a:t>
            </a: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itchFamily="18" charset="0"/>
            </a:endParaRPr>
          </a:p>
          <a:p>
            <a:pPr algn="ctr">
              <a:buSzPct val="25000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Aceleração Tangencial : Um movimento circular, na mecânica clássica, é aquele em que o objeto ou ponto material se desloca numa trajetória circular. Uma força centrípeta muda de direção o vetor velocidade, sendo continuamente aplicada para o centro do círculo.</a:t>
            </a:r>
          </a:p>
          <a:p>
            <a:pPr algn="ctr">
              <a:buSzPct val="25000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00BDE8C-D492-4025-9E81-74D10D28C9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0657" y="31872606"/>
            <a:ext cx="3816427" cy="37127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4ACDB1B-A378-423E-A948-DFF90CA455CA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3868" t="10457" r="22388" b="8896"/>
          <a:stretch/>
        </p:blipFill>
        <p:spPr>
          <a:xfrm>
            <a:off x="20349545" y="21049552"/>
            <a:ext cx="11474220" cy="794499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6F23BA3-D0DE-454B-B158-43652C9A717A}"/>
              </a:ext>
            </a:extLst>
          </p:cNvPr>
          <p:cNvSpPr txBox="1"/>
          <p:nvPr/>
        </p:nvSpPr>
        <p:spPr>
          <a:xfrm>
            <a:off x="18801905" y="29613709"/>
            <a:ext cx="13193483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/>
              </a:rPr>
              <a:t>Resolução:</a:t>
            </a:r>
            <a:endParaRPr lang="pt-BR" sz="3600" dirty="0"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anose="02020602080505020303" pitchFamily="18" charset="0"/>
              </a:rPr>
              <a:t>Uniforme significa que não varia a velocidade, quando a velocidade não varia significa que não existe aceleração (</a:t>
            </a:r>
            <a:r>
              <a:rPr lang="pt-BR" sz="3600" dirty="0">
                <a:solidFill>
                  <a:srgbClr val="C00000"/>
                </a:solidFill>
                <a:effectLst/>
                <a:latin typeface="Baskerville Old Face" panose="02020602080505020303" pitchFamily="18" charset="0"/>
              </a:rPr>
              <a:t>ou seja aceleração nula</a:t>
            </a: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anose="02020602080505020303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anose="020206020805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anose="02020602080505020303" pitchFamily="18" charset="0"/>
              </a:rPr>
              <a:t>aceleração é a grandeza que mede a variação da velocidade, se a velocidade não varia então a aceleração é nula.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anose="020206020805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anose="02020602080505020303" pitchFamily="18" charset="0"/>
              </a:rPr>
              <a:t>se a velocidade não varia o movimento é uniforme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  <a:latin typeface="Baskerville Old Face" panose="02020602080505020303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anose="02020602080505020303" pitchFamily="18" charset="0"/>
              </a:rPr>
              <a:t>Resumindo: A aceleração é nula pois a velocidade não varia. </a:t>
            </a:r>
          </a:p>
          <a:p>
            <a:pPr>
              <a:buFont typeface="Courier New" pitchFamily="49" charset="0"/>
              <a:buChar char="o"/>
            </a:pPr>
            <a:endParaRPr lang="pt-BR" sz="3600" dirty="0"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Sendo a órbita circular, o movimento será uniforme e</a:t>
            </a:r>
          </a:p>
          <a:p>
            <a:r>
              <a:rPr lang="pt-BR" sz="3600" dirty="0">
                <a:solidFill>
                  <a:schemeClr val="bg2">
                    <a:lumMod val="25000"/>
                  </a:schemeClr>
                </a:solidFill>
                <a:effectLst/>
                <a:latin typeface="Baskerville Old Face" pitchFamily="18" charset="0"/>
              </a:rPr>
              <a:t>a aceleração tangencial será nula.</a:t>
            </a:r>
          </a:p>
          <a:p>
            <a:endParaRPr lang="pt-BR" sz="3600" dirty="0">
              <a:solidFill>
                <a:schemeClr val="bg2">
                  <a:lumMod val="25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  <a:latin typeface="Baskerville Old Face" pitchFamily="18" charset="0"/>
            </a:endParaRPr>
          </a:p>
          <a:p>
            <a:pPr algn="ctr"/>
            <a:r>
              <a:rPr lang="pt-BR" sz="7200" dirty="0">
                <a:solidFill>
                  <a:schemeClr val="bg2">
                    <a:lumMod val="25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R.E.S.P.O.S.T.A</a:t>
            </a:r>
          </a:p>
          <a:p>
            <a:pPr algn="ctr"/>
            <a:r>
              <a:rPr lang="pt-BR" sz="7200" dirty="0">
                <a:solidFill>
                  <a:srgbClr val="C0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Baskerville Old Face" pitchFamily="18" charset="0"/>
              </a:rPr>
              <a:t>a)</a:t>
            </a:r>
          </a:p>
          <a:p>
            <a:pPr algn="ctr"/>
            <a:endParaRPr lang="pt-BR" sz="3600" b="1" dirty="0"/>
          </a:p>
        </p:txBody>
      </p:sp>
      <p:pic>
        <p:nvPicPr>
          <p:cNvPr id="67" name="Áudio 1">
            <a:hlinkClick r:id="" action="ppaction://media"/>
            <a:extLst>
              <a:ext uri="{FF2B5EF4-FFF2-40B4-BE49-F238E27FC236}">
                <a16:creationId xmlns:a16="http://schemas.microsoft.com/office/drawing/2014/main" xmlns="" id="{59A67C2F-AAE7-4080-A23B-DB95FF5D6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04256" y="5654432"/>
            <a:ext cx="3752199" cy="3092604"/>
          </a:xfrm>
          <a:prstGeom prst="rect">
            <a:avLst/>
          </a:prstGeom>
        </p:spPr>
      </p:pic>
      <p:pic>
        <p:nvPicPr>
          <p:cNvPr id="70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27D4003B-6E08-42E4-B070-6734514597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3671" y="14710399"/>
            <a:ext cx="1122648" cy="1122648"/>
          </a:xfrm>
          <a:prstGeom prst="rect">
            <a:avLst/>
          </a:prstGeom>
        </p:spPr>
      </p:pic>
      <p:pic>
        <p:nvPicPr>
          <p:cNvPr id="74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4123F07E-ACE9-40D9-94FD-C97BE38AD4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5423" y="23594447"/>
            <a:ext cx="2044417" cy="2044417"/>
          </a:xfrm>
          <a:prstGeom prst="rect">
            <a:avLst/>
          </a:prstGeom>
        </p:spPr>
      </p:pic>
      <p:pic>
        <p:nvPicPr>
          <p:cNvPr id="75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FCC34495-1B7F-4EF6-9B46-4FD0CC878CC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0356" y="28257630"/>
            <a:ext cx="2217632" cy="2217632"/>
          </a:xfrm>
          <a:prstGeom prst="rect">
            <a:avLst/>
          </a:prstGeom>
        </p:spPr>
      </p:pic>
      <p:pic>
        <p:nvPicPr>
          <p:cNvPr id="76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D45CA947-7867-4B4B-A15E-22F799C8F86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7216" y="32428951"/>
            <a:ext cx="1984098" cy="1984098"/>
          </a:xfrm>
          <a:prstGeom prst="rect">
            <a:avLst/>
          </a:prstGeom>
        </p:spPr>
      </p:pic>
      <p:pic>
        <p:nvPicPr>
          <p:cNvPr id="77" name="Áudio 4">
            <a:hlinkClick r:id="" action="ppaction://media"/>
            <a:extLst>
              <a:ext uri="{FF2B5EF4-FFF2-40B4-BE49-F238E27FC236}">
                <a16:creationId xmlns:a16="http://schemas.microsoft.com/office/drawing/2014/main" xmlns="" id="{19F10B61-C02E-4B94-ABCE-07B95F53E4E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370002" y="28021331"/>
            <a:ext cx="1957221" cy="1957221"/>
          </a:xfrm>
          <a:prstGeom prst="rect">
            <a:avLst/>
          </a:prstGeom>
        </p:spPr>
      </p:pic>
      <p:pic>
        <p:nvPicPr>
          <p:cNvPr id="78" name="Áudio 3">
            <a:hlinkClick r:id="" action="ppaction://media"/>
            <a:extLst>
              <a:ext uri="{FF2B5EF4-FFF2-40B4-BE49-F238E27FC236}">
                <a16:creationId xmlns:a16="http://schemas.microsoft.com/office/drawing/2014/main" xmlns="" id="{080D5AD9-0F65-4E87-AF4E-9DDF451E4E7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0370002" y="37380977"/>
            <a:ext cx="2375592" cy="2375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0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049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165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110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176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340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710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06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117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9820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099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8549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3399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DCA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488</Words>
  <Application>Microsoft Office PowerPoint</Application>
  <PresentationFormat>Personalizar</PresentationFormat>
  <Paragraphs>76</Paragraphs>
  <Slides>1</Slides>
  <Notes>1</Notes>
  <HiddenSlides>0</HiddenSlides>
  <MMClips>7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10" baseType="lpstr">
      <vt:lpstr>Times New Roman</vt:lpstr>
      <vt:lpstr>Cambria</vt:lpstr>
      <vt:lpstr>Wingdings</vt:lpstr>
      <vt:lpstr>Arial</vt:lpstr>
      <vt:lpstr>Courier New</vt:lpstr>
      <vt:lpstr>Tahoma</vt:lpstr>
      <vt:lpstr>Calibri</vt:lpstr>
      <vt:lpstr>Baskerville Old Face</vt:lpstr>
      <vt:lpstr>Estrutura padrão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soyer.chirlei9@gmail.com</cp:lastModifiedBy>
  <cp:revision>25</cp:revision>
  <dcterms:modified xsi:type="dcterms:W3CDTF">2018-09-23T15:19:54Z</dcterms:modified>
</cp:coreProperties>
</file>