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32399288" cy="43200638"/>
  <p:notesSz cx="6858000" cy="9028113"/>
  <p:embeddedFontLst>
    <p:embeddedFont>
      <p:font typeface="Tahoma" panose="020B0604030504040204" pitchFamily="34" charset="0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49AB172B-123D-4359-81A1-3278819959C6}">
  <a:tblStyle styleId="{49AB172B-123D-4359-81A1-3278819959C6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72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232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fld>
            <a:endParaRPr lang="pt-BR" sz="1200" b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74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428875" y="3838575"/>
            <a:ext cx="27541537" cy="72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32007" marR="0" lvl="5" indent="-20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64017" marR="0" lvl="6" indent="-41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96025" marR="0" lvl="7" indent="-624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728033" marR="0" lvl="8" indent="-833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428875" y="12477750"/>
            <a:ext cx="27541537" cy="259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93888" marR="0" lvl="0" indent="-769938" algn="l" rtl="0">
              <a:spcBef>
                <a:spcPts val="3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7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108450" marR="0" lvl="1" indent="-603250" algn="l" rtl="0">
              <a:spcBef>
                <a:spcPts val="30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5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6319838" marR="0" lvl="2" indent="-427037" algn="l" rtl="0"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8847138" marR="0" lvl="3" indent="-566738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1377613" marR="0" lvl="4" indent="-569913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1809727" marR="0" lvl="5" indent="-566734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2241735" marR="0" lvl="6" indent="-566942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673743" marR="0" lvl="7" indent="-56714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3105752" marR="0" lvl="8" indent="-56735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jpg"/><Relationship Id="rId3" Type="http://schemas.microsoft.com/office/2007/relationships/media" Target="../media/media2.m4a"/><Relationship Id="rId7" Type="http://schemas.openxmlformats.org/officeDocument/2006/relationships/hyperlink" Target="http://www.janelanaweb.com/dinheiro/imagens_main/dinheiro.gif" TargetMode="External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microsoft.com/office/2007/relationships/media" Target="../media/media1.m4a"/><Relationship Id="rId16" Type="http://schemas.openxmlformats.org/officeDocument/2006/relationships/image" Target="../media/image9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jpg"/><Relationship Id="rId10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openxmlformats.org/officeDocument/2006/relationships/image" Target="../media/image2.png"/><Relationship Id="rId1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1670963" y="11322049"/>
            <a:ext cx="7829565" cy="575318"/>
          </a:xfrm>
          <a:prstGeom prst="rect">
            <a:avLst/>
          </a:prstGeom>
          <a:noFill/>
          <a:ln>
            <a:noFill/>
          </a:ln>
        </p:spPr>
        <p:txBody>
          <a:bodyPr wrap="square" lIns="82050" tIns="41025" rIns="82050" bIns="410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511617" y="338330"/>
            <a:ext cx="26873385" cy="1672749"/>
          </a:xfrm>
          <a:prstGeom prst="rect">
            <a:avLst/>
          </a:prstGeom>
          <a:noFill/>
          <a:ln>
            <a:noFill/>
          </a:ln>
        </p:spPr>
        <p:txBody>
          <a:bodyPr wrap="square" lIns="86850" tIns="43425" rIns="86850" bIns="43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700" b="1" i="0" u="none" strike="noStrike" cap="none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" name="Shape 26">
            <a:hlinkClick r:id="rId7"/>
          </p:cNvPr>
          <p:cNvSpPr/>
          <p:nvPr/>
        </p:nvSpPr>
        <p:spPr>
          <a:xfrm>
            <a:off x="35065741" y="22201283"/>
            <a:ext cx="12815266" cy="486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1623675" y="16875125"/>
            <a:ext cx="2667000" cy="441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4401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268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" name="Shape 28" descr="data:image/jpeg;base64,/9j/4AAQSkZJRgABAQAAAQABAAD/2wCEAAkGBxQSEhQUEhQUFRUXGBgVFxcXFxUXFxgYGBcYFxQXFBcYHCggGBolHBQUITEhJSkrLi4uFx8zODMsNygtLisBCgoKDg0OGhAQFywcHBwsLCwsLCwsLCwsLCwsLCwsLCwsLCwsLCwsLCwsLCwsLCwsLCwsLCwsLCwsNyw3LDcrK//AABEIAMABBgMBIgACEQEDEQH/xAAcAAABBQEBAQAAAAAAAAAAAAAGAgMEBQcAAQj/xABAEAABAgMEBAoIBQQDAQAAAAABAhEAAyEEBRIxBkFRkSIyU2FxcoGxstETFiMzUnOhwQc0QpLhFCRi8BVDgvH/xAAYAQEBAQEBAAAAAAAAAAAAAAABAAIDBP/EACARAQEAAgIDAQEBAQAAAAAAAAABAhEhMQMSQVFhIhP/2gAMAwEAAhEDEQA/ANe0gvhNkliYpKlgqCGSz1BL16sUSdPZZ/6Zm9HnEj8Qx/bI+anwrgAlpiI7GnEvkpm9HnHvrtL5KZvT5wDpO+PCsDMgdLRbi0OfXaXyUzenzj312l8lM3p84BjakDNSR0qSPvEdN5Sj/wBiOxQMW4tNB9dZfJTN6fOPRppL5KZvT5wAf8lJ5RO+O/5SRy0v9wg2tNAOmcvkl70+cd65y+Smb0+cAgt0s/rQf/Q/0Q8iaDkUntB7oNnQ19c5fJTN6fOO9c5fJL3p84DSmOVDsaGXrnL5Je9PnHh00l8lM3p84DjCCY0hidN5fJTN6POOk6cS1KSn0MzhKSnNOsgPnzwFkQ7YU+1lfMR4hAGrWqdgQpZD4QS3RFKNKEcmvenzi0vb3M3qK7oA0wwUVDSVHJq3p8471lRyat6fOBkGE44dRbE50mRyat6fOO9ZkcmrenzgZJhvFzwcIVes6OTVvT5x3rMjk1b0+cChmc4hv04GsbxFwhh6yo+BW9PnHesyPgVvT5wHG2J+IbxHC2I+JP7k+cBGPrKj4Fb0+ce+siPgVvT5wIi0JP6k7xC0zQ2YPbDwhX6yI+BW8R3rIj4Fb0+cDAMeY+aICc6So+BW9PnHesqPgVvT5wMOI9EWlsf2eZiSlWWIBW8PHQ3d3upfUT4RHQFQ/iB+WT8xPhXGRaU36bMgBAeYvI/CNZbWY13T/wDLJ+anwrjB/wAQpChOlqORFOzPv+sBVE23zpo9pNWeZ2G4UhMuSVZqVvjxMxgGbeIel2hIjFtL1NibWd5h9FnJ1/WGhaueHUWqM+1a1DgsBj3+gh2XahSJSZ6c6fWMe1Wor12PZ3QkWM6qfSJ5tydX3jjaAfN4ParSOhc5IYLUOgxIReVoTlNX2l++Eqn7GhBng+bRqZVaWEq+7UzBaVdKU/UiJVj0yluBPATXCVocpB211dsD94TSJbDIlIPQTXyiBaFhKEjACCeNTWOKB2R1xtvbNaogvUEEZgguCDkQYk2BPtZfXR4hARoBebTJlmU7e8l5kDILTzDiltpMHtkT7SX10eIRuRlol7+4m9RXdAEDB7fPuJvUV3RmF/2ky7PMWk1CabQTSJGLz0mkylFOLEoZgB67HyEU8zTRZ4kodpJgUsSXBJ38+uJclI2xnKqLZWk1pOQSnoFfrEZd7T1ZrVv+0NCYIWmYIz7HRpc2arNSt8NmSs6zEsThChNTB7U6V6pB2neYSmzmJ5tKXp3x4Zwg3VoxLlrAzP1hxOIDM7zCjP2GEC0PDtaSrLOXqWsdphcy+JklQSha1nWHcDpJiPJmc8VtntDFyoBT69r641jyKM7m0pEz2c5OBX6Vaidh2QUoEZAJ6ilZO2h8vpGl6K3gZ9nQpXGZjztRzujrGWoXd7qX1E+ER0dd3upfUT4RHRkqHT/8snV7RPhXGaX7c4tUrASQpJxJI2szHaP91Rpmn35ZPzE+FcA0sQfTGQW+R6JapZxYkliCB2QyDzK3fzBZphZALUSw4SUntYj7RCs9mCu2M2wqIg6gs9n8x6gnNlfSCWXYwdUPosY2U5ozcodUOy1dYCmYrXblD3pAWIKqf4mCVFhHw12s8SrPJSEkqIGbClWLHcxjNyxhkoORMeoB6G84WVnYrsT/ADBYbKcTkUAdk7h9SITPszJSo4WUHSx56jpi95fiuNCrk54v2mGjOY5q/aYKUpGuG1SEnZug/wCk/F6hr+tSxBcg0IKSIjemlguAX/3bBlabuQEobjFOJTtrJwt2RV2m7k/DG/eDVRNEZzWtCq1dL8xGR7QI1yxn2kvro8QjJ7JL9GtJZmI3PGrXf7yX10eIR1xu2a0S+PcTeorujN7wsonSpks6xTp1RpF8e4m9RXdACIgyJcpcslKklJFCCO+GzOO1uaDfTm7gsIWKFyC2ulHgRRdIfKLQRv6g7frC02vnG+JiboTsEKNzJzYQWQ8q9VuHxDphP9cn4w3bFim607BC/wCiSBkPpGOGuVObejb9DC03kgjjN2GLQWMHJI+kJmWIa0CH/K1VabxR8X0McLanUo/tMTFWRPwDdDfogP0CLhappN5oGtR7Ibm3mhTkoJO1hEgyxsjwDOkM0ENVuJphZOyD38O7wCguUzEcPmLu7QFzsmgi/DxHt1q2Jbef4G+Nxl9AXd7qX1E+ER0eXb7qX1EeER0BUenv5dPzE+FUBUiDbTz8un5ifCuAiVB9PwNaY2cGdKLO6CNeo08UQJMgAReaVp9yedad4SR3GKoCOXkvLWLxKdUItVtTKAUaklhUdufM8PJTAzexCp1SCHZJBcOKZ6gM/OOOM9q6dRJtF8qUtJCuC/EQSF4grglRZgGJ4pOQ7YFpssouslRmPiwlSSEqWoHLC5LuCDV3MXt26NmYAqZwMNAnNRZ3xE5O+XNzCLWxWOzSZg4QdIWyMypSk4cJ3u0d5ZOILjbzQfZbIpRCgcCATQVUlgWoSz1ZubVnDt222aAUy0LWlDqVxlYBwgQUj/IA4hWm4ksNiWgnAtKphSlASFhDJSxAJNAWAADbXZ6ITYZ6FITKJ9HNPtFSUqWkGoDqlgAlLAEOKu9C8NkrPRuXOCw6C4LHCpsQfUQOzfHKBEN2qxmy2hYTiwcFJKw5Uk1KmcCqkllZajE1SQWKWwnLU/OdhjjljpuXZElXbm8eTa5VaHJcqmY2t0wmSGUdkWgr7VLqGjRrr48vrp8QgFnyajpHfB1dg9ogbFo8Qjv43PJot8e4m9RXdAGgQeXv7ib1Fd0AqY2yrtJpAMgnYpJ3lvvAgIOb4TikTB/i+4g/aAV6w1PQWj2fNSgYlkAbTHjwI6Q3j6ReFJ4CfqdcY7ah68dI1qJTLZKdus9sU5tKy7qNc6xIsF3LmvhyGZOQ/mLdGjqWHCrr8ozcscWpjlVCmcQ2EkMXz1tnFhZr6mDjcINrz3wq8rlVKALBumKuHcqssEdjvVMyh4J1bDVhE1aaQIIMEt22vGgPxhQ/YxnKaR0Su2GZtIklXnEO0qq0OIqJOUXHTBjoJLYqO3zgLUajpg+0HRwFHZ5x0vDEbZdvupfUT4RHR12+5ldRHhEdElJp5+XT8xPhXARKVBtp7+WT8xPhVAPIrGL21JwhaTIeWg7F96T5RREQQ6Re4/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+88OSwcueOmS2jPwPDLJWl2DqGWWYyaC+7B7RB/zR4hAvY3K5QcsK/R8oKrt48vrp8Qjr42cmg3v7ib1Fd0AqIOr39xN6iu6AMRqswq1peWsbUq7jGdPwo0kCh6D3RmxHCPTFU9tM4JQtRyAJgKscgzZgGTmu+sF15SiqUsDWk5a+aBS6ZxRMChmAW84PjU7HCbIEIZIoA7ZPTXFALWVr4pI1qJINNgyH1iTcVuUtagp2UGBLuSz1eHEy8JKdlI8t/zbvmvR309QMQKVVBFYELZJKFEGDWUOyKDSIAKFK7YvFlzpZ47iiSdUXNyTWOGlftFOoViyuNLzA2de3oj1OGl8oRFtQrE6almiFaoozVavMRpehElpBPxHujOEIcxq+i0tpEumbmN1mNRu33UvqI8Ijo9u/3UvqJ8IjoEodPz/bJ+anwrgFkKYweaej+3T81PhVANJTWMZTludI+kAeTSpxJ+7wPLq3ZF7pCHk0+JL/V4oSsOKf7WvT5Rx8nbePR9C2EA9+2RSJxzwqUSCxoKEroS7OMtmUGaEkuYrr7VLCAJ7jE5lhPHJFMQocIfWYxhlrI2biPYL29LZ1pmJHFCeC+pLBVXLlQenZDl2XZKnTEoWoISSQAXctUBSwCKNqYUq1IFbFaig0qKFQ53HCbawOcT/wCvUTwSwbJwzVzbaatHo9ddCZfotvG6l4zJROmKlrUFh0FYUXZJUBU63w7asxIVdd42axSZ4VMMwe+CAlSQlfBwSiakroKksMAoMyHzL0m4SMa2rxdRUVOxAo4UR0a4dkIl+iSFJqFPhYEE7DwWYAmgzIB1GNRi3kZ2i2L/AOOMtWJc4tjEoswVwiXSRhl1SCwFCQ2uKrR0CSoJOBLoQpKQ5whalYHJqCClQPOptkMXXaVy0zFCoICTVNAsKSQEnUzFTagCaZw50tUq0nEAs1di6VEcKUoF+LiKTStDmQYLNzSl1ROZjFXOXD9MPqnYqV54o5d7jCApWIk6mACa1zKncGhApk9QLawLxodJJFCGoTztrFRHGTKdt3V6TLEAFgnaW/bBNYOPL66e8QN2EPMTqrXbkc37IJLt40rnWk71PHfDpzyaBfHuJvUV3Rn7xoF8e4m9RXdAEERVRIQpxGbzRU9MaMaDsjOFq4R6YSUMoFplnEqeUkcFRcdBgqlmIF6yEqQ6iEtUK2GM0wx6TCxFGyMNptrkk7XeK6RaSrZ2xKQVfC3PHC4frtMk82mjwO3tOKlmLJSwlJJ7OmKYl3Osxrx465GdMM5i80WkvN6odtr0+8VSUAViTddsMmYFjoPQc469sdCm1jPmivtSYmS7WicCUHbQ0O6IsxGIEiGMVDsqa9savo4Xko6Iy6wp4RjUdF5bSkDtPZG/rM6aZYPdS+onwiOjrD7tHVT3COgCi09H9un5ifCuAiUIONOvy6fmJ8KoCZQjNaiBpKkCUDlwx2liK7vpA9KDmLzSsumUP8idwb7wNW61CUnU5oH313Ry8k3Wsam2iamWha/0pBLmjtl9oAp1qVNBWt1LFCrYFcUM7J1sAKtnC7VOmTVPMILh0/CkNmzPnraseWxctM0plrV6MFITwClRYO+H9NcZqaOM6xrDx+qyy2hTEUDJZxzijlsO0564cQWAOwRKMmWRi4ZBJyzScwzk0Ool6l4mmzJKRWhwqSc3cHE42jg0O3sjdEiuQ5dyK1cjpyiemWQk1cCrZqNWdqZvQlsjXa2qUBQBzzB8jXLUwibZrOClIDYqnVTIKcnMilBsfVAU2Xd4QiXNAxklimvBdmZTUo5oWLEEiIs+WkqKVqKapzCSEgJw4ioCoYDV2PF5Js602d2NeES4wEalUDKqFZEZagTAtbpXtQl2BZ+OAuuFq1GbFss4ZVYStkrYFzkTwVIfalQBoc8QGw1ET7JeigQkMmZixBYKgVBqS1JdiCS/MxiFJsxZykgMUvxizqfD0NlXsYE21isS1y1JUgHCQoKTiSocE4Ug14JURnTg5whf6O3gJywaBQQpRAyYBqc38waWLjyuZSO8RnmhFmKbTMBSA0k0DgHEsNTL9J36o0KUrhS2+NHiEUmoLWg3v7ib1Fd0AaEwe3t7mb1Fd0AqYRCpiXSeg90ZsrjHpjSLQWlqP+J7ozSbNCcS1FkgOTBWjk+0JlpKlFgP9pAfed5qnK2IB4KfudphF73oZ6tiBxU/c88QkGLQ2koBiYm1KA1dMV6Z1YtZMhKw6Cx1jyjGUdcbwgzVlWZeFSJYzMTk2EvnEhFhAqaxm5SNSK70BPREdYaLxaA3NFBaZrqLZPSHC7Zz4eS1EFwT2RPk3osZsdvPFac4cBeOrmI7FNBLpP8AEavo8jDKS+pKfrU/aMRuoqM1CU/qWhPS6gPvG9WZAD9jbhCKNrAfZS+onuEdHlg91L6ifCI9gZUenX5dPzE+FUBMqDbTv8un5ifCqAiXEVRpWuskc7nbVm7KHdAFpLafSzMBT7OUpyeE6jhqhJyYgHNvpBrpaoApLFwHKhmBqfmFTAJZcClrSUqAFV1SAwyA11ITU6gmgjOudlNuCQmbLWual5ipjIBJSKAOTsSMRDVdmMNz7EJhSrCMH6ioseEtWoNTi0GTc5iykjh4ARLwYgzYwVLIKiEu6qk1FGIOWVXaVEoBAUgOo4WIJzwoIZnzxKOZSW2Qo3PsISgJSDUgEVrm+rgsFEVDGkO3LOxS2UgrQ9SQtkqOIg4xUGhprrnE8SAA5SrWTQ4nTwgGc0ajOM+kBF28GUocYkrIIDJx4ipyGZSSHpqI1PSphoiXhdIFFEknUC6cClDVuz5oaQfRqDr4NMLh6KBZgQdStRLdlHCUnClNAQX4DUCWUpxmXFGer9suTZOG2FIwktgSwYAJGJjliKlO+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/uJvUV3QDJhENXlNCZKzzH60jGdKLZxZQ1cJXT+kHv3RsF/LCbPNUcgl90YJPnFais5qLwE1C3j00hIES09hyTOKSCDDYD59Mea4EuJd8fEN0KXe6dQJ6Yp2j2XWM+kb9r0mWq8VzKUA5oioFYUZesZQlOcajP3ktIj2OOcetCtLvQ+z4rZZ9gWDuBP2jabLMdL5OS3QKCMi/D8H+tlcwWfow742FApDDRpd/upfUT4RHR13+6l9RPhEdA5qPTs/26fmJ8KoCJRg308/Lp+YnwqgFlmsBgO0/tgCwku3AJOIimYYCrhndjk1HiisU5HCWDiVixlLFlHErEo4WABLKCebmEWOmaUm0rUtJPEQHqkEh35i1HJDMdtamyYMKGfCnEp3egVwSaNqDU2nXEVpJIWFLKmJWQCqrhmBGZozPXis0RrTbClaZaFcAYcIo6nANEYRhLrJD0pzBu/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+7X/b4kLDGVhKQzLEwMwJ4ocv2c8CRtDVmZJM1QYrVtcMlKUBtlEDtc64KrEfaS+ujxCKHRVGGyyQ2aSodpcV10i1QD6aSztjTkdeNIrtoTGr0z9aVe/uJvUV3QCAQd3v7ib1Fd0AjxCKH8QLRhu+d/lhR+5QB+jxjCDURr34kpewLbUpB7AsecZBriMKVHNHAQo1iaJBpHgyj1o4hhEI9UGEeoFIQuFqoGga47KKuCISjOPVZR4kVeJUtRh1MMGJEqoiUG34aWQKmTFluCABXKr1HZGoSoCPwxswEhataltuH8wbFWEPXo59QjXwXsaWEezl9RPcI6OsBeVL6ie4R0DmodPvyyfmJ8K4A5Rg70/wDyyfmp8K4AkBozWoAdMvzk07ES1VcDDRwlhUuIoFqDkAAh1ZitS5S78IcJVRs5yYIPxClrFpllIdK5dKFnBOIFhTjatsC6MScRDkhnZ2ANM9fCfpLwtRYWe2AKIYEkBA2MAMyHfiuAPiNC8S0SkngZpBbOj1fIZjUMtozido7oPMtCTNXMKOFlVyHImAlqK6KVziznaCTRaJRC0zJeJOMqfgpSxIKHY4gAOzngN7QrFhVMQTNUCoqlglICQteFEti4Sch+4wQ2fRNSgFTFJBPGSzhn4IbUMIqnJzrYRYWXRGzy5kuYlKsUtSlpBWVDEpnLKfLCGZsok39ekyQECXIXPKswksEhwHJY7fpFsaCci5sa0+kDhUyd6NyXLYBic4aHhNTMjmi0ufR1aZikkOhqlsILYhQsXU+FwdQfmi4sF4LnOZtmXJUiicRlrcKzwlJ/x2fxbJLCmuo7dvPEvgZvi4UrnSfZ+y9IETGYJKcL1S9QTQs2tw1Yno0WswCgmWEhaQggPQB+LmxOIvtYbIt1TKtvj0ppWIKO2aLSCkYcSSlCkDCdSs359kUd+WNgcDpAwyEghirAQrGWDElS2BpBfaklMtQlhjhOEUIdqMKCBTSe1qlWVK5tCCl04g1V1J2pCRRujXEZfq9u6WEIShOSEpTnsAA+jb4lSJnt5IamNG/EIrrtIwnCQRkCCS4YMa8zfSJtgVitEnZjQ37hDl0J202+PcTeorugBEH18e4m9RXdAEjXCwpNNkYrBP5khX7VA/aMXVnG/W2zibLmSzktKknZUNGKiylClS1hlJJChzihia2rMUcFRdC70kZQ2bsTzwbi3VUDHLOUWC7q2KPbCP8AilDIgwbhm0F4WYkG7ZmwQk2JetJ7IdwmjWPEZwsyCNRj1KDz7ojuPCl4WiHEjak7oUmWDkewwrj9ap+HMsf0g65P/wBgvnAFNebfA5oVKKbLLCgxANGrmT/MXtoOW2LLpmdja7R7KX1E+ER0KsA9lL6ifCI6JhQ6ffl0fNT4VwAwefiD+WR81PhXGfhdYKYpNN7EtclM2U+KU5IAclCuMwzowygduGxqUymQCUpmOP1HEpyouAkMQKD9R2tGiIXFHarjUmaqZJ9GUKSpKpSnA4QqQagAvUNERJc6wEYUgpCThyNSyXNanY+tonRVXTbXPo1JUiYlOIhVQUuRiSsUIcGmYpEudeCE8ZQDgkDWQKkiApgTHol69j/79Ih/8kgB8X8/6xjlXzKAdSgAaOVJAftMUXKYqWDqrHgENy7xklmmIrky0116jElxtH+9Ea1Bs0Uw2hSnANWFTk5pkNhqc6RJJAzIHTSEqIHRDoGZggI05nS0lXpEuMMsh04grhLJSA9OIkdr1aDYzSdVP9aIdtsSJoZYqHwqFFJJSUkoVqLKNYCptGZ5XZpSi7lLEkYSSklLkdCYtbuT/cy6/wDYgtur9YYsdmTKQiUkkiWnCCczlU9rw5YR/eSgNZST2KDV3xWbU4alfPuJvUV3QAJU0H99fl5vUV3GM9JhjJ5BgV0z0ZM720ge1/Wn4gNfTl0wTJhzFEWKi1FBKVgpIzBBB3GH02pJ1iNatt3yZwPppSVc5AO45wPWn8PrMovLUuXzBlD6wesqBPpBzGHEzBsgkm/h2f0TweskjuMRF6B2kDgrQr/0R3iMXx7My0qkTBDoIhyZoxbUf9RV0FJ+8Q59itMvjyZg/wDJ+2UYvivxv3P+iB2Rwkp2RBFqIooEcxcH6w6m2xi+POH2lR7VxyMgA5P8QwsxItCcRxJZ9Y1RHwmpIaO2Lnk0f8OrapcpaVOQkgJJ56tBXNVwgNdPqYoPw/u/BZgrWslXQ1AIIQfapTqJHTR41eTjwO7IOAjqp7hHse2fip6B3R0LAa/ET8sn5qfCuM6SqNV0qudVqkiWhSUkLCnUCQwCg1OmBZGgE4f90v8AaqAwNJVCws6oJfUOdy0v9qo99RJvLS9yoNHYd9O2pugmPFTAcw/TXc8EvqNN5WXuVHeos3lZe5UPICc2ySVcaVLV0pBy6YRLu2QmokSukS0D7QX+os3lZe5UeDQSbysvcqHdIOVdNmLvIlF2zQk5O2fSY9N2SCAPRS2GQwpYdFKQYnQSbysvcqPPUSbysvcqIbCBuqSW9mmmsUMRJmjdnJBwmgw8Y7yzVzrzmDsaDTuWl/tV5x76jzeVlv0KiW2dnRlI91aLRKaqQiatgeqSzZROuq7pknjWmfN66gRm+RfWTr5oN06ETdc2X2JVHvqRN5VG5UW/4df0OSgSSOZ37f5jrp/OSwRmUgdhf790X1p0BmLFZqH1FlU/iHbFoRMlzZa/SS2QdQU7OCRs1RbAsvr8vN6iu4xniso0i3yDMlrQCAVJKQTlUQM+qa+URuMQD6Y9i/8AVNfKI3GPRomvlEbjElC8clUX50UXyiNxjhorM5RG4xJRY4WlcXQ0VmcojcY9Giy+URuMFMql9KY9C4uxouv40bjHHRdfxp3GNIP2ixS5vHQhXSATvivtOi9lW5MpIJzIpubKC8aLL5RO4w4dGl8ol+gxbTMbX+HyC5lTSg7FBw3TnC7u0DSlQM5eNI/SkYXbJ3ekaajRxetadxjho6v407jFtaVFmlABhqb7wwkAzXOaQ/1/+Req0fm/pmoD6ikntGwxyNG1YgorTTOhrAV/Yg0tA/xT3COhcpLADYAI6Jl//9k="/>
          <p:cNvSpPr/>
          <p:nvPr/>
        </p:nvSpPr>
        <p:spPr>
          <a:xfrm>
            <a:off x="16168688" y="2589213"/>
            <a:ext cx="287337" cy="288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Shape 32"/>
          <p:cNvSpPr/>
          <p:nvPr/>
        </p:nvSpPr>
        <p:spPr>
          <a:xfrm rot="10800000" flipH="1">
            <a:off x="35065741" y="10217772"/>
            <a:ext cx="29004172" cy="200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9253784" y="1392359"/>
            <a:ext cx="15435016" cy="49757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pt-BR" sz="6000" b="1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Oficina Pedagógica do Diagrama de Gowin</a:t>
            </a:r>
          </a:p>
          <a:p>
            <a:pPr lvl="0" algn="ctr">
              <a:buSzPct val="25000"/>
            </a:pPr>
            <a:r>
              <a:rPr lang="pt-BR" sz="3600" b="1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Piúma-ES, </a:t>
            </a:r>
            <a:r>
              <a:rPr lang="pt-BR" sz="3600" b="1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Abril</a:t>
            </a:r>
            <a:r>
              <a:rPr lang="pt-BR" sz="3600" b="1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600" b="1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de </a:t>
            </a:r>
            <a:r>
              <a:rPr lang="pt-BR" sz="3600" b="1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2018</a:t>
            </a:r>
          </a:p>
          <a:p>
            <a:pPr lvl="0" algn="ctr">
              <a:buSzPct val="25000"/>
            </a:pPr>
            <a:endParaRPr lang="pt-BR" sz="3600" b="1" dirty="0" smtClean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algn="ctr">
              <a:buSzPct val="25000"/>
            </a:pPr>
            <a:r>
              <a:rPr lang="pt-BR" sz="3600" b="1" dirty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ESTUDANDO PARA O ENEM DE FORMA INVERTIDA</a:t>
            </a:r>
          </a:p>
          <a:p>
            <a:pPr lvl="0" algn="ctr">
              <a:buSzPct val="25000"/>
            </a:pPr>
            <a:endParaRPr lang="pt-BR" sz="3600" b="1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6000" b="1" i="0" u="none" strike="noStrike" cap="none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7200" b="1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ESTÁTICA</a:t>
            </a: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8885" y="7454004"/>
            <a:ext cx="29087629" cy="3172711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13335172" y="10318696"/>
            <a:ext cx="7920900" cy="228133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buSzPct val="25000"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Questão </a:t>
            </a:r>
            <a:r>
              <a:rPr lang="pt-BR" sz="3200" b="1" dirty="0">
                <a:solidFill>
                  <a:schemeClr val="dk1"/>
                </a:solidFill>
              </a:rPr>
              <a:t>básica: qual esboço gráfico representa a velocidade do automóvel em relação à distância percorrida até parar totalmente</a:t>
            </a:r>
            <a:r>
              <a:rPr lang="pt-BR" sz="3200" dirty="0"/>
              <a:t>?</a:t>
            </a:r>
            <a:endParaRPr lang="pt-BR" sz="32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2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23058017" y="8684329"/>
            <a:ext cx="7455368" cy="9893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Metodológico</a:t>
            </a:r>
          </a:p>
        </p:txBody>
      </p:sp>
      <p:sp>
        <p:nvSpPr>
          <p:cNvPr id="39" name="Shape 39"/>
          <p:cNvSpPr txBox="1"/>
          <p:nvPr/>
        </p:nvSpPr>
        <p:spPr>
          <a:xfrm>
            <a:off x="4840657" y="8507531"/>
            <a:ext cx="6471655" cy="10161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Conceitual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482868" y="12626876"/>
            <a:ext cx="11664690" cy="1873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Princípios: 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dirty="0" err="1">
                <a:solidFill>
                  <a:schemeClr val="dk1"/>
                </a:solidFill>
              </a:rPr>
              <a:t>Equilibrio</a:t>
            </a:r>
            <a:r>
              <a:rPr lang="pt-BR" sz="2800" b="1" dirty="0">
                <a:solidFill>
                  <a:schemeClr val="dk1"/>
                </a:solidFill>
              </a:rPr>
              <a:t> do ponto material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Equilibrio</a:t>
            </a: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800" b="1" dirty="0">
                <a:solidFill>
                  <a:schemeClr val="dk1"/>
                </a:solidFill>
              </a:rPr>
              <a:t>dos pontos </a:t>
            </a:r>
            <a:r>
              <a:rPr lang="pt-BR" sz="2800" b="1" dirty="0" err="1">
                <a:solidFill>
                  <a:schemeClr val="dk1"/>
                </a:solidFill>
              </a:rPr>
              <a:t>rigidos</a:t>
            </a:r>
            <a:endParaRPr lang="pt-BR"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523829" y="11613025"/>
            <a:ext cx="11288190" cy="63048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Teoria: 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Estática</a:t>
            </a:r>
            <a:endParaRPr lang="pt-BR" sz="3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587830" y="10262144"/>
            <a:ext cx="10539751" cy="92182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Filosofia:</a:t>
            </a:r>
          </a:p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Estuda</a:t>
            </a:r>
            <a:r>
              <a:rPr lang="pt-BR" sz="2800" dirty="0">
                <a:solidFill>
                  <a:schemeClr val="dk1"/>
                </a:solidFill>
              </a:rPr>
              <a:t>ndo para o ENEM de forma Invertida</a:t>
            </a:r>
          </a:p>
        </p:txBody>
      </p:sp>
      <p:sp>
        <p:nvSpPr>
          <p:cNvPr id="45" name="Shape 45"/>
          <p:cNvSpPr txBox="1"/>
          <p:nvPr/>
        </p:nvSpPr>
        <p:spPr>
          <a:xfrm>
            <a:off x="18667309" y="37786115"/>
            <a:ext cx="13399752" cy="106159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Fatos: 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 esses materiais e ferramentas foi possível elaborar o esquema da atividade</a:t>
            </a:r>
          </a:p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18424761" y="35912843"/>
            <a:ext cx="13403503" cy="14987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Transformações: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trabalho aborda o uso do </a:t>
            </a:r>
            <a:r>
              <a:rPr lang="pt-B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 matéria de física, os desafios são grandiosos</a:t>
            </a:r>
            <a:r>
              <a:rPr lang="pt-B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ainda não atingimos o esperado, que é a boa preparação para o Enem. A lista de materiais foi suficiente para construirmos o </a:t>
            </a:r>
            <a:r>
              <a:rPr lang="pt-B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" name="Shape 47"/>
          <p:cNvSpPr txBox="1"/>
          <p:nvPr/>
        </p:nvSpPr>
        <p:spPr>
          <a:xfrm>
            <a:off x="19819251" y="27234596"/>
            <a:ext cx="11834327" cy="155666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Resultados: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Espera com este trabalho a sensibilização de todos em obter conhecimento ou mesmo rever a física para o vestibular. </a:t>
            </a:r>
          </a:p>
        </p:txBody>
      </p:sp>
      <p:sp>
        <p:nvSpPr>
          <p:cNvPr id="48" name="Shape 48"/>
          <p:cNvSpPr txBox="1"/>
          <p:nvPr/>
        </p:nvSpPr>
        <p:spPr>
          <a:xfrm>
            <a:off x="21220440" y="16464320"/>
            <a:ext cx="10706717" cy="135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Interpretações: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consenso no nosso grupo que os desafios foram grandes para a preparação para o Enem, pois requer dedicação para o desenvolvimento do </a:t>
            </a:r>
            <a:r>
              <a:rPr lang="pt-B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..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21756175" y="13958111"/>
            <a:ext cx="10229476" cy="222708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conhecimento</a:t>
            </a: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Percebemos a importância dos conceitos da física, envolvidos na questão do Enem.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Importância da revisão para </a:t>
            </a:r>
            <a:r>
              <a:rPr lang="pt-BR" sz="2800" dirty="0">
                <a:solidFill>
                  <a:schemeClr val="dk1"/>
                </a:solidFill>
              </a:rPr>
              <a:t>treinar nossos conhecimentos.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O diagrama V ajuda </a:t>
            </a:r>
            <a:r>
              <a:rPr lang="pt-BR" sz="2800" dirty="0">
                <a:solidFill>
                  <a:schemeClr val="dk1"/>
                </a:solidFill>
              </a:rPr>
              <a:t>e auxilia no estudo para o ENEM.</a:t>
            </a:r>
          </a:p>
        </p:txBody>
      </p:sp>
      <p:sp>
        <p:nvSpPr>
          <p:cNvPr id="50" name="Shape 50"/>
          <p:cNvSpPr txBox="1"/>
          <p:nvPr/>
        </p:nvSpPr>
        <p:spPr>
          <a:xfrm>
            <a:off x="4118376" y="39454828"/>
            <a:ext cx="26396400" cy="159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Evento:</a:t>
            </a:r>
            <a:r>
              <a:rPr lang="pt-BR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32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32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Estudando para o Enem de forma Invertida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Série: 2</a:t>
            </a:r>
            <a:r>
              <a:rPr lang="pt-BR" sz="3200" dirty="0">
                <a:solidFill>
                  <a:schemeClr val="dk1"/>
                </a:solidFill>
              </a:rPr>
              <a:t>°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ano 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Turma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dirty="0" smtClean="0">
                <a:solidFill>
                  <a:schemeClr val="dk1"/>
                </a:solidFill>
              </a:rPr>
              <a:t>M04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Turno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dirty="0">
                <a:solidFill>
                  <a:schemeClr val="dk1"/>
                </a:solidFill>
              </a:rPr>
              <a:t>matutino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b="1" dirty="0">
                <a:solidFill>
                  <a:schemeClr val="dk1"/>
                </a:solidFill>
              </a:rPr>
              <a:t>Cinemática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Etática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ENEM: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2012 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Questão: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dirty="0">
                <a:solidFill>
                  <a:schemeClr val="dk1"/>
                </a:solidFill>
              </a:rPr>
              <a:t>60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22404191" y="10431756"/>
            <a:ext cx="9522966" cy="315626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valor: </a:t>
            </a:r>
            <a:r>
              <a:rPr lang="pt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atividade que realizamos trouxe  benefícios para a nossa turma, pois ajuda na  aprendizagem da física. Queremos que nosso trabalho seja divulgada para a comunidade e nas escolas. Queremos também continuar com o diagrama V para </a:t>
            </a:r>
            <a:r>
              <a:rPr lang="pt-BR" sz="2800" dirty="0">
                <a:solidFill>
                  <a:schemeClr val="dk1"/>
                </a:solidFill>
              </a:rPr>
              <a:t>estudar para o ENEM. Ficou mais fácil e entender as partes da física que vemos na escola.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37586019" y="10936930"/>
            <a:ext cx="5940848" cy="1369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29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 rot="10800000" flipH="1">
            <a:off x="38385750" y="11363554"/>
            <a:ext cx="7541417" cy="439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1127581" y="11803300"/>
            <a:ext cx="32399288" cy="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1127581" y="19514084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792934" y="253545"/>
            <a:ext cx="3735818" cy="333173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/>
          <p:nvPr/>
        </p:nvSpPr>
        <p:spPr>
          <a:xfrm>
            <a:off x="27708849" y="3713613"/>
            <a:ext cx="3935923" cy="13155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3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Escola Filomena </a:t>
            </a:r>
            <a:r>
              <a:rPr lang="pt-BR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Quitiba</a:t>
            </a:r>
          </a:p>
        </p:txBody>
      </p:sp>
      <p:sp>
        <p:nvSpPr>
          <p:cNvPr id="58" name="Shape 58"/>
          <p:cNvSpPr/>
          <p:nvPr/>
        </p:nvSpPr>
        <p:spPr>
          <a:xfrm>
            <a:off x="12416948" y="6747883"/>
            <a:ext cx="9104109" cy="21348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 smtClean="0">
                <a:solidFill>
                  <a:schemeClr val="dk1"/>
                </a:solidFill>
              </a:rPr>
              <a:t>Gustavo, Vitor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Prof.°: </a:t>
            </a:r>
            <a:r>
              <a:rPr lang="pt-BR" sz="4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Lucas Antonio Xavier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 dirty="0" smtClean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lucas.perobas@gmail.com</a:t>
            </a:r>
            <a:endParaRPr lang="pt-BR" sz="440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0636964" y="39972350"/>
            <a:ext cx="31290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10">
            <a:alphaModFix/>
          </a:blip>
          <a:srcRect l="47566" t="30425" r="46550" b="60655"/>
          <a:stretch/>
        </p:blipFill>
        <p:spPr>
          <a:xfrm>
            <a:off x="14826866" y="15642783"/>
            <a:ext cx="4937512" cy="35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-516488" y="28260653"/>
            <a:ext cx="13473300" cy="978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745710" y="28657839"/>
            <a:ext cx="50847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dirty="0">
                <a:solidFill>
                  <a:srgbClr val="202020"/>
                </a:solidFill>
                <a:sym typeface="Arial"/>
              </a:rPr>
              <a:t>Questão: </a:t>
            </a:r>
            <a:r>
              <a:rPr lang="pt-BR" sz="3200" dirty="0">
                <a:solidFill>
                  <a:srgbClr val="202020"/>
                </a:solidFill>
              </a:rPr>
              <a:t>2016-54</a:t>
            </a:r>
          </a:p>
        </p:txBody>
      </p:sp>
      <p:graphicFrame>
        <p:nvGraphicFramePr>
          <p:cNvPr id="68" name="Shape 68"/>
          <p:cNvGraphicFramePr/>
          <p:nvPr>
            <p:extLst>
              <p:ext uri="{D42A27DB-BD31-4B8C-83A1-F6EECF244321}">
                <p14:modId xmlns:p14="http://schemas.microsoft.com/office/powerpoint/2010/main" val="3986173172"/>
              </p:ext>
            </p:extLst>
          </p:nvPr>
        </p:nvGraphicFramePr>
        <p:xfrm>
          <a:off x="587830" y="24558500"/>
          <a:ext cx="13702845" cy="4744983"/>
        </p:xfrm>
        <a:graphic>
          <a:graphicData uri="http://schemas.openxmlformats.org/drawingml/2006/table">
            <a:tbl>
              <a:tblPr firstRow="1" bandRow="1">
                <a:noFill/>
                <a:tableStyleId>{49AB172B-123D-4359-81A1-3278819959C6}</a:tableStyleId>
              </a:tblPr>
              <a:tblGrid>
                <a:gridCol w="137028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12749">
                <a:tc>
                  <a:txBody>
                    <a:bodyPr/>
                    <a:lstStyle/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2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Competência III - Selecionar, organizar, relacionar, interpretar dados e informações representados de diferentes formas para tomar decisões e enfrentar situações - problema.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18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2234">
                <a:tc>
                  <a:txBody>
                    <a:bodyPr/>
                    <a:lstStyle/>
                    <a:p>
                      <a:pPr algn="l"/>
                      <a:r>
                        <a:rPr lang="pt-BR" sz="2800" b="1" dirty="0">
                          <a:latin typeface="+mj-lt"/>
                        </a:rPr>
                        <a:t>H2 - Associar a solução de problemas</a:t>
                      </a:r>
                    </a:p>
                    <a:p>
                      <a:pPr algn="l"/>
                      <a:r>
                        <a:rPr lang="pt-BR" sz="2800" b="1" dirty="0">
                          <a:latin typeface="+mj-lt"/>
                        </a:rPr>
                        <a:t>de comunicação, transporte, saúde,</a:t>
                      </a:r>
                    </a:p>
                    <a:p>
                      <a:pPr algn="l"/>
                      <a:r>
                        <a:rPr lang="pt-BR" sz="2800" b="1" dirty="0">
                          <a:latin typeface="+mj-lt"/>
                        </a:rPr>
                        <a:t>ou outro, com o correspondente</a:t>
                      </a:r>
                    </a:p>
                    <a:p>
                      <a:pPr algn="l"/>
                      <a:r>
                        <a:rPr lang="pt-BR" sz="2800" b="1" dirty="0">
                          <a:latin typeface="+mj-lt"/>
                        </a:rPr>
                        <a:t>desenvolvimento científico e</a:t>
                      </a:r>
                    </a:p>
                    <a:p>
                      <a:pPr algn="l"/>
                      <a:r>
                        <a:rPr lang="pt-BR" sz="2800" b="1" dirty="0">
                          <a:latin typeface="+mj-lt"/>
                        </a:rPr>
                        <a:t>tecnológico.</a:t>
                      </a:r>
                    </a:p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2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9" name="Shape 69"/>
          <p:cNvSpPr/>
          <p:nvPr/>
        </p:nvSpPr>
        <p:spPr>
          <a:xfrm>
            <a:off x="396963" y="23726908"/>
            <a:ext cx="4806124" cy="5232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800" dirty="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Competências e habilidades </a:t>
            </a:r>
          </a:p>
        </p:txBody>
      </p:sp>
      <p:sp>
        <p:nvSpPr>
          <p:cNvPr id="2" name="Retângulo 1"/>
          <p:cNvSpPr/>
          <p:nvPr/>
        </p:nvSpPr>
        <p:spPr>
          <a:xfrm>
            <a:off x="512033" y="14605619"/>
            <a:ext cx="11956359" cy="889474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Estática</a:t>
            </a:r>
          </a:p>
          <a:p>
            <a:pPr algn="just"/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Define-se como ponto material todo corpo cujas dimensões, para o estudo em questão, não são importantes, não interferem no resultado final. Por exemplo, o estudo da trajetória de um atleta de saltos ornamentais na piscina a partir de uma plataforma de 10 m. Se o estudo está focalizado na trajetória do atleta da plataforma até a piscina, e não nos seus movimentos em torno de si mesmo, pode-se adotar o centro de massa do atleta, ignorar seu tamanho e desenvolver o estudo. (Caso outros estudos, dos movimentos do atleta em torno do seu centro de massa, sejam necessários, eles poderão ser realizados posteriormente.)</a:t>
            </a:r>
          </a:p>
          <a:p>
            <a:pPr algn="just"/>
            <a:r>
              <a:rPr lang="pt-B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Estática consideramos o ponto material como um corpo suficientemente pequeno para podermos admitir que todas as forças que agem sobre o corpo se cruzem num mesmo. Para que este ponto material esteja em equilíbrio a somatória vetorial das forças que nele atuam tem necessariamente de ser nula.</a:t>
            </a:r>
          </a:p>
          <a:p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37819D47-7E45-44B2-99BA-67D2EF0BCC4E}"/>
              </a:ext>
            </a:extLst>
          </p:cNvPr>
          <p:cNvSpPr txBox="1"/>
          <p:nvPr/>
        </p:nvSpPr>
        <p:spPr>
          <a:xfrm>
            <a:off x="846998" y="31422605"/>
            <a:ext cx="131845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/>
              <a:t>O mecanismo que permite articular uma porta (de um móvel ou de acesso) é a dobradiça. Normalmente, são necessárias duas ou mais dobradiças para que a porta seja fixada no móvel ou no portal, permanecendo em equilíbrio e podendo ser articulada com facilidade. No plano, o diagrama vetorial das forças que as dobradiças exercem na porta está representado em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B86DD8CD-BDB9-4C61-BC47-D3AF1DDDF20F}"/>
              </a:ext>
            </a:extLst>
          </p:cNvPr>
          <p:cNvSpPr txBox="1"/>
          <p:nvPr/>
        </p:nvSpPr>
        <p:spPr>
          <a:xfrm>
            <a:off x="1482811" y="30125862"/>
            <a:ext cx="1147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Questão do Enem 2012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69593E0-6C09-49C5-B8C4-A558DDCBE1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6271" y="36548595"/>
            <a:ext cx="2054530" cy="1987468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="" xmlns:a16="http://schemas.microsoft.com/office/drawing/2014/main" id="{8927E4E3-1CBD-4CAD-8F44-AFEF319B19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21" y="36545533"/>
            <a:ext cx="2073089" cy="1990165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="" xmlns:a16="http://schemas.microsoft.com/office/drawing/2014/main" id="{BD99C4DA-EBB6-451F-9827-F273EFFE06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24" y="36586023"/>
            <a:ext cx="2030780" cy="1990165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="" xmlns:a16="http://schemas.microsoft.com/office/drawing/2014/main" id="{6FD45374-065C-42BB-B782-722134A0AF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00" y="36606355"/>
            <a:ext cx="2179012" cy="1990165"/>
          </a:xfrm>
          <a:prstGeom prst="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="" xmlns:a16="http://schemas.microsoft.com/office/drawing/2014/main" id="{F5F4797C-FC8E-4AB5-92E5-75CB047962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482" y="36545532"/>
            <a:ext cx="1964417" cy="199016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D24F2649-313F-4B61-BE98-1C342CCD2E10}"/>
              </a:ext>
            </a:extLst>
          </p:cNvPr>
          <p:cNvSpPr txBox="1"/>
          <p:nvPr/>
        </p:nvSpPr>
        <p:spPr>
          <a:xfrm>
            <a:off x="20742432" y="18071309"/>
            <a:ext cx="11204820" cy="627864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RESOLUÇÃO DA QUESTÃO DO ENEM</a:t>
            </a:r>
          </a:p>
          <a:p>
            <a:r>
              <a:rPr lang="pt-BR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condições de equilíbrio para corpos extensos são vetor força resultante igual a zero e o momento resultante dessas forças também seja zero. As dobradiças realizam forças verticais para cima para equilibrar o peso da porta, satisfazendo a primeira condição de equilíbrio, força resultante na porta igual a zero. A porta tende a girar no sentido, logo as dobradiças devem realizar forças na horizontal que gerem momento no sentido anti-horário para satisfazer a segunda condição de equilíbrio. Portanto a dobradiça superior deve fazer uma força horizontal para a esquerda e a inferior para a direita. A força resultante exercida por cada dobradiça é representada pela soma vetorial das componentes vertical e horizontal, conforme a figura.</a:t>
            </a:r>
          </a:p>
          <a:p>
            <a:endParaRPr lang="pt-BR" dirty="0"/>
          </a:p>
        </p:txBody>
      </p:sp>
      <p:pic>
        <p:nvPicPr>
          <p:cNvPr id="77" name="Espaço Reservado para Conteúdo 3">
            <a:extLst>
              <a:ext uri="{FF2B5EF4-FFF2-40B4-BE49-F238E27FC236}">
                <a16:creationId xmlns="" xmlns:a16="http://schemas.microsoft.com/office/drawing/2014/main" id="{2A8D799D-15CC-4E3A-946E-1D751D8B84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78" y="29165796"/>
            <a:ext cx="11934832" cy="6426811"/>
          </a:xfrm>
          <a:prstGeom prst="rect">
            <a:avLst/>
          </a:prstGeom>
        </p:spPr>
      </p:pic>
      <p:pic>
        <p:nvPicPr>
          <p:cNvPr id="78" name="Espaço Reservado para Conteúdo 3">
            <a:extLst>
              <a:ext uri="{FF2B5EF4-FFF2-40B4-BE49-F238E27FC236}">
                <a16:creationId xmlns="" xmlns:a16="http://schemas.microsoft.com/office/drawing/2014/main" id="{6C35BCF6-2C43-4200-9B4F-63B50845B7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674" y="24446790"/>
            <a:ext cx="3090807" cy="282293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5E77F88E-D711-4272-981C-F3C404D70999}"/>
              </a:ext>
            </a:extLst>
          </p:cNvPr>
          <p:cNvSpPr txBox="1"/>
          <p:nvPr/>
        </p:nvSpPr>
        <p:spPr>
          <a:xfrm>
            <a:off x="846998" y="36662213"/>
            <a:ext cx="573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3977CDCC-C3F0-4BCA-BC75-399471655030}"/>
              </a:ext>
            </a:extLst>
          </p:cNvPr>
          <p:cNvSpPr txBox="1"/>
          <p:nvPr/>
        </p:nvSpPr>
        <p:spPr>
          <a:xfrm>
            <a:off x="3429460" y="3654553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b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D5644444-02F4-4BC3-BBD2-9091772A0C56}"/>
              </a:ext>
            </a:extLst>
          </p:cNvPr>
          <p:cNvSpPr txBox="1"/>
          <p:nvPr/>
        </p:nvSpPr>
        <p:spPr>
          <a:xfrm>
            <a:off x="5780202" y="36545533"/>
            <a:ext cx="413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c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8E54149-BD7A-4A81-8BE9-9B3F85FC4C6E}"/>
              </a:ext>
            </a:extLst>
          </p:cNvPr>
          <p:cNvSpPr txBox="1"/>
          <p:nvPr/>
        </p:nvSpPr>
        <p:spPr>
          <a:xfrm>
            <a:off x="7985944" y="36662214"/>
            <a:ext cx="711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d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81983E20-6E97-4742-A8F3-6CD2E088767C}"/>
              </a:ext>
            </a:extLst>
          </p:cNvPr>
          <p:cNvSpPr txBox="1"/>
          <p:nvPr/>
        </p:nvSpPr>
        <p:spPr>
          <a:xfrm>
            <a:off x="10595934" y="36662214"/>
            <a:ext cx="399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1EE5C226-E98E-46F5-9666-3558D82D7C65}"/>
              </a:ext>
            </a:extLst>
          </p:cNvPr>
          <p:cNvSpPr txBox="1"/>
          <p:nvPr/>
        </p:nvSpPr>
        <p:spPr>
          <a:xfrm>
            <a:off x="21813391" y="25240276"/>
            <a:ext cx="5158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A resposta letra: </a:t>
            </a:r>
            <a:r>
              <a:rPr lang="pt-BR" sz="4400" dirty="0"/>
              <a:t>d</a:t>
            </a:r>
          </a:p>
        </p:txBody>
      </p:sp>
      <p:pic>
        <p:nvPicPr>
          <p:cNvPr id="15" name="Som gravado">
            <a:hlinkClick r:id="" action="ppaction://media"/>
            <a:extLst>
              <a:ext uri="{FF2B5EF4-FFF2-40B4-BE49-F238E27FC236}">
                <a16:creationId xmlns="" xmlns:a16="http://schemas.microsoft.com/office/drawing/2014/main" id="{448490F6-D765-4FEC-BFEC-8B061BAEF3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005.827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7038" y="3460116"/>
            <a:ext cx="2758323" cy="2758323"/>
          </a:xfrm>
          <a:prstGeom prst="rect">
            <a:avLst/>
          </a:prstGeom>
        </p:spPr>
      </p:pic>
      <p:pic>
        <p:nvPicPr>
          <p:cNvPr id="16" name="Som gravado">
            <a:hlinkClick r:id="" action="ppaction://media"/>
            <a:extLst>
              <a:ext uri="{FF2B5EF4-FFF2-40B4-BE49-F238E27FC236}">
                <a16:creationId xmlns="" xmlns:a16="http://schemas.microsoft.com/office/drawing/2014/main" id="{6371590E-A57D-4CB0-A018-7D69D50EDB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0828" y="6418622"/>
            <a:ext cx="2822936" cy="282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9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3399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DCA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762</Words>
  <Application>Microsoft Office PowerPoint</Application>
  <PresentationFormat>Personalizar</PresentationFormat>
  <Paragraphs>65</Paragraphs>
  <Slides>1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8" baseType="lpstr">
      <vt:lpstr>Tahoma</vt:lpstr>
      <vt:lpstr>Calibri</vt:lpstr>
      <vt:lpstr>Times New Roman</vt:lpstr>
      <vt:lpstr>Cambria</vt:lpstr>
      <vt:lpstr>Wingdings</vt:lpstr>
      <vt:lpstr>Arial</vt:lpstr>
      <vt:lpstr>Estrutura padrão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lucas xavier</cp:lastModifiedBy>
  <cp:revision>25</cp:revision>
  <dcterms:modified xsi:type="dcterms:W3CDTF">2018-09-12T00:29:58Z</dcterms:modified>
</cp:coreProperties>
</file>