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32399288" cy="43200638"/>
  <p:notesSz cx="6858000" cy="9028113"/>
  <p:embeddedFontLst>
    <p:embeddedFont>
      <p:font typeface="Tahoma" panose="020B0604030504040204" pitchFamily="34" charset="0"/>
      <p:regular r:id="rId4"/>
      <p:bold r:id="rId5"/>
    </p:embeddedFont>
    <p:embeddedFont>
      <p:font typeface="Calibri" panose="020F0502020204030204" pitchFamily="34" charset="0"/>
      <p:regular r:id="rId6"/>
      <p:bold r:id="rId7"/>
      <p:italic r:id="rId8"/>
      <p:boldItalic r:id="rId9"/>
    </p:embeddedFont>
    <p:embeddedFont>
      <p:font typeface="Cambria" panose="02040503050406030204" pitchFamily="18"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AB172B-123D-4359-81A1-3278819959C6}">
  <a:tblStyle styleId="{49AB172B-123D-4359-81A1-3278819959C6}"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6EF"/>
          </a:solidFill>
        </a:fill>
      </a:tcStyle>
    </a:wholeTbl>
    <a:band1H>
      <a:tcTxStyle/>
      <a:tcStyle>
        <a:tcBdr/>
        <a:fill>
          <a:solidFill>
            <a:srgbClr val="CAECDD"/>
          </a:solidFill>
        </a:fill>
      </a:tcStyle>
    </a:band1H>
    <a:band2H>
      <a:tcTxStyle/>
      <a:tcStyle>
        <a:tcBdr/>
      </a:tcStyle>
    </a:band2H>
    <a:band1V>
      <a:tcTxStyle/>
      <a:tcStyle>
        <a:tcBdr/>
        <a:fill>
          <a:solidFill>
            <a:srgbClr val="CAECDD"/>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72" y="-9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085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884613" y="0"/>
            <a:ext cx="2971800" cy="45085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287838"/>
            <a:ext cx="5486400" cy="4062412"/>
          </a:xfrm>
          <a:prstGeom prst="rect">
            <a:avLst/>
          </a:prstGeom>
          <a:noFill/>
          <a:ln>
            <a:noFill/>
          </a:ln>
        </p:spPr>
        <p:txBody>
          <a:bodyPr wrap="square" lIns="91425" tIns="91425" rIns="91425" bIns="91425" anchor="t" anchorCtr="0"/>
          <a:lstStyle>
            <a:lvl1pPr marL="0" marR="0" lvl="0" indent="0" algn="l" rtl="0">
              <a:spcBef>
                <a:spcPts val="360"/>
              </a:spcBef>
              <a:spcAft>
                <a:spcPts val="0"/>
              </a:spcAft>
              <a:buChar char="●"/>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har char="○"/>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har char="■"/>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har char="●"/>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575675"/>
            <a:ext cx="2971800" cy="45085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i="0" u="none" strike="noStrike" cap="none">
                <a:solidFill>
                  <a:schemeClr val="dk1"/>
                </a:solidFill>
                <a:latin typeface="Tahoma"/>
                <a:ea typeface="Tahoma"/>
                <a:cs typeface="Tahoma"/>
                <a:sym typeface="Tahoma"/>
              </a:rPr>
              <a:t>‹nº›</a:t>
            </a:fld>
            <a:endParaRPr lang="pt-B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9742322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1" name="Shape 21"/>
          <p:cNvSpPr txBox="1">
            <a:spLocks noGrp="1"/>
          </p:cNvSpPr>
          <p:nvPr>
            <p:ph type="body" idx="1"/>
          </p:nvPr>
        </p:nvSpPr>
        <p:spPr>
          <a:xfrm>
            <a:off x="685800" y="4287838"/>
            <a:ext cx="5486400" cy="40624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22" name="Shape 22"/>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u="none">
                <a:solidFill>
                  <a:schemeClr val="dk1"/>
                </a:solidFill>
                <a:latin typeface="Tahoma"/>
                <a:ea typeface="Tahoma"/>
                <a:cs typeface="Tahoma"/>
                <a:sym typeface="Tahoma"/>
              </a:rPr>
              <a:t>1</a:t>
            </a:fld>
            <a:endParaRPr lang="pt-BR" sz="1200" b="0" u="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68745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7" name="Shape 17"/>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8" name="Shape 18"/>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428875" y="3838575"/>
            <a:ext cx="27541537" cy="7200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5pPr>
            <a:lvl6pPr marL="432007" marR="0" lvl="5" indent="-20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6pPr>
            <a:lvl7pPr marL="864017" marR="0" lvl="6" indent="-41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7pPr>
            <a:lvl8pPr marL="1296025" marR="0" lvl="7" indent="-624"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8pPr>
            <a:lvl9pPr marL="1728033" marR="0" lvl="8" indent="-833"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2428875" y="12477750"/>
            <a:ext cx="27541537" cy="25922287"/>
          </a:xfrm>
          <a:prstGeom prst="rect">
            <a:avLst/>
          </a:prstGeom>
          <a:noFill/>
          <a:ln>
            <a:noFill/>
          </a:ln>
        </p:spPr>
        <p:txBody>
          <a:bodyPr wrap="square" lIns="91425" tIns="91425" rIns="91425" bIns="91425" anchor="t" anchorCtr="0"/>
          <a:lstStyle>
            <a:lvl1pPr marL="1893888" marR="0" lvl="0" indent="-769938" algn="l" rtl="0">
              <a:spcBef>
                <a:spcPts val="3540"/>
              </a:spcBef>
              <a:spcAft>
                <a:spcPts val="0"/>
              </a:spcAft>
              <a:buClr>
                <a:schemeClr val="dk1"/>
              </a:buClr>
              <a:buSzPct val="100000"/>
              <a:buFont typeface="Times New Roman"/>
              <a:buChar char="•"/>
              <a:defRPr sz="17700" b="0" i="0" u="none" strike="noStrike" cap="none">
                <a:solidFill>
                  <a:schemeClr val="dk1"/>
                </a:solidFill>
                <a:latin typeface="Times New Roman"/>
                <a:ea typeface="Times New Roman"/>
                <a:cs typeface="Times New Roman"/>
                <a:sym typeface="Times New Roman"/>
              </a:defRPr>
            </a:lvl1pPr>
            <a:lvl2pPr marL="4108450" marR="0" lvl="1" indent="-603250" algn="l" rtl="0">
              <a:spcBef>
                <a:spcPts val="3080"/>
              </a:spcBef>
              <a:spcAft>
                <a:spcPts val="0"/>
              </a:spcAft>
              <a:buClr>
                <a:schemeClr val="dk1"/>
              </a:buClr>
              <a:buSzPct val="100000"/>
              <a:buFont typeface="Times New Roman"/>
              <a:buChar char="–"/>
              <a:defRPr sz="15400" b="0" i="0" u="none" strike="noStrike" cap="none">
                <a:solidFill>
                  <a:schemeClr val="dk1"/>
                </a:solidFill>
                <a:latin typeface="Times New Roman"/>
                <a:ea typeface="Times New Roman"/>
                <a:cs typeface="Times New Roman"/>
                <a:sym typeface="Times New Roman"/>
              </a:defRPr>
            </a:lvl2pPr>
            <a:lvl3pPr marL="6319838" marR="0" lvl="2" indent="-427037" algn="l" rtl="0">
              <a:spcBef>
                <a:spcPts val="2640"/>
              </a:spcBef>
              <a:spcAft>
                <a:spcPts val="0"/>
              </a:spcAft>
              <a:buClr>
                <a:schemeClr val="dk1"/>
              </a:buClr>
              <a:buSzPct val="100000"/>
              <a:buFont typeface="Times New Roman"/>
              <a:buChar char="•"/>
              <a:defRPr sz="13200" b="0" i="0" u="none" strike="noStrike" cap="none">
                <a:solidFill>
                  <a:schemeClr val="dk1"/>
                </a:solidFill>
                <a:latin typeface="Times New Roman"/>
                <a:ea typeface="Times New Roman"/>
                <a:cs typeface="Times New Roman"/>
                <a:sym typeface="Times New Roman"/>
              </a:defRPr>
            </a:lvl3pPr>
            <a:lvl4pPr marL="8847138" marR="0" lvl="3" indent="-566738"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4pPr>
            <a:lvl5pPr marL="11377613" marR="0" lvl="4" indent="-569913"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5pPr>
            <a:lvl6pPr marL="11809727" marR="0" lvl="5" indent="-566734"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6pPr>
            <a:lvl7pPr marL="12241735" marR="0" lvl="6" indent="-566942"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7pPr>
            <a:lvl8pPr marL="12673743" marR="0" lvl="7" indent="-56714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8pPr>
            <a:lvl9pPr marL="13105752" marR="0" lvl="8" indent="-56735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3" name="Shape 13"/>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4" name="Shape 14"/>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janelanaweb.com/dinheiro/imagens_main/dinheiro.gif" TargetMode="External"/><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
        <p:cNvGrpSpPr/>
        <p:nvPr/>
      </p:nvGrpSpPr>
      <p:grpSpPr>
        <a:xfrm>
          <a:off x="0" y="0"/>
          <a:ext cx="0" cy="0"/>
          <a:chOff x="0" y="0"/>
          <a:chExt cx="0" cy="0"/>
        </a:xfrm>
      </p:grpSpPr>
      <p:sp>
        <p:nvSpPr>
          <p:cNvPr id="24" name="Shape 24"/>
          <p:cNvSpPr/>
          <p:nvPr/>
        </p:nvSpPr>
        <p:spPr>
          <a:xfrm>
            <a:off x="21670963" y="11322049"/>
            <a:ext cx="7829565" cy="575318"/>
          </a:xfrm>
          <a:prstGeom prst="rect">
            <a:avLst/>
          </a:prstGeom>
          <a:noFill/>
          <a:ln>
            <a:noFill/>
          </a:ln>
        </p:spPr>
        <p:txBody>
          <a:bodyPr wrap="square" lIns="82050" tIns="41025" rIns="82050" bIns="41025" anchor="t" anchorCtr="0">
            <a:noAutofit/>
          </a:bodyPr>
          <a:lstStyle/>
          <a:p>
            <a:pPr marL="0" marR="0" lvl="0" indent="0" algn="just" rtl="0">
              <a:spcBef>
                <a:spcPts val="0"/>
              </a:spcBef>
              <a:spcAft>
                <a:spcPts val="0"/>
              </a:spcAft>
              <a:buSzPct val="25000"/>
              <a:buNone/>
            </a:pPr>
            <a:r>
              <a:rPr lang="pt-BR" sz="1100" b="0" i="0" u="none" strike="noStrike" cap="none">
                <a:solidFill>
                  <a:srgbClr val="000000"/>
                </a:solidFill>
                <a:latin typeface="Tahoma"/>
                <a:ea typeface="Tahoma"/>
                <a:cs typeface="Tahoma"/>
                <a:sym typeface="Tahoma"/>
              </a:rPr>
              <a:t> </a:t>
            </a:r>
          </a:p>
          <a:p>
            <a:pPr marL="0" marR="0" lvl="0" indent="0" algn="l" rtl="0">
              <a:spcBef>
                <a:spcPts val="0"/>
              </a:spcBef>
              <a:spcAft>
                <a:spcPts val="0"/>
              </a:spcAft>
              <a:buNone/>
            </a:pPr>
            <a:endParaRPr sz="2100" b="0" i="0" u="none" strike="noStrike" cap="none">
              <a:solidFill>
                <a:schemeClr val="dk1"/>
              </a:solidFill>
              <a:latin typeface="Times New Roman"/>
              <a:ea typeface="Times New Roman"/>
              <a:cs typeface="Times New Roman"/>
              <a:sym typeface="Times New Roman"/>
            </a:endParaRPr>
          </a:p>
        </p:txBody>
      </p:sp>
      <p:sp>
        <p:nvSpPr>
          <p:cNvPr id="25" name="Shape 25"/>
          <p:cNvSpPr txBox="1"/>
          <p:nvPr/>
        </p:nvSpPr>
        <p:spPr>
          <a:xfrm>
            <a:off x="511617" y="338330"/>
            <a:ext cx="26873385" cy="1672749"/>
          </a:xfrm>
          <a:prstGeom prst="rect">
            <a:avLst/>
          </a:prstGeom>
          <a:noFill/>
          <a:ln>
            <a:noFill/>
          </a:ln>
        </p:spPr>
        <p:txBody>
          <a:bodyPr wrap="square" lIns="86850" tIns="43425" rIns="86850" bIns="43425" anchor="t" anchorCtr="0">
            <a:noAutofit/>
          </a:bodyPr>
          <a:lstStyle/>
          <a:p>
            <a:pPr lvl="0" algn="ctr">
              <a:buSzPct val="25000"/>
            </a:pPr>
            <a:r>
              <a:rPr lang="pt-BR" sz="6600" b="1" dirty="0">
                <a:solidFill>
                  <a:srgbClr val="000099"/>
                </a:solidFill>
                <a:latin typeface="Cambria"/>
                <a:ea typeface="Cambria"/>
                <a:cs typeface="Cambria"/>
                <a:sym typeface="Cambria"/>
              </a:rPr>
              <a:t>Oficina Pedagógica do Diagrama de Gowin</a:t>
            </a:r>
          </a:p>
          <a:p>
            <a:pPr lvl="0" algn="ctr">
              <a:buSzPct val="25000"/>
            </a:pPr>
            <a:r>
              <a:rPr lang="pt-BR" sz="3700" b="1" dirty="0">
                <a:solidFill>
                  <a:srgbClr val="000099"/>
                </a:solidFill>
                <a:latin typeface="Cambria"/>
                <a:ea typeface="Cambria"/>
                <a:cs typeface="Cambria"/>
                <a:sym typeface="Cambria"/>
              </a:rPr>
              <a:t>Piúma-ES, </a:t>
            </a:r>
            <a:r>
              <a:rPr lang="pt-BR" sz="3700" b="1" dirty="0" smtClean="0">
                <a:solidFill>
                  <a:srgbClr val="000099"/>
                </a:solidFill>
                <a:latin typeface="Cambria"/>
                <a:ea typeface="Cambria"/>
                <a:cs typeface="Cambria"/>
                <a:sym typeface="Cambria"/>
              </a:rPr>
              <a:t>Abril</a:t>
            </a:r>
            <a:r>
              <a:rPr lang="pt-BR" sz="3700" b="1" dirty="0" smtClean="0">
                <a:solidFill>
                  <a:srgbClr val="000099"/>
                </a:solidFill>
                <a:latin typeface="Cambria"/>
                <a:ea typeface="Cambria"/>
                <a:cs typeface="Cambria"/>
                <a:sym typeface="Cambria"/>
              </a:rPr>
              <a:t> </a:t>
            </a:r>
            <a:r>
              <a:rPr lang="pt-BR" sz="3700" b="1" dirty="0">
                <a:solidFill>
                  <a:srgbClr val="000099"/>
                </a:solidFill>
                <a:latin typeface="Cambria"/>
                <a:ea typeface="Cambria"/>
                <a:cs typeface="Cambria"/>
                <a:sym typeface="Cambria"/>
              </a:rPr>
              <a:t>de 2018</a:t>
            </a:r>
          </a:p>
        </p:txBody>
      </p:sp>
      <p:sp>
        <p:nvSpPr>
          <p:cNvPr id="26" name="Shape 26">
            <a:hlinkClick r:id="rId3"/>
          </p:cNvPr>
          <p:cNvSpPr/>
          <p:nvPr/>
        </p:nvSpPr>
        <p:spPr>
          <a:xfrm>
            <a:off x="35065741" y="22201283"/>
            <a:ext cx="12815266" cy="48642"/>
          </a:xfrm>
          <a:prstGeom prst="rect">
            <a:avLst/>
          </a:prstGeom>
          <a:noFill/>
          <a:ln>
            <a:noFill/>
          </a:ln>
        </p:spPr>
        <p:txBody>
          <a:bodyPr wrap="square" lIns="91425" tIns="45700" rIns="91425" bIns="45700" anchor="t" anchorCtr="0">
            <a:noAutofit/>
          </a:bodyPr>
          <a:lstStyle/>
          <a:p>
            <a:pPr marL="0" marR="0" lvl="0" indent="-137985" algn="ctr" rtl="0">
              <a:spcBef>
                <a:spcPts val="0"/>
              </a:spcBef>
              <a:spcAft>
                <a:spcPts val="0"/>
              </a:spcAft>
              <a:buClr>
                <a:schemeClr val="dk1"/>
              </a:buClr>
              <a:buFont typeface="Times New Roman"/>
              <a:buNone/>
            </a:pPr>
            <a:endParaRPr sz="2173" b="0" i="0" u="none" strike="noStrike" cap="none">
              <a:solidFill>
                <a:schemeClr val="dk1"/>
              </a:solidFill>
              <a:latin typeface="Tahoma"/>
              <a:ea typeface="Tahoma"/>
              <a:cs typeface="Tahoma"/>
              <a:sym typeface="Tahoma"/>
            </a:endParaRPr>
          </a:p>
        </p:txBody>
      </p:sp>
      <p:sp>
        <p:nvSpPr>
          <p:cNvPr id="27" name="Shape 27"/>
          <p:cNvSpPr txBox="1"/>
          <p:nvPr/>
        </p:nvSpPr>
        <p:spPr>
          <a:xfrm>
            <a:off x="11623675" y="16875125"/>
            <a:ext cx="2667000" cy="441325"/>
          </a:xfrm>
          <a:prstGeom prst="rect">
            <a:avLst/>
          </a:prstGeom>
          <a:noFill/>
          <a:ln>
            <a:noFill/>
          </a:ln>
        </p:spPr>
        <p:txBody>
          <a:bodyPr wrap="square" lIns="91425" tIns="45700" rIns="91425" bIns="45700" anchor="t" anchorCtr="0">
            <a:noAutofit/>
          </a:bodyPr>
          <a:lstStyle/>
          <a:p>
            <a:pPr marL="0" marR="0" lvl="0" indent="-144018" algn="ctr" rtl="0">
              <a:spcBef>
                <a:spcPts val="0"/>
              </a:spcBef>
              <a:spcAft>
                <a:spcPts val="0"/>
              </a:spcAft>
              <a:buClr>
                <a:schemeClr val="dk1"/>
              </a:buClr>
              <a:buFont typeface="Times New Roman"/>
              <a:buNone/>
            </a:pPr>
            <a:endParaRPr sz="2268" b="0" i="0" u="none" strike="noStrike" cap="none">
              <a:solidFill>
                <a:schemeClr val="dk1"/>
              </a:solidFill>
              <a:latin typeface="Cambria"/>
              <a:ea typeface="Cambria"/>
              <a:cs typeface="Cambria"/>
              <a:sym typeface="Cambria"/>
            </a:endParaRPr>
          </a:p>
        </p:txBody>
      </p:sp>
      <p:sp>
        <p:nvSpPr>
          <p:cNvPr id="28" name="Shape 28" descr="data:image/jpeg;base64,/9j/4AAQSkZJRgABAQAAAQABAAD/2wCEAAkGBxQSEhQUEhQUFRUXGBgVFxcXFxUXFxgYGBcYFxQXFBcYHCggGBolHBQUITEhJSkrLi4uFx8zODMsNygtLisBCgoKDg0OGhAQFywcHBwsLCwsLCwsLCwsLCwsLCwsLCwsLCwsLCwsLCwsLCwsLCwsLCwsLCwsLCwsNyw3LDcrK//AABEIAMABBgMBIgACEQEDEQH/xAAcAAABBQEBAQAAAAAAAAAAAAAGAgMEBQcAAQj/xABAEAABAgMEBAoIBQQDAQAAAAABAhEAAyEEBRIxBkFRkSIyU2FxcoGxstETFiMzUnOhwQc0QpLhFCRi8BVDgvH/xAAYAQEBAQEBAAAAAAAAAAAAAAABAAIDBP/EACARAQEAAgIDAQEBAQAAAAAAAAABAhEhMQMSQVFhIhP/2gAMAwEAAhEDEQA/ANe0gvhNkliYpKlgqCGSz1BL16sUSdPZZ/6Zm9HnEj8Qx/bI+anwrgAlpiI7GnEvkpm9HnHvrtL5KZvT5wDpO+PCsDMgdLRbi0OfXaXyUzenzj312l8lM3p84BjakDNSR0qSPvEdN5Sj/wBiOxQMW4tNB9dZfJTN6fOPRppL5KZvT5wAf8lJ5RO+O/5SRy0v9wg2tNAOmcvkl70+cd65y+Smb0+cAgt0s/rQf/Q/0Q8iaDkUntB7oNnQ19c5fJTN6fOO9c5fJL3p84DSmOVDsaGXrnL5Je9PnHh00l8lM3p84DjCCY0hidN5fJTN6POOk6cS1KSn0MzhKSnNOsgPnzwFkQ7YU+1lfMR4hAGrWqdgQpZD4QS3RFKNKEcmvenzi0vb3M3qK7oA0wwUVDSVHJq3p8471lRyat6fOBkGE44dRbE50mRyat6fOO9ZkcmrenzgZJhvFzwcIVes6OTVvT5x3rMjk1b0+cChmc4hv04GsbxFwhh6yo+BW9PnHesyPgVvT5wHG2J+IbxHC2I+JP7k+cBGPrKj4Fb0+ce+siPgVvT5wIi0JP6k7xC0zQ2YPbDwhX6yI+BW8R3rIj4Fb0+cDAMeY+aICc6So+BW9PnHesqPgVvT5wMOI9EWlsf2eZiSlWWIBW8PHQ3d3upfUT4RHQFQ/iB+WT8xPhXGRaU36bMgBAeYvI/CNZbWY13T/wDLJ+anwrjB/wAQpChOlqORFOzPv+sBVE23zpo9pNWeZ2G4UhMuSVZqVvjxMxgGbeIel2hIjFtL1NibWd5h9FnJ1/WGhaueHUWqM+1a1DgsBj3+gh2XahSJSZ6c6fWMe1Wor12PZ3QkWM6qfSJ5tydX3jjaAfN4ParSOhc5IYLUOgxIReVoTlNX2l++Eqn7GhBng+bRqZVaWEq+7UzBaVdKU/UiJVj0yluBPATXCVocpB211dsD94TSJbDIlIPQTXyiBaFhKEjACCeNTWOKB2R1xtvbNaogvUEEZgguCDkQYk2BPtZfXR4hARoBebTJlmU7e8l5kDILTzDiltpMHtkT7SX10eIRuRlol7+4m9RXdAEDB7fPuJvUV3RmF/2ky7PMWk1CabQTSJGLz0mkylFOLEoZgB67HyEU8zTRZ4kodpJgUsSXBJ38+uJclI2xnKqLZWk1pOQSnoFfrEZd7T1ZrVv+0NCYIWmYIz7HRpc2arNSt8NmSs6zEsThChNTB7U6V6pB2neYSmzmJ5tKXp3x4Zwg3VoxLlrAzP1hxOIDM7zCjP2GEC0PDtaSrLOXqWsdphcy+JklQSha1nWHcDpJiPJmc8VtntDFyoBT69r641jyKM7m0pEz2c5OBX6Vaidh2QUoEZAJ6ilZO2h8vpGl6K3gZ9nQpXGZjztRzujrGWoXd7qX1E+ER0dd3upfUT4RHRkqHT/8snV7RPhXGaX7c4tUrASQpJxJI2szHaP91Rpmn35ZPzE+FcA0sQfTGQW+R6JapZxYkliCB2QyDzK3fzBZphZALUSw4SUntYj7RCs9mCu2M2wqIg6gs9n8x6gnNlfSCWXYwdUPosY2U5ozcodUOy1dYCmYrXblD3pAWIKqf4mCVFhHw12s8SrPJSEkqIGbClWLHcxjNyxhkoORMeoB6G84WVnYrsT/ADBYbKcTkUAdk7h9SITPszJSo4WUHSx56jpi95fiuNCrk54v2mGjOY5q/aYKUpGuG1SEnZug/wCk/F6hr+tSxBcg0IKSIjemlguAX/3bBlabuQEobjFOJTtrJwt2RV2m7k/DG/eDVRNEZzWtCq1dL8xGR7QI1yxn2kvro8QjJ7JL9GtJZmI3PGrXf7yX10eIR1xu2a0S+PcTeorujN7wsonSpks6xTp1RpF8e4m9RXdACIgyJcpcslKklJFCCO+GzOO1uaDfTm7gsIWKFyC2ulHgRRdIfKLQRv6g7frC02vnG+JiboTsEKNzJzYQWQ8q9VuHxDphP9cn4w3bFim607BC/wCiSBkPpGOGuVObejb9DC03kgjjN2GLQWMHJI+kJmWIa0CH/K1VabxR8X0McLanUo/tMTFWRPwDdDfogP0CLhappN5oGtR7Ibm3mhTkoJO1hEgyxsjwDOkM0ENVuJphZOyD38O7wCguUzEcPmLu7QFzsmgi/DxHt1q2Jbef4G+Nxl9AXd7qX1E+ER0eXb7qX1EeER0BUenv5dPzE+FUBUiDbTz8un5ifCuAiVB9PwNaY2cGdKLO6CNeo08UQJMgAReaVp9yedad4SR3GKoCOXkvLWLxKdUItVtTKAUaklhUdufM8PJTAzexCp1SCHZJBcOKZ6gM/OOOM9q6dRJtF8qUtJCuC/EQSF4grglRZgGJ4pOQ7YFpssouslRmPiwlSSEqWoHLC5LuCDV3MXt26NmYAqZwMNAnNRZ3xE5O+XNzCLWxWOzSZg4QdIWyMypSk4cJ3u0d5ZOILjbzQfZbIpRCgcCATQVUlgWoSz1ZubVnDt222aAUy0LWlDqVxlYBwgQUj/IA4hWm4ksNiWgnAtKphSlASFhDJSxAJNAWAADbXZ6ITYZ6FITKJ9HNPtFSUqWkGoDqlgAlLAEOKu9C8NkrPRuXOCw6C4LHCpsQfUQOzfHKBEN2qxmy2hYTiwcFJKw5Uk1KmcCqkllZajE1SQWKWwnLU/OdhjjljpuXZElXbm8eTa5VaHJcqmY2t0wmSGUdkWgr7VLqGjRrr48vrp8QgFnyajpHfB1dg9ogbFo8Qjv43PJot8e4m9RXdAGgQeXv7ib1Fd0AqY2yrtJpAMgnYpJ3lvvAgIOb4TikTB/i+4g/aAV6w1PQWj2fNSgYlkAbTHjwI6Q3j6ReFJ4CfqdcY7ah68dI1qJTLZKdus9sU5tKy7qNc6xIsF3LmvhyGZOQ/mLdGjqWHCrr8ozcscWpjlVCmcQ2EkMXz1tnFhZr6mDjcINrz3wq8rlVKALBumKuHcqssEdjvVMyh4J1bDVhE1aaQIIMEt22vGgPxhQ/YxnKaR0Su2GZtIklXnEO0qq0OIqJOUXHTBjoJLYqO3zgLUajpg+0HRwFHZ5x0vDEbZdvupfUT4RHR12+5ldRHhEdElJp5+XT8xPhXARKVBtp7+WT8xPhVAPIrGL21JwhaTIeWg7F96T5RREQQ6Re4/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88OSwcueOmS2jPwPDLJWl2DqGWWYyaC+7B7RB/zR4hAvY3K5QcsK/R8oKrt48vrp8Qjr42cmg3v7ib1Fd0AqIOr39xN6iu6AMRqswq1peWsbUq7jGdPwo0kCh6D3RmxHCPTFU9tM4JQtRyAJgKscgzZgGTmu+sF15SiqUsDWk5a+aBS6ZxRMChmAW84PjU7HCbIEIZIoA7ZPTXFALWVr4pI1qJINNgyH1iTcVuUtagp2UGBLuSz1eHEy8JKdlI8t/zbvmvR309QMQKVVBFYELZJKFEGDWUOyKDSIAKFK7YvFlzpZ47iiSdUXNyTWOGlftFOoViyuNLzA2de3oj1OGl8oRFtQrE6almiFaoozVavMRpehElpBPxHujOEIcxq+i0tpEumbmN1mNRu33UvqI8Ijo9u/3UvqJ8IjoEodPz/bJ+anwrgFkKYweaej+3T81PhVANJTWMZTludI+kAeTSpxJ+7wPLq3ZF7pCHk0+JL/V4oSsOKf7WvT5Rx8nbePR9C2EA9+2RSJxzwqUSCxoKEroS7OMtmUGaEkuYrr7VLCAJ7jE5lhPHJFMQocIfWYxhlrI2biPYL29LZ1pmJHFCeC+pLBVXLlQenZDl2XZKnTEoWoISSQAXctUBSwCKNqYUq1IFbFaig0qKFQ53HCbawOcT/wCvUTwSwbJwzVzbaatHo9ddCZfotvG6l4zJROmKlrUFh0FYUXZJUBU63w7asxIVdd42axSZ4VMMwe+CAlSQlfBwSiakroKksMAoMyHzL0m4SMa2rxdRUVOxAo4UR0a4dkIl+iSFJqFPhYEE7DwWYAmgzIB1GNRi3kZ2i2L/AOOMtWJc4tjEoswVwiXSRhl1SCwFCQ2uKrR0CSoJOBLoQpKQ5whalYHJqCClQPOptkMXXaVy0zFCoICTVNAsKSQEnUzFTagCaZw50tUq0nEAs1di6VEcKUoF+LiKTStDmQYLNzSl1ROZjFXOXD9MPqnYqV54o5d7jCApWIk6mACa1zKncGhApk9QLawLxodJJFCGoTztrFRHGTKdt3V6TLEAFgnaW/bBNYOPL66e8QN2EPMTqrXbkc37IJLt40rnWk71PHfDpzyaBfHuJvUV3Rn7xoF8e4m9RXdAEERVRIQpxGbzRU9MaMaDsjOFq4R6YSUMoFplnEqeUkcFRcdBgqlmIF6yEqQ6iEtUK2GM0wx6TCxFGyMNptrkk7XeK6RaSrZ2xKQVfC3PHC4frtMk82mjwO3tOKlmLJSwlJJ7OmKYl3Osxrx465GdMM5i80WkvN6odtr0+8VSUAViTddsMmYFjoPQc469sdCm1jPmivtSYmS7WicCUHbQ0O6IsxGIEiGMVDsqa9savo4Xko6Iy6wp4RjUdF5bSkDtPZG/rM6aZYPdS+onwiOjrD7tHVT3COgCi09H9un5ifCuAiUIONOvy6fmJ8KoCZQjNaiBpKkCUDlwx2liK7vpA9KDmLzSsumUP8idwb7wNW61CUnU5oH313Ry8k3Wsam2iamWha/0pBLmjtl9oAp1qVNBWt1LFCrYFcUM7J1sAKtnC7VOmTVPMILh0/CkNmzPnraseWxctM0plrV6MFITwClRYO+H9NcZqaOM6xrDx+qyy2hTEUDJZxzijlsO0564cQWAOwRKMmWRi4ZBJyzScwzk0Ool6l4mmzJKRWhwqSc3cHE42jg0O3sjdEiuQ5dyK1cjpyiemWQk1cCrZqNWdqZvQlsjXa2qUBQBzzB8jXLUwibZrOClIDYqnVTIKcnMilBsfVAU2Xd4QiXNAxklimvBdmZTUo5oWLEEiIs+WkqKVqKapzCSEgJw4ioCoYDV2PF5Js602d2NeES4wEalUDKqFZEZagTAtbpXtQl2BZ+OAuuFq1GbFss4ZVYStkrYFzkTwVIfalQBoc8QGw1ET7JeigQkMmZixBYKgVBqS1JdiCS/MxiFJsxZykgMUvxizqfD0NlXsYE21isS1y1JUgHCQoKTiSocE4Ug14JURnTg5whf6O3gJywaBQQpRAyYBqc38waWLjyuZSO8RnmhFmKbTMBSA0k0DgHEsNTL9J36o0KUrhS2+NHiEUmoLWg3v7ib1Fd0AaEwe3t7mb1Fd0AqYRCpiXSeg90ZsrjHpjSLQWlqP+J7ozSbNCcS1FkgOTBWjk+0JlpKlFgP9pAfed5qnK2IB4KfudphF73oZ6tiBxU/c88QkGLQ2koBiYm1KA1dMV6Z1YtZMhKw6Cx1jyjGUdcbwgzVlWZeFSJYzMTk2EvnEhFhAqaxm5SNSK70BPREdYaLxaA3NFBaZrqLZPSHC7Zz4eS1EFwT2RPk3osZsdvPFac4cBeOrmI7FNBLpP8AEavo8jDKS+pKfrU/aMRuoqM1CU/qWhPS6gPvG9WZAD9jbhCKNrAfZS+onuEdHlg91L6ifCI9gZUenX5dPzE+FUBMqDbTv8un5ifCqAiXEVRpWuskc7nbVm7KHdAFpLafSzMBT7OUpyeE6jhqhJyYgHNvpBrpaoApLFwHKhmBqfmFTAJZcClrSUqAFV1SAwyA11ITU6gmgjOudlNuCQmbLWual5ipjIBJSKAOTsSMRDVdmMNz7EJhSrCMH6ioseEtWoNTi0GTc5iykjh4ARLwYgzYwVLIKiEu6qk1FGIOWVXaVEoBAUgOo4WIJzwoIZnzxKOZSW2Qo3PsISgJSDUgEVrm+rgsFEVDGkO3LOxS2UgrQ9SQtkqOIg4xUGhprrnE8SAA5SrWTQ4nTwgGc0ajOM+kBF28GUocYkrIIDJx4ipyGZSSHpqI1PSphoiXhdIFFEknUC6cClDVuz5oaQfRqDr4NMLh6KBZgQdStRLdlHCUnClNAQX4DUCWUpxmXFGer9suTZOG2FIwktgSwYAJGJjliKlO+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uJvUV3QDJhENXlNCZKzzH60jGdKLZxZQ1cJXT+kHv3RsF/LCbPNUcgl90YJPnFais5qLwE1C3j00hIES09hyTOKSCDDYD59Mea4EuJd8fEN0KXe6dQJ6Yp2j2XWM+kb9r0mWq8VzKUA5oioFYUZesZQlOcajP3ktIj2OOcetCtLvQ+z4rZZ9gWDuBP2jabLMdL5OS3QKCMi/D8H+tlcwWfow742FApDDRpd/upfUT4RHR13+6l9RPhEdA5qPTs/26fmJ8KoCJRg308/Lp+YnwqgFlmsBgO0/tgCwku3AJOIimYYCrhndjk1HiisU5HCWDiVixlLFlHErEo4WABLKCebmEWOmaUm0rUtJPEQHqkEh35i1HJDMdtamyYMKGfCnEp3egVwSaNqDU2nXEVpJIWFLKmJWQCqrhmBGZozPXis0RrTbClaZaFcAYcIo6nANEYRhLrJD0pzBu/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7X/b4kLDGVhKQzLEwMwJ4ocv2c8CRtDVmZJM1QYrVtcMlKUBtlEDtc64KrEfaS+ujxCKHRVGGyyQ2aSodpcV10i1QD6aSztjTkdeNIrtoTGr0z9aVe/uJvUV3QCAQd3v7ib1Fd0AjxCKH8QLRhu+d/lhR+5QB+jxjCDURr34kpewLbUpB7AsecZBriMKVHNHAQo1iaJBpHgyj1o4hhEI9UGEeoFIQuFqoGga47KKuCISjOPVZR4kVeJUtRh1MMGJEqoiUG34aWQKmTFluCABXKr1HZGoSoCPwxswEhataltuH8wbFWEPXo59QjXwXsaWEezl9RPcI6OsBeVL6ie4R0DmodPvyyfmJ8K4A5Rg70/wDyyfmp8K4AkBozWoAdMvzk07ES1VcDDRwlhUuIoFqDkAAh1ZitS5S78IcJVRs5yYIPxClrFpllIdK5dKFnBOIFhTjatsC6MScRDkhnZ2ANM9fCfpLwtRYWe2AKIYEkBA2MAMyHfiuAPiNC8S0SkngZpBbOj1fIZjUMtozido7oPMtCTNXMKOFlVyHImAlqK6KVziznaCTRaJRC0zJeJOMqfgpSxIKHY4gAOzngN7QrFhVMQTNUCoqlglICQteFEti4Sch+4wQ2fRNSgFTFJBPGSzhn4IbUMIqnJzrYRYWXRGzy5kuYlKsUtSlpBWVDEpnLKfLCGZsok39ekyQECXIXPKswksEhwHJY7fpFsaCci5sa0+kDhUyd6NyXLYBic4aHhNTMjmi0ufR1aZikkOhqlsILYhQsXU+FwdQfmi4sF4LnOZtmXJUiicRlrcKzwlJ/x2fxbJLCmuo7dvPEvgZvi4UrnSfZ+y9IETGYJKcL1S9QTQs2tw1Yno0WswCgmWEhaQggPQB+LmxOIvtYbIt1TKtvj0ppWIKO2aLSCkYcSSlCkDCdSs359kUd+WNgcDpAwyEghirAQrGWDElS2BpBfaklMtQlhjhOEUIdqMKCBTSe1qlWVK5tCCl04g1V1J2pCRRujXEZfq9u6WEIShOSEpTnsAA+jb4lSJnt5IamNG/EIrrtIwnCQRkCCS4YMa8zfSJtgVitEnZjQ37hDl0J202+PcTeorugBEH18e4m9RXdAEjXCwpNNkYrBP5khX7VA/aMXVnG/W2zibLmSzktKknZUNGKiylClS1hlJJChzihia2rMUcFRdC70kZQ2bsTzwbi3VUDHLOUWC7q2KPbCP8AilDIgwbhm0F4WYkG7ZmwQk2JetJ7IdwmjWPEZwsyCNRj1KDz7ojuPCl4WiHEjak7oUmWDkewwrj9ap+HMsf0g65P/wBgvnAFNebfA5oVKKbLLCgxANGrmT/MXtoOW2LLpmdja7R7KX1E+ER0KsA9lL6ifCI6JhQ6ffl0fNT4VwAwefiD+WR81PhXGfhdYKYpNN7EtclM2U+KU5IAclCuMwzowygduGxqUymQCUpmOP1HEpyouAkMQKD9R2tGiIXFHarjUmaqZJ9GUKSpKpSnA4QqQagAvUNERJc6wEYUgpCThyNSyXNanY+tonRVXTbXPo1JUiYlOIhVQUuRiSsUIcGmYpEudeCE8ZQDgkDWQKkiApgTHol69j/79Ih/8kgB8X8/6xjlXzKAdSgAaOVJAftMUXKYqWDqrHgENy7xklmmIrky0116jElxtH+9Ea1Bs0Uw2hSnANWFTk5pkNhqc6RJJAzIHTSEqIHRDoGZggI05nS0lXpEuMMsh04grhLJSA9OIkdr1aDYzSdVP9aIdtsSJoZYqHwqFFJJSUkoVqLKNYCptGZ5XZpSi7lLEkYSSklLkdCYtbuT/cy6/wDYgtur9YYsdmTKQiUkkiWnCCczlU9rw5YR/eSgNZST2KDV3xWbU4alfPuJvUV3QAJU0H99fl5vUV3GM9JhjJ5BgV0z0ZM720ge1/Wn4gNfTl0wTJhzFEWKi1FBKVgpIzBBB3GH02pJ1iNatt3yZwPppSVc5AO45wPWn8PrMovLUuXzBlD6wesqBPpBzGHEzBsgkm/h2f0TweskjuMRF6B2kDgrQr/0R3iMXx7My0qkTBDoIhyZoxbUf9RV0FJ+8Q59itMvjyZg/wDJ+2UYvivxv3P+iB2Rwkp2RBFqIooEcxcH6w6m2xi+POH2lR7VxyMgA5P8QwsxItCcRxJZ9Y1RHwmpIaO2Lnk0f8OrapcpaVOQkgJJ56tBXNVwgNdPqYoPw/u/BZgrWslXQ1AIIQfapTqJHTR41eTjwO7IOAjqp7hHse2fip6B3R0LAa/ET8sn5qfCuM6SqNV0qudVqkiWhSUkLCnUCQwCg1OmBZGgE4f90v8AaqAwNJVCws6oJfUOdy0v9qo99RJvLS9yoNHYd9O2pugmPFTAcw/TXc8EvqNN5WXuVHeos3lZe5UPICc2ySVcaVLV0pBy6YRLu2QmokSukS0D7QX+os3lZe5UeDQSbysvcqHdIOVdNmLvIlF2zQk5O2fSY9N2SCAPRS2GQwpYdFKQYnQSbysvcqPPUSbysvcqIbCBuqSW9mmmsUMRJmjdnJBwmgw8Y7yzVzrzmDsaDTuWl/tV5x76jzeVlv0KiW2dnRlI91aLRKaqQiatgeqSzZROuq7pknjWmfN66gRm+RfWTr5oN06ETdc2X2JVHvqRN5VG5UW/4df0OSgSSOZ37f5jrp/OSwRmUgdhf790X1p0BmLFZqH1FlU/iHbFoRMlzZa/SS2QdQU7OCRs1RbAsvr8vN6iu4xniso0i3yDMlrQCAVJKQTlUQM+qa+URuMQD6Y9i/8AVNfKI3GPRomvlEbjElC8clUX50UXyiNxjhorM5RG4xJRY4WlcXQ0VmcojcY9Giy+URuMFMql9KY9C4uxouv40bjHHRdfxp3GNIP2ixS5vHQhXSATvivtOi9lW5MpIJzIpubKC8aLL5RO4w4dGl8ol+gxbTMbX+HyC5lTSg7FBw3TnC7u0DSlQM5eNI/SkYXbJ3ekaajRxetadxjho6v407jFtaVFmlABhqb7wwkAzXOaQ/1/+Req0fm/pmoD6ikntGwxyNG1YgorTTOhrAV/Yg0tA/xT3COhcpLADYAI6Jl//9k="/>
          <p:cNvSpPr/>
          <p:nvPr/>
        </p:nvSpPr>
        <p:spPr>
          <a:xfrm>
            <a:off x="16168688" y="2589213"/>
            <a:ext cx="287337" cy="288925"/>
          </a:xfrm>
          <a:prstGeom prst="rect">
            <a:avLst/>
          </a:prstGeom>
          <a:noFill/>
          <a:ln>
            <a:noFill/>
          </a:ln>
        </p:spPr>
        <p:txBody>
          <a:bodyPr wrap="square" lIns="91425" tIns="45700" rIns="91425" bIns="45700" anchor="t" anchorCtr="0">
            <a:noAutofit/>
          </a:bodyPr>
          <a:lstStyle/>
          <a:p>
            <a:pPr marL="0" marR="0" lvl="0" indent="-137985" algn="ctr" rtl="0">
              <a:spcBef>
                <a:spcPts val="0"/>
              </a:spcBef>
              <a:spcAft>
                <a:spcPts val="0"/>
              </a:spcAft>
              <a:buClr>
                <a:schemeClr val="dk1"/>
              </a:buClr>
              <a:buFont typeface="Times New Roman"/>
              <a:buNone/>
            </a:pPr>
            <a:endParaRPr sz="2173" b="0" i="0" u="none" strike="noStrike" cap="none">
              <a:solidFill>
                <a:schemeClr val="dk1"/>
              </a:solidFill>
              <a:latin typeface="Tahoma"/>
              <a:ea typeface="Tahoma"/>
              <a:cs typeface="Tahoma"/>
              <a:sym typeface="Tahoma"/>
            </a:endParaRPr>
          </a:p>
        </p:txBody>
      </p:sp>
      <p:sp>
        <p:nvSpPr>
          <p:cNvPr id="32" name="Shape 32"/>
          <p:cNvSpPr/>
          <p:nvPr/>
        </p:nvSpPr>
        <p:spPr>
          <a:xfrm rot="10800000" flipH="1">
            <a:off x="35065741" y="10217772"/>
            <a:ext cx="29004172" cy="200482"/>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endParaRPr sz="2300" b="0" i="0" u="none" strike="noStrike" cap="none">
              <a:solidFill>
                <a:schemeClr val="dk1"/>
              </a:solidFill>
              <a:latin typeface="Tahoma"/>
              <a:ea typeface="Tahoma"/>
              <a:cs typeface="Tahoma"/>
              <a:sym typeface="Tahoma"/>
            </a:endParaRPr>
          </a:p>
        </p:txBody>
      </p:sp>
      <p:sp>
        <p:nvSpPr>
          <p:cNvPr id="33" name="Shape 33"/>
          <p:cNvSpPr/>
          <p:nvPr/>
        </p:nvSpPr>
        <p:spPr>
          <a:xfrm>
            <a:off x="2999590" y="2762248"/>
            <a:ext cx="24280708" cy="2043334"/>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pt-BR" sz="6000" b="1" i="0" u="none" strike="noStrike" cap="none" dirty="0" smtClean="0">
                <a:solidFill>
                  <a:schemeClr val="dk2"/>
                </a:solidFill>
                <a:latin typeface="Tahoma"/>
                <a:ea typeface="Tahoma"/>
                <a:cs typeface="Tahoma"/>
                <a:sym typeface="Tahoma"/>
              </a:rPr>
              <a:t>PODCAST: ESTUDANDO PARA O ENEM DE FORMA INVERTIDA </a:t>
            </a:r>
            <a:r>
              <a:rPr lang="pt-BR" sz="6000" b="1" dirty="0" smtClean="0">
                <a:solidFill>
                  <a:schemeClr val="dk2"/>
                </a:solidFill>
                <a:latin typeface="Tahoma"/>
                <a:ea typeface="Tahoma"/>
                <a:cs typeface="Tahoma"/>
                <a:sym typeface="Tahoma"/>
              </a:rPr>
              <a:t>Sistema Kleper e suas Leis do </a:t>
            </a:r>
            <a:r>
              <a:rPr lang="pt-BR" sz="6000" b="1" dirty="0">
                <a:solidFill>
                  <a:schemeClr val="dk2"/>
                </a:solidFill>
                <a:latin typeface="Tahoma"/>
                <a:ea typeface="Tahoma"/>
                <a:cs typeface="Tahoma"/>
                <a:sym typeface="Tahoma"/>
              </a:rPr>
              <a:t>S</a:t>
            </a:r>
            <a:r>
              <a:rPr lang="pt-BR" sz="6000" b="1" dirty="0" smtClean="0">
                <a:solidFill>
                  <a:schemeClr val="dk2"/>
                </a:solidFill>
                <a:latin typeface="Tahoma"/>
                <a:ea typeface="Tahoma"/>
                <a:cs typeface="Tahoma"/>
                <a:sym typeface="Tahoma"/>
              </a:rPr>
              <a:t>istema </a:t>
            </a:r>
            <a:r>
              <a:rPr lang="pt-BR" sz="6000" b="1" dirty="0">
                <a:solidFill>
                  <a:schemeClr val="dk2"/>
                </a:solidFill>
                <a:latin typeface="Tahoma"/>
                <a:ea typeface="Tahoma"/>
                <a:cs typeface="Tahoma"/>
                <a:sym typeface="Tahoma"/>
              </a:rPr>
              <a:t>P</a:t>
            </a:r>
            <a:r>
              <a:rPr lang="pt-BR" sz="6000" b="1" dirty="0" smtClean="0">
                <a:solidFill>
                  <a:schemeClr val="dk2"/>
                </a:solidFill>
                <a:latin typeface="Tahoma"/>
                <a:ea typeface="Tahoma"/>
                <a:cs typeface="Tahoma"/>
                <a:sym typeface="Tahoma"/>
              </a:rPr>
              <a:t>lanetário </a:t>
            </a:r>
            <a:endParaRPr lang="pt-BR" sz="7200" b="1" i="0" u="none" strike="noStrike" cap="none" dirty="0">
              <a:solidFill>
                <a:schemeClr val="dk2"/>
              </a:solidFill>
              <a:latin typeface="Tahoma"/>
              <a:ea typeface="Tahoma"/>
              <a:cs typeface="Tahoma"/>
              <a:sym typeface="Tahoma"/>
            </a:endParaRPr>
          </a:p>
        </p:txBody>
      </p:sp>
      <p:pic>
        <p:nvPicPr>
          <p:cNvPr id="36" name="Shape 36"/>
          <p:cNvPicPr preferRelativeResize="0"/>
          <p:nvPr/>
        </p:nvPicPr>
        <p:blipFill rotWithShape="1">
          <a:blip r:embed="rId4">
            <a:alphaModFix/>
          </a:blip>
          <a:srcRect/>
          <a:stretch/>
        </p:blipFill>
        <p:spPr>
          <a:xfrm>
            <a:off x="3014459" y="7567431"/>
            <a:ext cx="29087629" cy="32034825"/>
          </a:xfrm>
          <a:prstGeom prst="rect">
            <a:avLst/>
          </a:prstGeom>
          <a:noFill/>
          <a:ln>
            <a:noFill/>
          </a:ln>
        </p:spPr>
      </p:pic>
      <p:sp>
        <p:nvSpPr>
          <p:cNvPr id="38" name="Shape 38"/>
          <p:cNvSpPr txBox="1"/>
          <p:nvPr/>
        </p:nvSpPr>
        <p:spPr>
          <a:xfrm>
            <a:off x="23058017" y="8684329"/>
            <a:ext cx="7455368" cy="98931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279400" algn="l" rtl="0">
              <a:lnSpc>
                <a:spcPct val="100000"/>
              </a:lnSpc>
              <a:spcBef>
                <a:spcPts val="0"/>
              </a:spcBef>
              <a:spcAft>
                <a:spcPts val="0"/>
              </a:spcAft>
              <a:buClr>
                <a:schemeClr val="dk1"/>
              </a:buClr>
              <a:buSzPct val="100000"/>
              <a:buFont typeface="Cambria"/>
              <a:buNone/>
            </a:pPr>
            <a:r>
              <a:rPr lang="pt-BR" sz="5400" b="1" i="0" u="none" strike="noStrike" cap="none" dirty="0" smtClean="0">
                <a:solidFill>
                  <a:srgbClr val="002060"/>
                </a:solidFill>
                <a:latin typeface="Cambria"/>
                <a:ea typeface="Cambria"/>
                <a:cs typeface="Cambria"/>
                <a:sym typeface="Cambria"/>
              </a:rPr>
              <a:t>Domínio </a:t>
            </a:r>
            <a:r>
              <a:rPr lang="pt-BR" sz="5400" b="1" i="0" u="none" strike="noStrike" cap="none" dirty="0">
                <a:solidFill>
                  <a:srgbClr val="002060"/>
                </a:solidFill>
                <a:latin typeface="Cambria"/>
                <a:ea typeface="Cambria"/>
                <a:cs typeface="Cambria"/>
                <a:sym typeface="Cambria"/>
              </a:rPr>
              <a:t>Metodológico</a:t>
            </a:r>
          </a:p>
        </p:txBody>
      </p:sp>
      <p:sp>
        <p:nvSpPr>
          <p:cNvPr id="39" name="Shape 39"/>
          <p:cNvSpPr txBox="1"/>
          <p:nvPr/>
        </p:nvSpPr>
        <p:spPr>
          <a:xfrm>
            <a:off x="4840657" y="8507531"/>
            <a:ext cx="6471655" cy="101611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dk1"/>
              </a:buClr>
              <a:buFont typeface="Tahoma"/>
              <a:buNone/>
            </a:pPr>
            <a:endParaRPr sz="1400" b="1" i="0" u="none" strike="noStrike" cap="none" dirty="0">
              <a:solidFill>
                <a:schemeClr val="dk1"/>
              </a:solidFill>
              <a:latin typeface="Times New Roman"/>
              <a:ea typeface="Times New Roman"/>
              <a:cs typeface="Times New Roman"/>
              <a:sym typeface="Times New Roman"/>
            </a:endParaRPr>
          </a:p>
          <a:p>
            <a:pPr marL="0" marR="0" lvl="0" indent="-279400" algn="l" rtl="0">
              <a:lnSpc>
                <a:spcPct val="100000"/>
              </a:lnSpc>
              <a:spcBef>
                <a:spcPts val="0"/>
              </a:spcBef>
              <a:spcAft>
                <a:spcPts val="0"/>
              </a:spcAft>
              <a:buClr>
                <a:schemeClr val="dk1"/>
              </a:buClr>
              <a:buSzPct val="100000"/>
              <a:buFont typeface="Cambria"/>
              <a:buNone/>
            </a:pPr>
            <a:r>
              <a:rPr lang="pt-BR" sz="5400" b="1" i="0" u="none" strike="noStrike" cap="none" dirty="0">
                <a:solidFill>
                  <a:srgbClr val="002060"/>
                </a:solidFill>
                <a:latin typeface="Cambria"/>
                <a:ea typeface="Cambria"/>
                <a:cs typeface="Cambria"/>
                <a:sym typeface="Cambria"/>
              </a:rPr>
              <a:t>Domínio Conceitual</a:t>
            </a:r>
          </a:p>
        </p:txBody>
      </p:sp>
      <p:sp>
        <p:nvSpPr>
          <p:cNvPr id="40" name="Shape 40"/>
          <p:cNvSpPr txBox="1"/>
          <p:nvPr/>
        </p:nvSpPr>
        <p:spPr>
          <a:xfrm>
            <a:off x="482031" y="22194343"/>
            <a:ext cx="13030391" cy="892854"/>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ct val="100000"/>
              <a:buFont typeface="Arial"/>
              <a:buNone/>
            </a:pPr>
            <a:r>
              <a:rPr lang="pt-BR" sz="2800" b="1" i="0" u="none" strike="noStrike" cap="none" dirty="0">
                <a:solidFill>
                  <a:srgbClr val="002060"/>
                </a:solidFill>
                <a:latin typeface="Arial"/>
                <a:ea typeface="Arial"/>
                <a:cs typeface="Arial"/>
                <a:sym typeface="Arial"/>
              </a:rPr>
              <a:t>Conceitos:</a:t>
            </a:r>
            <a:r>
              <a:rPr lang="pt-BR" sz="2800" b="1" i="0" u="none" strike="noStrike" cap="none" dirty="0">
                <a:solidFill>
                  <a:schemeClr val="dk1"/>
                </a:solidFill>
                <a:latin typeface="Arial"/>
                <a:ea typeface="Arial"/>
                <a:cs typeface="Arial"/>
                <a:sym typeface="Arial"/>
              </a:rPr>
              <a:t> </a:t>
            </a:r>
          </a:p>
          <a:p>
            <a:pPr marL="0" marR="0" lvl="0" indent="-177800" algn="l" rtl="0">
              <a:lnSpc>
                <a:spcPct val="100000"/>
              </a:lnSpc>
              <a:spcBef>
                <a:spcPts val="0"/>
              </a:spcBef>
              <a:spcAft>
                <a:spcPts val="0"/>
              </a:spcAft>
              <a:buClr>
                <a:srgbClr val="000000"/>
              </a:buClr>
              <a:buSzPct val="100000"/>
              <a:buFont typeface="Arial"/>
              <a:buNone/>
            </a:pPr>
            <a:r>
              <a:rPr lang="pt-BR" sz="2800" b="0" i="0" u="none" strike="noStrike" cap="none" dirty="0" smtClean="0">
                <a:solidFill>
                  <a:srgbClr val="000000"/>
                </a:solidFill>
                <a:latin typeface="Arial"/>
                <a:ea typeface="Arial"/>
                <a:cs typeface="Arial"/>
                <a:sym typeface="Arial"/>
              </a:rPr>
              <a:t>competência </a:t>
            </a:r>
            <a:r>
              <a:rPr lang="pt-BR" sz="2800" b="0" i="0" u="none" strike="noStrike" cap="none" dirty="0">
                <a:solidFill>
                  <a:srgbClr val="000000"/>
                </a:solidFill>
                <a:latin typeface="Arial"/>
                <a:ea typeface="Arial"/>
                <a:cs typeface="Arial"/>
                <a:sym typeface="Arial"/>
              </a:rPr>
              <a:t>e habilidade.</a:t>
            </a:r>
          </a:p>
        </p:txBody>
      </p:sp>
      <p:sp>
        <p:nvSpPr>
          <p:cNvPr id="41" name="Shape 41"/>
          <p:cNvSpPr txBox="1"/>
          <p:nvPr/>
        </p:nvSpPr>
        <p:spPr>
          <a:xfrm>
            <a:off x="482868" y="12626876"/>
            <a:ext cx="11664690" cy="187346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ct val="100000"/>
              <a:buFont typeface="Arial"/>
              <a:buNone/>
            </a:pPr>
            <a:r>
              <a:rPr lang="pt-BR" sz="2800" b="1" i="0" u="none" strike="noStrike" cap="none" dirty="0">
                <a:solidFill>
                  <a:srgbClr val="002060"/>
                </a:solidFill>
                <a:latin typeface="Arial"/>
                <a:ea typeface="Arial"/>
                <a:cs typeface="Arial"/>
                <a:sym typeface="Arial"/>
              </a:rPr>
              <a:t>Princípios:</a:t>
            </a:r>
            <a:r>
              <a:rPr lang="pt-BR" sz="2800" b="1" i="0" u="none" strike="noStrike" cap="none" dirty="0">
                <a:solidFill>
                  <a:schemeClr val="dk1"/>
                </a:solidFill>
                <a:latin typeface="Arial"/>
                <a:ea typeface="Arial"/>
                <a:cs typeface="Arial"/>
                <a:sym typeface="Arial"/>
              </a:rPr>
              <a:t> </a:t>
            </a:r>
          </a:p>
          <a:p>
            <a:pPr marL="514350" marR="0" lvl="0" indent="-514350" algn="l" rtl="0">
              <a:lnSpc>
                <a:spcPct val="100000"/>
              </a:lnSpc>
              <a:spcBef>
                <a:spcPts val="0"/>
              </a:spcBef>
              <a:spcAft>
                <a:spcPts val="0"/>
              </a:spcAft>
              <a:buClr>
                <a:srgbClr val="000000"/>
              </a:buClr>
              <a:buSzPct val="100000"/>
              <a:buFont typeface="Arial"/>
              <a:buAutoNum type="arabicPeriod"/>
            </a:pPr>
            <a:r>
              <a:rPr lang="pt-BR" sz="2800" dirty="0" smtClean="0"/>
              <a:t>Lei Orbitas Elípticas</a:t>
            </a:r>
            <a:endParaRPr lang="pt-BR" sz="2800" b="0" i="0" u="none" strike="noStrike" cap="none" dirty="0">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rgbClr val="000000"/>
              </a:buClr>
              <a:buSzPct val="100000"/>
              <a:buFont typeface="Arial"/>
              <a:buAutoNum type="arabicPeriod"/>
            </a:pPr>
            <a:r>
              <a:rPr lang="pt-BR" sz="2800" dirty="0" smtClean="0"/>
              <a:t>Lei das </a:t>
            </a:r>
            <a:r>
              <a:rPr lang="pt-BR" sz="2800" dirty="0"/>
              <a:t>Á</a:t>
            </a:r>
            <a:r>
              <a:rPr lang="pt-BR" sz="2800" dirty="0" smtClean="0"/>
              <a:t>reas </a:t>
            </a:r>
          </a:p>
          <a:p>
            <a:pPr marL="514350" marR="0" lvl="0" indent="-514350" algn="l" rtl="0">
              <a:lnSpc>
                <a:spcPct val="100000"/>
              </a:lnSpc>
              <a:spcBef>
                <a:spcPts val="0"/>
              </a:spcBef>
              <a:spcAft>
                <a:spcPts val="0"/>
              </a:spcAft>
              <a:buClr>
                <a:srgbClr val="000000"/>
              </a:buClr>
              <a:buSzPct val="100000"/>
              <a:buFont typeface="Arial"/>
              <a:buAutoNum type="arabicPeriod"/>
            </a:pPr>
            <a:r>
              <a:rPr lang="pt-BR" sz="2800" dirty="0" smtClean="0"/>
              <a:t>Lei dos Períodos </a:t>
            </a:r>
            <a:endParaRPr lang="pt-BR" sz="2800" b="0" i="0" u="none" strike="noStrike" cap="none" dirty="0">
              <a:solidFill>
                <a:srgbClr val="000000"/>
              </a:solidFill>
              <a:latin typeface="Arial"/>
              <a:ea typeface="Arial"/>
              <a:cs typeface="Arial"/>
              <a:sym typeface="Arial"/>
            </a:endParaRPr>
          </a:p>
        </p:txBody>
      </p:sp>
      <p:sp>
        <p:nvSpPr>
          <p:cNvPr id="42" name="Shape 42"/>
          <p:cNvSpPr txBox="1"/>
          <p:nvPr/>
        </p:nvSpPr>
        <p:spPr>
          <a:xfrm>
            <a:off x="523829" y="11613025"/>
            <a:ext cx="11288190" cy="630486"/>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203200" algn="l" rtl="0">
              <a:lnSpc>
                <a:spcPct val="100000"/>
              </a:lnSpc>
              <a:spcBef>
                <a:spcPts val="0"/>
              </a:spcBef>
              <a:spcAft>
                <a:spcPts val="0"/>
              </a:spcAft>
              <a:buClr>
                <a:schemeClr val="dk1"/>
              </a:buClr>
              <a:buSzPct val="100000"/>
              <a:buFont typeface="Cambria"/>
              <a:buNone/>
            </a:pPr>
            <a:r>
              <a:rPr lang="pt-BR" sz="3200" b="1" i="0" u="none" strike="noStrike" cap="none" dirty="0">
                <a:solidFill>
                  <a:srgbClr val="002060"/>
                </a:solidFill>
                <a:latin typeface="Cambria"/>
                <a:ea typeface="Cambria"/>
                <a:cs typeface="Cambria"/>
                <a:sym typeface="Cambria"/>
              </a:rPr>
              <a:t>Teoria:</a:t>
            </a:r>
            <a:r>
              <a:rPr lang="pt-BR" sz="3200" b="1" i="0" u="none" strike="noStrike" cap="none" dirty="0">
                <a:solidFill>
                  <a:schemeClr val="dk1"/>
                </a:solidFill>
                <a:latin typeface="Cambria"/>
                <a:ea typeface="Cambria"/>
                <a:cs typeface="Cambria"/>
                <a:sym typeface="Cambria"/>
              </a:rPr>
              <a:t> </a:t>
            </a:r>
            <a:r>
              <a:rPr lang="pt-BR" sz="3200" b="0" i="0" u="none" strike="noStrike" cap="none" dirty="0">
                <a:solidFill>
                  <a:schemeClr val="dk1"/>
                </a:solidFill>
                <a:latin typeface="Cambria"/>
                <a:ea typeface="Cambria"/>
                <a:cs typeface="Cambria"/>
                <a:sym typeface="Cambria"/>
              </a:rPr>
              <a:t> </a:t>
            </a:r>
            <a:r>
              <a:rPr lang="pt-BR" sz="3200" dirty="0" smtClean="0">
                <a:solidFill>
                  <a:schemeClr val="dk1"/>
                </a:solidFill>
                <a:latin typeface="Cambria"/>
                <a:ea typeface="Cambria"/>
                <a:cs typeface="Cambria"/>
                <a:sym typeface="Cambria"/>
              </a:rPr>
              <a:t>Sistema Kleper </a:t>
            </a:r>
            <a:endParaRPr lang="pt-BR" sz="3200" dirty="0">
              <a:solidFill>
                <a:schemeClr val="dk1"/>
              </a:solidFill>
              <a:latin typeface="Cambria"/>
              <a:ea typeface="Cambria"/>
              <a:cs typeface="Cambria"/>
              <a:sym typeface="Cambria"/>
            </a:endParaRPr>
          </a:p>
        </p:txBody>
      </p:sp>
      <p:sp>
        <p:nvSpPr>
          <p:cNvPr id="43" name="Shape 43"/>
          <p:cNvSpPr txBox="1"/>
          <p:nvPr/>
        </p:nvSpPr>
        <p:spPr>
          <a:xfrm>
            <a:off x="587830" y="10262144"/>
            <a:ext cx="10539751" cy="921826"/>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l" rtl="0">
              <a:lnSpc>
                <a:spcPct val="100000"/>
              </a:lnSpc>
              <a:spcBef>
                <a:spcPts val="0"/>
              </a:spcBef>
              <a:spcAft>
                <a:spcPts val="0"/>
              </a:spcAft>
              <a:buClr>
                <a:srgbClr val="000000"/>
              </a:buClr>
              <a:buSzPct val="100000"/>
              <a:buFont typeface="Arial"/>
              <a:buNone/>
            </a:pPr>
            <a:r>
              <a:rPr lang="pt-BR" sz="2800" b="1" i="0" u="none" strike="noStrike" cap="none" dirty="0">
                <a:solidFill>
                  <a:srgbClr val="002060"/>
                </a:solidFill>
                <a:latin typeface="Arial"/>
                <a:ea typeface="Arial"/>
                <a:cs typeface="Arial"/>
                <a:sym typeface="Arial"/>
              </a:rPr>
              <a:t>Filosofia</a:t>
            </a:r>
            <a:r>
              <a:rPr lang="pt-BR" sz="2800" b="1" i="0" u="none" strike="noStrike" cap="none" dirty="0">
                <a:solidFill>
                  <a:srgbClr val="000000"/>
                </a:solidFill>
                <a:latin typeface="Arial"/>
                <a:ea typeface="Arial"/>
                <a:cs typeface="Arial"/>
                <a:sym typeface="Arial"/>
              </a:rPr>
              <a:t>:</a:t>
            </a:r>
          </a:p>
          <a:p>
            <a:pPr marL="0" marR="0" lvl="0" indent="-177800" algn="just" rtl="0">
              <a:lnSpc>
                <a:spcPct val="100000"/>
              </a:lnSpc>
              <a:spcBef>
                <a:spcPts val="0"/>
              </a:spcBef>
              <a:spcAft>
                <a:spcPts val="0"/>
              </a:spcAft>
              <a:buClr>
                <a:schemeClr val="dk1"/>
              </a:buClr>
              <a:buSzPct val="100000"/>
              <a:buFont typeface="Arial"/>
              <a:buNone/>
            </a:pPr>
            <a:r>
              <a:rPr lang="pt-BR" sz="2800" b="0" i="0" u="none" strike="noStrike" cap="none" dirty="0">
                <a:solidFill>
                  <a:schemeClr val="dk1"/>
                </a:solidFill>
                <a:latin typeface="Arial"/>
                <a:ea typeface="Arial"/>
                <a:cs typeface="Arial"/>
                <a:sym typeface="Arial"/>
              </a:rPr>
              <a:t>Estuda</a:t>
            </a:r>
            <a:r>
              <a:rPr lang="pt-BR" sz="2800" dirty="0">
                <a:solidFill>
                  <a:schemeClr val="dk1"/>
                </a:solidFill>
              </a:rPr>
              <a:t>ndo para o ENEM de forma Invertida</a:t>
            </a:r>
          </a:p>
        </p:txBody>
      </p:sp>
      <p:sp>
        <p:nvSpPr>
          <p:cNvPr id="44" name="Shape 44"/>
          <p:cNvSpPr txBox="1"/>
          <p:nvPr/>
        </p:nvSpPr>
        <p:spPr>
          <a:xfrm>
            <a:off x="17849383" y="37201939"/>
            <a:ext cx="14051056" cy="1427341"/>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Font typeface="Tahoma"/>
              <a:buNone/>
            </a:pPr>
            <a:endParaRPr sz="1200" b="1" i="0" u="none" strike="noStrike" cap="none" dirty="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SzPct val="25000"/>
              <a:buNone/>
            </a:pPr>
            <a:r>
              <a:rPr lang="pt-BR" sz="2800" b="1" i="0" u="none" strike="noStrike" cap="none" dirty="0">
                <a:solidFill>
                  <a:srgbClr val="002060"/>
                </a:solidFill>
                <a:latin typeface="Arial"/>
                <a:ea typeface="Arial"/>
                <a:cs typeface="Arial"/>
                <a:sym typeface="Arial"/>
              </a:rPr>
              <a:t>Registros:</a:t>
            </a:r>
            <a:r>
              <a:rPr lang="pt-BR" sz="2800" b="1" i="0" u="none" strike="noStrike" cap="none" dirty="0">
                <a:solidFill>
                  <a:schemeClr val="dk1"/>
                </a:solidFill>
                <a:latin typeface="Arial"/>
                <a:ea typeface="Arial"/>
                <a:cs typeface="Arial"/>
                <a:sym typeface="Arial"/>
              </a:rPr>
              <a:t> </a:t>
            </a:r>
            <a:r>
              <a:rPr lang="pt-BR" sz="2800" b="0" i="0" u="none" strike="noStrike" cap="none" dirty="0">
                <a:solidFill>
                  <a:schemeClr val="dk1"/>
                </a:solidFill>
                <a:latin typeface="Arial"/>
                <a:ea typeface="Arial"/>
                <a:cs typeface="Arial"/>
                <a:sym typeface="Arial"/>
              </a:rPr>
              <a:t>Na construção do Podcast foram utilizados computador, papel A4t, microfone, </a:t>
            </a:r>
            <a:r>
              <a:rPr lang="pt-BR" sz="2800" b="0" i="0" u="none" strike="noStrike" cap="none" dirty="0" smtClean="0">
                <a:solidFill>
                  <a:schemeClr val="dk1"/>
                </a:solidFill>
                <a:latin typeface="Arial"/>
                <a:ea typeface="Arial"/>
                <a:cs typeface="Arial"/>
                <a:sym typeface="Arial"/>
              </a:rPr>
              <a:t>sites relacionados a física , </a:t>
            </a:r>
            <a:r>
              <a:rPr lang="pt-BR" sz="2800" b="0" i="0" u="none" strike="noStrike" cap="none" dirty="0">
                <a:solidFill>
                  <a:schemeClr val="dk1"/>
                </a:solidFill>
                <a:latin typeface="Arial"/>
                <a:ea typeface="Arial"/>
                <a:cs typeface="Arial"/>
                <a:sym typeface="Arial"/>
              </a:rPr>
              <a:t>programa PowerPoint</a:t>
            </a:r>
            <a:r>
              <a:rPr lang="pt-BR" sz="2800" b="0" i="0" u="none" strike="noStrike" cap="none" dirty="0" smtClean="0">
                <a:solidFill>
                  <a:schemeClr val="dk1"/>
                </a:solidFill>
                <a:latin typeface="Arial"/>
                <a:ea typeface="Arial"/>
                <a:cs typeface="Arial"/>
                <a:sym typeface="Arial"/>
              </a:rPr>
              <a:t>, </a:t>
            </a:r>
            <a:r>
              <a:rPr lang="pt-BR" sz="2800" b="0" i="0" u="none" strike="noStrike" cap="none" dirty="0">
                <a:solidFill>
                  <a:schemeClr val="dk1"/>
                </a:solidFill>
                <a:latin typeface="Arial"/>
                <a:ea typeface="Arial"/>
                <a:cs typeface="Arial"/>
                <a:sym typeface="Arial"/>
              </a:rPr>
              <a:t>entre outros </a:t>
            </a:r>
            <a:r>
              <a:rPr lang="pt-BR" sz="2800" b="0" i="0" u="none" strike="noStrike" cap="none" dirty="0" smtClean="0">
                <a:solidFill>
                  <a:schemeClr val="dk1"/>
                </a:solidFill>
                <a:latin typeface="Arial"/>
                <a:ea typeface="Arial"/>
                <a:cs typeface="Arial"/>
                <a:sym typeface="Arial"/>
              </a:rPr>
              <a:t>materiais, ferramentas além do tempo para cada tarefa. </a:t>
            </a:r>
            <a:endParaRPr lang="pt-BR" sz="2800" b="0" i="0" u="none" strike="noStrike" cap="none" dirty="0">
              <a:solidFill>
                <a:schemeClr val="dk1"/>
              </a:solidFill>
              <a:latin typeface="Arial"/>
              <a:ea typeface="Arial"/>
              <a:cs typeface="Arial"/>
              <a:sym typeface="Arial"/>
            </a:endParaRPr>
          </a:p>
        </p:txBody>
      </p:sp>
      <p:sp>
        <p:nvSpPr>
          <p:cNvPr id="45" name="Shape 45"/>
          <p:cNvSpPr txBox="1"/>
          <p:nvPr/>
        </p:nvSpPr>
        <p:spPr>
          <a:xfrm>
            <a:off x="18469072" y="35935843"/>
            <a:ext cx="13399752" cy="1061590"/>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Font typeface="Tahoma"/>
              <a:buNone/>
            </a:pPr>
            <a:endParaRPr sz="1200" b="1" i="0" u="none" strike="noStrike" cap="none"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SzPct val="25000"/>
              <a:buNone/>
            </a:pPr>
            <a:r>
              <a:rPr lang="pt-BR" sz="2800" b="1" i="0" u="none" strike="noStrike" cap="none" dirty="0">
                <a:solidFill>
                  <a:srgbClr val="002060"/>
                </a:solidFill>
                <a:latin typeface="Arial"/>
                <a:ea typeface="Arial"/>
                <a:cs typeface="Arial"/>
                <a:sym typeface="Arial"/>
              </a:rPr>
              <a:t>Fatos:</a:t>
            </a:r>
            <a:r>
              <a:rPr lang="pt-BR" sz="2800" b="1" i="0" u="none" strike="noStrike" cap="none" dirty="0">
                <a:solidFill>
                  <a:schemeClr val="dk1"/>
                </a:solidFill>
                <a:latin typeface="Arial"/>
                <a:ea typeface="Arial"/>
                <a:cs typeface="Arial"/>
                <a:sym typeface="Arial"/>
              </a:rPr>
              <a:t> </a:t>
            </a:r>
            <a:r>
              <a:rPr lang="pt-BR" sz="2800" b="0" i="0" u="none" strike="noStrike" cap="none" dirty="0">
                <a:solidFill>
                  <a:schemeClr val="dk1"/>
                </a:solidFill>
                <a:latin typeface="Arial"/>
                <a:ea typeface="Arial"/>
                <a:cs typeface="Arial"/>
                <a:sym typeface="Arial"/>
              </a:rPr>
              <a:t>Com esses materiais </a:t>
            </a:r>
            <a:r>
              <a:rPr lang="pt-BR" sz="2800" dirty="0" smtClean="0">
                <a:solidFill>
                  <a:schemeClr val="dk1"/>
                </a:solidFill>
              </a:rPr>
              <a:t>proporcionados pela Power point do Windows foi necessário certa vocação para elaborar o trabalho feito</a:t>
            </a:r>
            <a:endParaRPr lang="pt-BR" sz="2800" b="0" i="0" u="none" strike="noStrike" cap="none" dirty="0">
              <a:solidFill>
                <a:schemeClr val="dk1"/>
              </a:solidFill>
              <a:latin typeface="Arial"/>
              <a:ea typeface="Arial"/>
              <a:cs typeface="Arial"/>
              <a:sym typeface="Arial"/>
            </a:endParaRPr>
          </a:p>
          <a:p>
            <a:pPr marL="0" marR="0" lvl="0" indent="-76200" algn="l" rtl="0">
              <a:lnSpc>
                <a:spcPct val="100000"/>
              </a:lnSpc>
              <a:spcBef>
                <a:spcPts val="0"/>
              </a:spcBef>
              <a:spcAft>
                <a:spcPts val="0"/>
              </a:spcAft>
              <a:buClr>
                <a:schemeClr val="dk1"/>
              </a:buClr>
              <a:buSzPct val="100000"/>
              <a:buFont typeface="Times New Roman"/>
              <a:buNone/>
            </a:pPr>
            <a:r>
              <a:rPr lang="pt-BR" sz="1200" b="0" i="0" u="none" strike="noStrike" cap="none" dirty="0">
                <a:solidFill>
                  <a:schemeClr val="dk1"/>
                </a:solidFill>
                <a:latin typeface="Times New Roman"/>
                <a:ea typeface="Times New Roman"/>
                <a:cs typeface="Times New Roman"/>
                <a:sym typeface="Times New Roman"/>
              </a:rPr>
              <a:t>.</a:t>
            </a:r>
          </a:p>
          <a:p>
            <a:pPr marL="0" marR="0" lvl="0" indent="-114300" algn="l" rtl="0">
              <a:lnSpc>
                <a:spcPct val="100000"/>
              </a:lnSpc>
              <a:spcBef>
                <a:spcPts val="0"/>
              </a:spcBef>
              <a:spcAft>
                <a:spcPts val="0"/>
              </a:spcAft>
              <a:buClr>
                <a:schemeClr val="dk1"/>
              </a:buClr>
              <a:buFont typeface="Tahoma"/>
              <a:buNone/>
            </a:pPr>
            <a:endParaRPr sz="1800" b="0" i="0" u="none" strike="noStrike" cap="none" dirty="0">
              <a:solidFill>
                <a:schemeClr val="dk1"/>
              </a:solidFill>
              <a:latin typeface="Arial"/>
              <a:ea typeface="Arial"/>
              <a:cs typeface="Arial"/>
              <a:sym typeface="Arial"/>
            </a:endParaRPr>
          </a:p>
        </p:txBody>
      </p:sp>
      <p:sp>
        <p:nvSpPr>
          <p:cNvPr id="46" name="Shape 46"/>
          <p:cNvSpPr txBox="1"/>
          <p:nvPr/>
        </p:nvSpPr>
        <p:spPr>
          <a:xfrm>
            <a:off x="18469072" y="34137131"/>
            <a:ext cx="13403503" cy="1498740"/>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spcAft>
                <a:spcPts val="0"/>
              </a:spcAft>
              <a:buSzPct val="25000"/>
              <a:buNone/>
            </a:pPr>
            <a:r>
              <a:rPr lang="pt-BR" sz="2800" b="1" i="0" u="none" strike="noStrike" cap="none" dirty="0">
                <a:solidFill>
                  <a:srgbClr val="002060"/>
                </a:solidFill>
                <a:latin typeface="Arial"/>
                <a:ea typeface="Arial"/>
                <a:cs typeface="Arial"/>
                <a:sym typeface="Arial"/>
              </a:rPr>
              <a:t>Transformações:</a:t>
            </a:r>
            <a:r>
              <a:rPr lang="pt-BR" sz="2800" b="1" i="0" u="none" strike="noStrike" cap="none" dirty="0">
                <a:solidFill>
                  <a:schemeClr val="dk1"/>
                </a:solidFill>
                <a:latin typeface="Arial"/>
                <a:ea typeface="Arial"/>
                <a:cs typeface="Arial"/>
                <a:sym typeface="Arial"/>
              </a:rPr>
              <a:t> </a:t>
            </a:r>
            <a:r>
              <a:rPr lang="pt-BR" sz="2800" dirty="0">
                <a:solidFill>
                  <a:schemeClr val="dk1"/>
                </a:solidFill>
                <a:latin typeface="Arial"/>
                <a:ea typeface="Arial"/>
                <a:cs typeface="Arial"/>
                <a:sym typeface="Arial"/>
              </a:rPr>
              <a:t>O trabalho </a:t>
            </a:r>
            <a:r>
              <a:rPr lang="pt-BR" sz="2800" dirty="0" smtClean="0">
                <a:solidFill>
                  <a:schemeClr val="dk1"/>
                </a:solidFill>
              </a:rPr>
              <a:t>tem como inspiração o podcast criado em sala, no qual teríamos que adquiri-lo novamente através do site wikifisica e teríamos que transforma-lo nesse esquema.</a:t>
            </a:r>
            <a:endParaRPr lang="pt-BR" sz="2800" dirty="0">
              <a:solidFill>
                <a:schemeClr val="dk1"/>
              </a:solidFill>
              <a:latin typeface="Arial"/>
              <a:ea typeface="Arial"/>
              <a:cs typeface="Arial"/>
              <a:sym typeface="Arial"/>
            </a:endParaRPr>
          </a:p>
          <a:p>
            <a:pPr marL="0" marR="0" lvl="0" indent="0" algn="l" rtl="0">
              <a:spcBef>
                <a:spcPts val="0"/>
              </a:spcBef>
              <a:spcAft>
                <a:spcPts val="0"/>
              </a:spcAft>
              <a:buNone/>
            </a:pPr>
            <a:endParaRPr sz="3200" b="0" i="0" u="none" strike="noStrike" cap="none" dirty="0">
              <a:solidFill>
                <a:schemeClr val="dk1"/>
              </a:solidFill>
              <a:latin typeface="Cambria"/>
              <a:ea typeface="Cambria"/>
              <a:cs typeface="Cambria"/>
              <a:sym typeface="Cambria"/>
            </a:endParaRPr>
          </a:p>
        </p:txBody>
      </p:sp>
      <p:sp>
        <p:nvSpPr>
          <p:cNvPr id="47" name="Shape 47"/>
          <p:cNvSpPr txBox="1"/>
          <p:nvPr/>
        </p:nvSpPr>
        <p:spPr>
          <a:xfrm>
            <a:off x="20088273" y="23569536"/>
            <a:ext cx="11834327" cy="1535309"/>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just" rtl="0">
              <a:spcBef>
                <a:spcPts val="0"/>
              </a:spcBef>
              <a:spcAft>
                <a:spcPts val="0"/>
              </a:spcAft>
              <a:buSzPct val="25000"/>
              <a:buNone/>
            </a:pPr>
            <a:r>
              <a:rPr lang="pt-BR" sz="3200" b="1" i="0" u="none" strike="noStrike" cap="none" dirty="0">
                <a:solidFill>
                  <a:srgbClr val="002060"/>
                </a:solidFill>
                <a:latin typeface="Cambria"/>
                <a:ea typeface="Cambria"/>
                <a:cs typeface="Cambria"/>
                <a:sym typeface="Cambria"/>
              </a:rPr>
              <a:t>Resultados</a:t>
            </a:r>
            <a:r>
              <a:rPr lang="pt-BR" sz="3200" b="1" i="0" u="none" strike="noStrike" cap="none" dirty="0" smtClean="0">
                <a:solidFill>
                  <a:srgbClr val="002060"/>
                </a:solidFill>
                <a:latin typeface="Cambria"/>
                <a:ea typeface="Cambria"/>
                <a:cs typeface="Cambria"/>
                <a:sym typeface="Cambria"/>
              </a:rPr>
              <a:t>:</a:t>
            </a:r>
            <a:r>
              <a:rPr lang="pt-BR" sz="3200" dirty="0" smtClean="0">
                <a:solidFill>
                  <a:schemeClr val="dk1"/>
                </a:solidFill>
                <a:latin typeface="Tahoma"/>
                <a:ea typeface="Tahoma"/>
                <a:cs typeface="Tahoma"/>
                <a:sym typeface="Tahoma"/>
              </a:rPr>
              <a:t> </a:t>
            </a:r>
            <a:r>
              <a:rPr lang="pt-BR" sz="3200" dirty="0">
                <a:solidFill>
                  <a:schemeClr val="dk1"/>
                </a:solidFill>
                <a:latin typeface="Tahoma"/>
                <a:ea typeface="Tahoma"/>
                <a:cs typeface="Tahoma"/>
                <a:sym typeface="Tahoma"/>
              </a:rPr>
              <a:t>C</a:t>
            </a:r>
            <a:r>
              <a:rPr lang="pt-BR" sz="3200" dirty="0" smtClean="0">
                <a:solidFill>
                  <a:schemeClr val="dk1"/>
                </a:solidFill>
                <a:latin typeface="Tahoma"/>
                <a:ea typeface="Tahoma"/>
                <a:cs typeface="Tahoma"/>
                <a:sym typeface="Tahoma"/>
              </a:rPr>
              <a:t>om </a:t>
            </a:r>
            <a:r>
              <a:rPr lang="pt-BR" sz="3200" dirty="0">
                <a:solidFill>
                  <a:schemeClr val="dk1"/>
                </a:solidFill>
                <a:latin typeface="Tahoma"/>
                <a:ea typeface="Tahoma"/>
                <a:cs typeface="Tahoma"/>
                <a:sym typeface="Tahoma"/>
              </a:rPr>
              <a:t>este </a:t>
            </a:r>
            <a:r>
              <a:rPr lang="pt-BR" sz="3200" dirty="0" smtClean="0">
                <a:solidFill>
                  <a:schemeClr val="dk1"/>
                </a:solidFill>
                <a:latin typeface="Tahoma"/>
                <a:ea typeface="Tahoma"/>
                <a:cs typeface="Tahoma"/>
                <a:sym typeface="Tahoma"/>
              </a:rPr>
              <a:t>trabalho espero ter deixado claro a importância dos conceitos relacionados as leis planetárias e imagino como resultado uma nota gradativa.</a:t>
            </a:r>
            <a:endParaRPr lang="pt-BR" sz="3200" dirty="0">
              <a:solidFill>
                <a:schemeClr val="dk1"/>
              </a:solidFill>
              <a:latin typeface="Tahoma"/>
              <a:ea typeface="Tahoma"/>
              <a:cs typeface="Tahoma"/>
              <a:sym typeface="Tahoma"/>
            </a:endParaRPr>
          </a:p>
        </p:txBody>
      </p:sp>
      <p:sp>
        <p:nvSpPr>
          <p:cNvPr id="48" name="Shape 48"/>
          <p:cNvSpPr txBox="1"/>
          <p:nvPr/>
        </p:nvSpPr>
        <p:spPr>
          <a:xfrm>
            <a:off x="21220440" y="16464320"/>
            <a:ext cx="10706717" cy="1781620"/>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just" rtl="0">
              <a:lnSpc>
                <a:spcPct val="100000"/>
              </a:lnSpc>
              <a:spcBef>
                <a:spcPts val="0"/>
              </a:spcBef>
              <a:spcAft>
                <a:spcPts val="0"/>
              </a:spcAft>
              <a:buClr>
                <a:schemeClr val="dk1"/>
              </a:buClr>
              <a:buSzPct val="100000"/>
              <a:buFont typeface="Arial"/>
              <a:buNone/>
            </a:pPr>
            <a:r>
              <a:rPr lang="pt-BR" sz="2800" b="1" i="0" u="none" strike="noStrike" cap="none" dirty="0">
                <a:solidFill>
                  <a:srgbClr val="002060"/>
                </a:solidFill>
                <a:latin typeface="Arial"/>
                <a:ea typeface="Arial"/>
                <a:cs typeface="Arial"/>
                <a:sym typeface="Arial"/>
              </a:rPr>
              <a:t>Interpretações</a:t>
            </a:r>
            <a:r>
              <a:rPr lang="pt-BR" sz="2800" b="1" i="0" u="none" strike="noStrike" cap="none" dirty="0" smtClean="0">
                <a:solidFill>
                  <a:srgbClr val="002060"/>
                </a:solidFill>
                <a:latin typeface="Arial"/>
                <a:ea typeface="Arial"/>
                <a:cs typeface="Arial"/>
                <a:sym typeface="Arial"/>
              </a:rPr>
              <a:t>:</a:t>
            </a:r>
            <a:r>
              <a:rPr lang="pt-BR" sz="2800" b="1" i="0" u="none" strike="noStrike" cap="none" dirty="0" smtClean="0">
                <a:solidFill>
                  <a:schemeClr val="dk1"/>
                </a:solidFill>
                <a:latin typeface="Arial"/>
                <a:ea typeface="Arial"/>
                <a:cs typeface="Arial"/>
                <a:sym typeface="Arial"/>
              </a:rPr>
              <a:t> </a:t>
            </a:r>
            <a:r>
              <a:rPr lang="pt-BR" sz="2800" i="0" u="none" strike="noStrike" cap="none" dirty="0" smtClean="0">
                <a:solidFill>
                  <a:schemeClr val="tx1"/>
                </a:solidFill>
                <a:sym typeface="Arial"/>
              </a:rPr>
              <a:t>de certa forma foi cansativo elaborar um trabalho envolto da compreensão do sistema </a:t>
            </a:r>
            <a:r>
              <a:rPr lang="pt-BR" sz="2800" dirty="0">
                <a:solidFill>
                  <a:schemeClr val="tx1"/>
                </a:solidFill>
              </a:rPr>
              <a:t>K</a:t>
            </a:r>
            <a:r>
              <a:rPr lang="pt-BR" sz="2800" i="0" u="none" strike="noStrike" cap="none" dirty="0" smtClean="0">
                <a:solidFill>
                  <a:schemeClr val="tx1"/>
                </a:solidFill>
                <a:sym typeface="Arial"/>
              </a:rPr>
              <a:t>leper e suas leis que manejam o sistema planetário. Mas de qualquer maneira foi gratificante focar nesses conceitos abordados.</a:t>
            </a:r>
            <a:endParaRPr lang="pt-BR" sz="2800" dirty="0">
              <a:solidFill>
                <a:schemeClr val="tx1"/>
              </a:solidFill>
              <a:sym typeface="Arial"/>
            </a:endParaRPr>
          </a:p>
        </p:txBody>
      </p:sp>
      <p:sp>
        <p:nvSpPr>
          <p:cNvPr id="49" name="Shape 49"/>
          <p:cNvSpPr txBox="1"/>
          <p:nvPr/>
        </p:nvSpPr>
        <p:spPr>
          <a:xfrm>
            <a:off x="21756175" y="13958111"/>
            <a:ext cx="10229476" cy="2227085"/>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just" rtl="0">
              <a:lnSpc>
                <a:spcPct val="100000"/>
              </a:lnSpc>
              <a:spcBef>
                <a:spcPts val="0"/>
              </a:spcBef>
              <a:spcAft>
                <a:spcPts val="0"/>
              </a:spcAft>
              <a:buClr>
                <a:schemeClr val="dk1"/>
              </a:buClr>
              <a:buSzPct val="100000"/>
              <a:buFont typeface="Arial"/>
              <a:buNone/>
            </a:pPr>
            <a:r>
              <a:rPr lang="pt-BR" sz="2800" b="1" i="0" u="none" strike="noStrike" cap="none" dirty="0">
                <a:solidFill>
                  <a:srgbClr val="002060"/>
                </a:solidFill>
                <a:latin typeface="Arial"/>
                <a:ea typeface="Arial"/>
                <a:cs typeface="Arial"/>
                <a:sym typeface="Arial"/>
              </a:rPr>
              <a:t>Asserções de conhecimento</a:t>
            </a:r>
            <a:r>
              <a:rPr lang="pt-BR" sz="2800" b="0" i="0" u="none" strike="noStrike" cap="none" dirty="0">
                <a:solidFill>
                  <a:srgbClr val="002060"/>
                </a:solidFill>
                <a:latin typeface="Arial"/>
                <a:ea typeface="Arial"/>
                <a:cs typeface="Arial"/>
                <a:sym typeface="Arial"/>
              </a:rPr>
              <a:t>:</a:t>
            </a:r>
            <a:r>
              <a:rPr lang="pt-BR" sz="2800" b="1" i="0" u="none" strike="noStrike" cap="none" dirty="0">
                <a:solidFill>
                  <a:srgbClr val="002060"/>
                </a:solidFill>
                <a:latin typeface="Arial"/>
                <a:ea typeface="Arial"/>
                <a:cs typeface="Arial"/>
                <a:sym typeface="Arial"/>
              </a:rPr>
              <a:t> </a:t>
            </a:r>
          </a:p>
          <a:p>
            <a:pPr marL="514350" marR="0" lvl="0" indent="-514350" algn="just" rtl="0">
              <a:spcBef>
                <a:spcPts val="0"/>
              </a:spcBef>
              <a:spcAft>
                <a:spcPts val="0"/>
              </a:spcAft>
              <a:buClr>
                <a:schemeClr val="dk1"/>
              </a:buClr>
              <a:buSzPct val="100000"/>
              <a:buFont typeface="Arial"/>
              <a:buAutoNum type="arabicPeriod"/>
            </a:pPr>
            <a:r>
              <a:rPr lang="pt-BR" sz="2800" dirty="0">
                <a:solidFill>
                  <a:schemeClr val="dk1"/>
                </a:solidFill>
                <a:latin typeface="Arial"/>
                <a:ea typeface="Arial"/>
                <a:cs typeface="Arial"/>
                <a:sym typeface="Arial"/>
              </a:rPr>
              <a:t>Percebemos a importância dos conceitos da física, envolvidos na questão do Enem.</a:t>
            </a:r>
          </a:p>
          <a:p>
            <a:pPr marL="514350" marR="0" lvl="0" indent="-514350" algn="just" rtl="0">
              <a:spcBef>
                <a:spcPts val="0"/>
              </a:spcBef>
              <a:spcAft>
                <a:spcPts val="0"/>
              </a:spcAft>
              <a:buClr>
                <a:schemeClr val="dk1"/>
              </a:buClr>
              <a:buSzPct val="100000"/>
              <a:buFont typeface="Arial"/>
              <a:buAutoNum type="arabicPeriod"/>
            </a:pPr>
            <a:r>
              <a:rPr lang="pt-BR" sz="2800" dirty="0">
                <a:solidFill>
                  <a:schemeClr val="dk1"/>
                </a:solidFill>
                <a:latin typeface="Arial"/>
                <a:ea typeface="Arial"/>
                <a:cs typeface="Arial"/>
                <a:sym typeface="Arial"/>
              </a:rPr>
              <a:t>Importância da revisão para </a:t>
            </a:r>
            <a:r>
              <a:rPr lang="pt-BR" sz="2800" dirty="0">
                <a:solidFill>
                  <a:schemeClr val="dk1"/>
                </a:solidFill>
              </a:rPr>
              <a:t>treinar nossos conhecimentos.</a:t>
            </a:r>
          </a:p>
          <a:p>
            <a:pPr marL="0" marR="0" lvl="0" indent="0" algn="l" rtl="0">
              <a:spcBef>
                <a:spcPts val="0"/>
              </a:spcBef>
              <a:spcAft>
                <a:spcPts val="0"/>
              </a:spcAft>
              <a:buSzPct val="25000"/>
              <a:buNone/>
            </a:pPr>
            <a:r>
              <a:rPr lang="pt-BR" sz="2800" dirty="0">
                <a:solidFill>
                  <a:schemeClr val="dk1"/>
                </a:solidFill>
                <a:latin typeface="Arial"/>
                <a:ea typeface="Arial"/>
                <a:cs typeface="Arial"/>
                <a:sym typeface="Arial"/>
              </a:rPr>
              <a:t>3. O diagrama V ajuda </a:t>
            </a:r>
            <a:r>
              <a:rPr lang="pt-BR" sz="2800" dirty="0">
                <a:solidFill>
                  <a:schemeClr val="dk1"/>
                </a:solidFill>
              </a:rPr>
              <a:t>e auxilia no estudo para o ENEM.</a:t>
            </a:r>
          </a:p>
        </p:txBody>
      </p:sp>
      <p:sp>
        <p:nvSpPr>
          <p:cNvPr id="50" name="Shape 50"/>
          <p:cNvSpPr txBox="1"/>
          <p:nvPr/>
        </p:nvSpPr>
        <p:spPr>
          <a:xfrm>
            <a:off x="4118376" y="39454828"/>
            <a:ext cx="26396400" cy="1597200"/>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ctr" rtl="0">
              <a:spcBef>
                <a:spcPts val="0"/>
              </a:spcBef>
              <a:spcAft>
                <a:spcPts val="0"/>
              </a:spcAft>
              <a:buSzPct val="25000"/>
              <a:buNone/>
            </a:pPr>
            <a:r>
              <a:rPr lang="pt-BR" sz="3200" b="1" i="0" u="none" strike="noStrike" cap="none" dirty="0">
                <a:solidFill>
                  <a:srgbClr val="002060"/>
                </a:solidFill>
                <a:latin typeface="Arial"/>
                <a:ea typeface="Arial"/>
                <a:cs typeface="Arial"/>
                <a:sym typeface="Arial"/>
              </a:rPr>
              <a:t>Evento:</a:t>
            </a:r>
            <a:r>
              <a:rPr lang="pt-BR" sz="3200" b="0" i="0" u="none" strike="noStrike" cap="none" dirty="0">
                <a:solidFill>
                  <a:srgbClr val="002060"/>
                </a:solidFill>
                <a:latin typeface="Arial"/>
                <a:ea typeface="Arial"/>
                <a:cs typeface="Arial"/>
                <a:sym typeface="Arial"/>
              </a:rPr>
              <a:t>  </a:t>
            </a:r>
            <a:r>
              <a:rPr lang="pt-BR" sz="3200" b="1" dirty="0">
                <a:solidFill>
                  <a:srgbClr val="002060"/>
                </a:solidFill>
                <a:latin typeface="Arial"/>
                <a:ea typeface="Arial"/>
                <a:cs typeface="Arial"/>
                <a:sym typeface="Arial"/>
              </a:rPr>
              <a:t>Podcast: Estudando para o Enem de forma Invertida</a:t>
            </a:r>
          </a:p>
          <a:p>
            <a:pPr marL="0" marR="0" lvl="0" indent="0" algn="l" rtl="0">
              <a:lnSpc>
                <a:spcPct val="150000"/>
              </a:lnSpc>
              <a:spcBef>
                <a:spcPts val="0"/>
              </a:spcBef>
              <a:spcAft>
                <a:spcPts val="0"/>
              </a:spcAft>
              <a:buSzPct val="25000"/>
              <a:buNone/>
            </a:pPr>
            <a:r>
              <a:rPr lang="pt-BR" sz="3200" b="1" dirty="0">
                <a:solidFill>
                  <a:srgbClr val="002060"/>
                </a:solidFill>
                <a:latin typeface="Arial"/>
                <a:ea typeface="Arial"/>
                <a:cs typeface="Arial"/>
                <a:sym typeface="Arial"/>
              </a:rPr>
              <a:t>Série:</a:t>
            </a:r>
            <a:r>
              <a:rPr lang="pt-BR" sz="3200" b="1" dirty="0">
                <a:solidFill>
                  <a:schemeClr val="dk1"/>
                </a:solidFill>
                <a:latin typeface="Arial"/>
                <a:ea typeface="Arial"/>
                <a:cs typeface="Arial"/>
                <a:sym typeface="Arial"/>
              </a:rPr>
              <a:t> </a:t>
            </a:r>
            <a:r>
              <a:rPr lang="pt-BR" sz="3200" dirty="0">
                <a:solidFill>
                  <a:schemeClr val="dk1"/>
                </a:solidFill>
              </a:rPr>
              <a:t>2</a:t>
            </a:r>
            <a:r>
              <a:rPr lang="pt-BR" sz="3200" dirty="0" smtClean="0">
                <a:solidFill>
                  <a:schemeClr val="dk1"/>
                </a:solidFill>
              </a:rPr>
              <a:t>°</a:t>
            </a:r>
            <a:r>
              <a:rPr lang="pt-BR" sz="3200" dirty="0" smtClean="0">
                <a:solidFill>
                  <a:schemeClr val="dk1"/>
                </a:solidFill>
                <a:latin typeface="Arial"/>
                <a:ea typeface="Arial"/>
                <a:cs typeface="Arial"/>
                <a:sym typeface="Arial"/>
              </a:rPr>
              <a:t> </a:t>
            </a:r>
            <a:r>
              <a:rPr lang="pt-BR" sz="3200" dirty="0">
                <a:solidFill>
                  <a:schemeClr val="dk1"/>
                </a:solidFill>
                <a:latin typeface="Arial"/>
                <a:ea typeface="Arial"/>
                <a:cs typeface="Arial"/>
                <a:sym typeface="Arial"/>
              </a:rPr>
              <a:t>ano | </a:t>
            </a:r>
            <a:r>
              <a:rPr lang="pt-BR" sz="3200" b="1" dirty="0">
                <a:solidFill>
                  <a:srgbClr val="002060"/>
                </a:solidFill>
                <a:latin typeface="Arial"/>
                <a:ea typeface="Arial"/>
                <a:cs typeface="Arial"/>
                <a:sym typeface="Arial"/>
              </a:rPr>
              <a:t>Turma</a:t>
            </a:r>
            <a:r>
              <a:rPr lang="pt-BR" sz="3200" dirty="0">
                <a:solidFill>
                  <a:srgbClr val="002060"/>
                </a:solidFill>
                <a:latin typeface="Arial"/>
                <a:ea typeface="Arial"/>
                <a:cs typeface="Arial"/>
                <a:sym typeface="Arial"/>
              </a:rPr>
              <a:t>:</a:t>
            </a:r>
            <a:r>
              <a:rPr lang="pt-BR" sz="3200" dirty="0">
                <a:solidFill>
                  <a:schemeClr val="dk1"/>
                </a:solidFill>
                <a:latin typeface="Arial"/>
                <a:ea typeface="Arial"/>
                <a:cs typeface="Arial"/>
                <a:sym typeface="Arial"/>
              </a:rPr>
              <a:t> </a:t>
            </a:r>
            <a:r>
              <a:rPr lang="pt-BR" sz="3200" dirty="0" smtClean="0">
                <a:solidFill>
                  <a:schemeClr val="dk1"/>
                </a:solidFill>
              </a:rPr>
              <a:t>M03</a:t>
            </a:r>
            <a:r>
              <a:rPr lang="pt-BR" sz="3200" dirty="0" smtClean="0">
                <a:solidFill>
                  <a:schemeClr val="dk1"/>
                </a:solidFill>
                <a:latin typeface="Arial"/>
                <a:ea typeface="Arial"/>
                <a:cs typeface="Arial"/>
                <a:sym typeface="Arial"/>
              </a:rPr>
              <a:t> </a:t>
            </a:r>
            <a:r>
              <a:rPr lang="pt-BR" sz="3200" dirty="0">
                <a:solidFill>
                  <a:schemeClr val="dk1"/>
                </a:solidFill>
                <a:latin typeface="Arial"/>
                <a:ea typeface="Arial"/>
                <a:cs typeface="Arial"/>
                <a:sym typeface="Arial"/>
              </a:rPr>
              <a:t>| </a:t>
            </a:r>
            <a:r>
              <a:rPr lang="pt-BR" sz="3200" b="1" dirty="0">
                <a:solidFill>
                  <a:srgbClr val="002060"/>
                </a:solidFill>
                <a:latin typeface="Arial"/>
                <a:ea typeface="Arial"/>
                <a:cs typeface="Arial"/>
                <a:sym typeface="Arial"/>
              </a:rPr>
              <a:t>Turno</a:t>
            </a:r>
            <a:r>
              <a:rPr lang="pt-BR" sz="3200" dirty="0">
                <a:solidFill>
                  <a:srgbClr val="002060"/>
                </a:solidFill>
                <a:latin typeface="Arial"/>
                <a:ea typeface="Arial"/>
                <a:cs typeface="Arial"/>
                <a:sym typeface="Arial"/>
              </a:rPr>
              <a:t>:</a:t>
            </a:r>
            <a:r>
              <a:rPr lang="pt-BR" sz="3200" dirty="0">
                <a:solidFill>
                  <a:schemeClr val="dk1"/>
                </a:solidFill>
                <a:latin typeface="Arial"/>
                <a:ea typeface="Arial"/>
                <a:cs typeface="Arial"/>
                <a:sym typeface="Arial"/>
              </a:rPr>
              <a:t> </a:t>
            </a:r>
            <a:r>
              <a:rPr lang="pt-BR" sz="3200" dirty="0">
                <a:solidFill>
                  <a:schemeClr val="dk1"/>
                </a:solidFill>
              </a:rPr>
              <a:t>matutino </a:t>
            </a:r>
            <a:r>
              <a:rPr lang="pt-BR" sz="3200" dirty="0">
                <a:solidFill>
                  <a:schemeClr val="dk1"/>
                </a:solidFill>
                <a:latin typeface="Arial"/>
                <a:ea typeface="Arial"/>
                <a:cs typeface="Arial"/>
                <a:sym typeface="Arial"/>
              </a:rPr>
              <a:t> </a:t>
            </a:r>
            <a:r>
              <a:rPr lang="pt-BR" sz="3200" b="1" dirty="0" smtClean="0">
                <a:solidFill>
                  <a:srgbClr val="002060"/>
                </a:solidFill>
              </a:rPr>
              <a:t>Leis de Kepler</a:t>
            </a:r>
            <a:r>
              <a:rPr lang="pt-BR" sz="3200" b="1" dirty="0" smtClean="0">
                <a:solidFill>
                  <a:schemeClr val="dk1"/>
                </a:solidFill>
                <a:latin typeface="Arial"/>
                <a:ea typeface="Arial"/>
                <a:cs typeface="Arial"/>
                <a:sym typeface="Arial"/>
              </a:rPr>
              <a:t>: </a:t>
            </a:r>
            <a:r>
              <a:rPr lang="pt-BR" sz="3200" dirty="0" smtClean="0">
                <a:solidFill>
                  <a:schemeClr val="dk1"/>
                </a:solidFill>
              </a:rPr>
              <a:t>movimento planetário  </a:t>
            </a:r>
            <a:r>
              <a:rPr lang="pt-BR" sz="3200" b="1" dirty="0" smtClean="0">
                <a:solidFill>
                  <a:srgbClr val="002060"/>
                </a:solidFill>
                <a:latin typeface="Arial"/>
                <a:ea typeface="Arial"/>
                <a:cs typeface="Arial"/>
                <a:sym typeface="Arial"/>
              </a:rPr>
              <a:t>ENEM</a:t>
            </a:r>
            <a:r>
              <a:rPr lang="pt-BR" sz="3200" b="1" dirty="0">
                <a:solidFill>
                  <a:schemeClr val="dk1"/>
                </a:solidFill>
                <a:latin typeface="Arial"/>
                <a:ea typeface="Arial"/>
                <a:cs typeface="Arial"/>
                <a:sym typeface="Arial"/>
              </a:rPr>
              <a:t>: </a:t>
            </a:r>
            <a:r>
              <a:rPr lang="pt-BR" sz="3200" dirty="0" smtClean="0">
                <a:solidFill>
                  <a:schemeClr val="dk1"/>
                </a:solidFill>
                <a:latin typeface="Arial"/>
                <a:ea typeface="Arial"/>
                <a:cs typeface="Arial"/>
                <a:sym typeface="Arial"/>
              </a:rPr>
              <a:t>2009 </a:t>
            </a:r>
            <a:r>
              <a:rPr lang="pt-BR" sz="3200" dirty="0">
                <a:solidFill>
                  <a:schemeClr val="dk1"/>
                </a:solidFill>
                <a:latin typeface="Arial"/>
                <a:ea typeface="Arial"/>
                <a:cs typeface="Arial"/>
                <a:sym typeface="Arial"/>
              </a:rPr>
              <a:t>| </a:t>
            </a:r>
            <a:r>
              <a:rPr lang="pt-BR" sz="3200" b="1" dirty="0">
                <a:solidFill>
                  <a:srgbClr val="002060"/>
                </a:solidFill>
                <a:latin typeface="Arial"/>
                <a:ea typeface="Arial"/>
                <a:cs typeface="Arial"/>
                <a:sym typeface="Arial"/>
              </a:rPr>
              <a:t>Questão:</a:t>
            </a:r>
            <a:r>
              <a:rPr lang="pt-BR" sz="3200" dirty="0">
                <a:solidFill>
                  <a:schemeClr val="dk1"/>
                </a:solidFill>
                <a:latin typeface="Arial"/>
                <a:ea typeface="Arial"/>
                <a:cs typeface="Arial"/>
                <a:sym typeface="Arial"/>
              </a:rPr>
              <a:t> </a:t>
            </a:r>
            <a:r>
              <a:rPr lang="pt-BR" sz="3200" dirty="0" smtClean="0">
                <a:solidFill>
                  <a:schemeClr val="dk1"/>
                </a:solidFill>
              </a:rPr>
              <a:t>27</a:t>
            </a:r>
            <a:r>
              <a:rPr lang="pt-BR" sz="3200" dirty="0" smtClean="0">
                <a:solidFill>
                  <a:schemeClr val="dk1"/>
                </a:solidFill>
                <a:latin typeface="Arial"/>
                <a:ea typeface="Arial"/>
                <a:cs typeface="Arial"/>
                <a:sym typeface="Arial"/>
              </a:rPr>
              <a:t>|</a:t>
            </a:r>
            <a:endParaRPr sz="1800" i="0" u="none" strike="noStrike" cap="none" dirty="0">
              <a:solidFill>
                <a:schemeClr val="dk1"/>
              </a:solidFill>
              <a:latin typeface="Arial"/>
              <a:ea typeface="Arial"/>
              <a:cs typeface="Arial"/>
              <a:sym typeface="Arial"/>
            </a:endParaRPr>
          </a:p>
        </p:txBody>
      </p:sp>
      <p:sp>
        <p:nvSpPr>
          <p:cNvPr id="51" name="Shape 51"/>
          <p:cNvSpPr txBox="1"/>
          <p:nvPr/>
        </p:nvSpPr>
        <p:spPr>
          <a:xfrm>
            <a:off x="22404191" y="10431756"/>
            <a:ext cx="9522966" cy="3156261"/>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just" rtl="0">
              <a:spcBef>
                <a:spcPts val="0"/>
              </a:spcBef>
              <a:spcAft>
                <a:spcPts val="0"/>
              </a:spcAft>
              <a:buSzPct val="25000"/>
              <a:buNone/>
            </a:pPr>
            <a:r>
              <a:rPr lang="pt-BR" sz="2800" b="1" i="0" u="none" strike="noStrike" cap="none" dirty="0">
                <a:solidFill>
                  <a:srgbClr val="002060"/>
                </a:solidFill>
                <a:latin typeface="Arial"/>
                <a:ea typeface="Arial"/>
                <a:cs typeface="Arial"/>
                <a:sym typeface="Arial"/>
              </a:rPr>
              <a:t>Asserções de valor: </a:t>
            </a:r>
            <a:r>
              <a:rPr lang="pt-BR" sz="2800" dirty="0" smtClean="0">
                <a:solidFill>
                  <a:schemeClr val="dk1"/>
                </a:solidFill>
                <a:latin typeface="Arial"/>
                <a:ea typeface="Arial"/>
                <a:cs typeface="Arial"/>
                <a:sym typeface="Arial"/>
              </a:rPr>
              <a:t>A atividade que realizamos trouxe  </a:t>
            </a:r>
            <a:r>
              <a:rPr lang="pt-BR" sz="2800" dirty="0">
                <a:solidFill>
                  <a:schemeClr val="dk1"/>
                </a:solidFill>
                <a:latin typeface="Arial"/>
                <a:ea typeface="Arial"/>
                <a:cs typeface="Arial"/>
                <a:sym typeface="Arial"/>
              </a:rPr>
              <a:t>benefícios </a:t>
            </a:r>
            <a:r>
              <a:rPr lang="pt-BR" sz="2800" dirty="0" smtClean="0">
                <a:solidFill>
                  <a:schemeClr val="dk1"/>
                </a:solidFill>
                <a:latin typeface="Arial"/>
                <a:ea typeface="Arial"/>
                <a:cs typeface="Arial"/>
                <a:sym typeface="Arial"/>
              </a:rPr>
              <a:t>para </a:t>
            </a:r>
            <a:r>
              <a:rPr lang="pt-BR" sz="2800" dirty="0" smtClean="0">
                <a:solidFill>
                  <a:schemeClr val="dk1"/>
                </a:solidFill>
              </a:rPr>
              <a:t>os alunos que gostariam de cursa o ENEM</a:t>
            </a:r>
            <a:r>
              <a:rPr lang="pt-BR" sz="2800" dirty="0" smtClean="0">
                <a:solidFill>
                  <a:schemeClr val="dk1"/>
                </a:solidFill>
                <a:latin typeface="Arial"/>
                <a:ea typeface="Arial"/>
                <a:cs typeface="Arial"/>
                <a:sym typeface="Arial"/>
              </a:rPr>
              <a:t>, </a:t>
            </a:r>
            <a:r>
              <a:rPr lang="pt-BR" sz="2800" dirty="0">
                <a:solidFill>
                  <a:schemeClr val="dk1"/>
                </a:solidFill>
                <a:latin typeface="Arial"/>
                <a:ea typeface="Arial"/>
                <a:cs typeface="Arial"/>
                <a:sym typeface="Arial"/>
              </a:rPr>
              <a:t>pois </a:t>
            </a:r>
            <a:r>
              <a:rPr lang="pt-BR" sz="2800" dirty="0" smtClean="0">
                <a:solidFill>
                  <a:schemeClr val="dk1"/>
                </a:solidFill>
                <a:latin typeface="Arial"/>
                <a:ea typeface="Arial"/>
                <a:cs typeface="Arial"/>
                <a:sym typeface="Arial"/>
              </a:rPr>
              <a:t>ajuda na  aprendizagem da física. </a:t>
            </a:r>
            <a:r>
              <a:rPr lang="pt-BR" sz="2800" dirty="0">
                <a:solidFill>
                  <a:schemeClr val="dk1"/>
                </a:solidFill>
              </a:rPr>
              <a:t>C</a:t>
            </a:r>
            <a:r>
              <a:rPr lang="pt-BR" sz="2800" dirty="0" smtClean="0">
                <a:solidFill>
                  <a:schemeClr val="dk1"/>
                </a:solidFill>
                <a:latin typeface="Arial"/>
                <a:ea typeface="Arial"/>
                <a:cs typeface="Arial"/>
                <a:sym typeface="Arial"/>
              </a:rPr>
              <a:t>om o </a:t>
            </a:r>
            <a:r>
              <a:rPr lang="pt-BR" sz="2800" dirty="0">
                <a:solidFill>
                  <a:schemeClr val="dk1"/>
                </a:solidFill>
                <a:latin typeface="Arial"/>
                <a:ea typeface="Arial"/>
                <a:cs typeface="Arial"/>
                <a:sym typeface="Arial"/>
              </a:rPr>
              <a:t>diagrama V </a:t>
            </a:r>
            <a:r>
              <a:rPr lang="pt-BR" sz="2800" dirty="0" smtClean="0">
                <a:solidFill>
                  <a:schemeClr val="dk1"/>
                </a:solidFill>
                <a:latin typeface="Arial"/>
                <a:ea typeface="Arial"/>
                <a:cs typeface="Arial"/>
                <a:sym typeface="Arial"/>
              </a:rPr>
              <a:t>para </a:t>
            </a:r>
            <a:r>
              <a:rPr lang="pt-BR" sz="2800" dirty="0" smtClean="0">
                <a:solidFill>
                  <a:schemeClr val="dk1"/>
                </a:solidFill>
              </a:rPr>
              <a:t>estudar </a:t>
            </a:r>
            <a:r>
              <a:rPr lang="pt-BR" sz="2800" dirty="0">
                <a:solidFill>
                  <a:schemeClr val="dk1"/>
                </a:solidFill>
              </a:rPr>
              <a:t>para o </a:t>
            </a:r>
            <a:r>
              <a:rPr lang="pt-BR" sz="2800" dirty="0" smtClean="0">
                <a:solidFill>
                  <a:schemeClr val="dk1"/>
                </a:solidFill>
              </a:rPr>
              <a:t>ENEM. Ficou mais fácil de entender as partes da física que vemos na escola, portanto, facilita bastante a compreensão dos assuntos que podem cair no ENEM</a:t>
            </a:r>
            <a:endParaRPr lang="pt-BR" sz="2800" dirty="0">
              <a:solidFill>
                <a:schemeClr val="dk1"/>
              </a:solidFill>
            </a:endParaRPr>
          </a:p>
          <a:p>
            <a:pPr marL="0" marR="0" lvl="0" indent="-114300" algn="l" rtl="0">
              <a:lnSpc>
                <a:spcPct val="100000"/>
              </a:lnSpc>
              <a:spcBef>
                <a:spcPts val="0"/>
              </a:spcBef>
              <a:spcAft>
                <a:spcPts val="0"/>
              </a:spcAft>
              <a:buClr>
                <a:schemeClr val="dk1"/>
              </a:buClr>
              <a:buFont typeface="Tahoma"/>
              <a:buNone/>
            </a:pPr>
            <a:endParaRPr sz="1800" b="0" i="0" u="none" strike="noStrike" cap="none" dirty="0">
              <a:solidFill>
                <a:schemeClr val="dk1"/>
              </a:solidFill>
              <a:latin typeface="Arial"/>
              <a:ea typeface="Arial"/>
              <a:cs typeface="Arial"/>
              <a:sym typeface="Arial"/>
            </a:endParaRPr>
          </a:p>
        </p:txBody>
      </p:sp>
      <p:sp>
        <p:nvSpPr>
          <p:cNvPr id="52" name="Shape 52"/>
          <p:cNvSpPr/>
          <p:nvPr/>
        </p:nvSpPr>
        <p:spPr>
          <a:xfrm>
            <a:off x="37586019" y="10936930"/>
            <a:ext cx="5940848" cy="1369606"/>
          </a:xfrm>
          <a:prstGeom prst="rect">
            <a:avLst/>
          </a:prstGeom>
          <a:noFill/>
          <a:ln>
            <a:noFill/>
          </a:ln>
        </p:spPr>
        <p:txBody>
          <a:bodyPr wrap="square" lIns="91425" tIns="45700" rIns="91425" bIns="45700" anchor="ctr" anchorCtr="0">
            <a:noAutofit/>
          </a:bodyPr>
          <a:lstStyle/>
          <a:p>
            <a:pPr marL="0" marR="0" lvl="0" indent="-184150" algn="l" rtl="0">
              <a:lnSpc>
                <a:spcPct val="100000"/>
              </a:lnSpc>
              <a:spcBef>
                <a:spcPts val="0"/>
              </a:spcBef>
              <a:spcAft>
                <a:spcPts val="0"/>
              </a:spcAft>
              <a:buClr>
                <a:schemeClr val="dk1"/>
              </a:buClr>
              <a:buFont typeface="Tahoma"/>
              <a:buNone/>
            </a:pPr>
            <a:endParaRPr sz="2900" b="0" i="0" u="none" strike="noStrike" cap="none">
              <a:solidFill>
                <a:schemeClr val="dk1"/>
              </a:solidFill>
              <a:latin typeface="Tahoma"/>
              <a:ea typeface="Tahoma"/>
              <a:cs typeface="Tahoma"/>
              <a:sym typeface="Tahoma"/>
            </a:endParaRPr>
          </a:p>
          <a:p>
            <a:pPr marL="0" marR="0" lvl="0" indent="-114300" algn="l" rtl="0">
              <a:lnSpc>
                <a:spcPct val="100000"/>
              </a:lnSpc>
              <a:spcBef>
                <a:spcPts val="0"/>
              </a:spcBef>
              <a:spcAft>
                <a:spcPts val="0"/>
              </a:spcAft>
              <a:buClr>
                <a:schemeClr val="dk1"/>
              </a:buClr>
              <a:buSzPct val="100000"/>
              <a:buFont typeface="Arial"/>
              <a:buNone/>
            </a:pPr>
            <a:r>
              <a:rPr lang="pt-BR" sz="1800" b="0" i="0" u="none" strike="noStrike" cap="none">
                <a:solidFill>
                  <a:schemeClr val="dk1"/>
                </a:solidFill>
                <a:latin typeface="Arial"/>
                <a:ea typeface="Arial"/>
                <a:cs typeface="Arial"/>
                <a:sym typeface="Arial"/>
              </a:rPr>
              <a:t/>
            </a:r>
            <a:br>
              <a:rPr lang="pt-BR" sz="1800" b="0" i="0" u="none" strike="noStrike" cap="none">
                <a:solidFill>
                  <a:schemeClr val="dk1"/>
                </a:solidFill>
                <a:latin typeface="Arial"/>
                <a:ea typeface="Arial"/>
                <a:cs typeface="Arial"/>
                <a:sym typeface="Arial"/>
              </a:rPr>
            </a:br>
            <a:endParaRPr lang="pt-B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3" name="Shape 53"/>
          <p:cNvSpPr/>
          <p:nvPr/>
        </p:nvSpPr>
        <p:spPr>
          <a:xfrm rot="10800000" flipH="1">
            <a:off x="38385750" y="11363554"/>
            <a:ext cx="7541417" cy="439745"/>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4" name="Shape 54"/>
          <p:cNvSpPr/>
          <p:nvPr/>
        </p:nvSpPr>
        <p:spPr>
          <a:xfrm>
            <a:off x="11127581" y="11803300"/>
            <a:ext cx="32399288" cy="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endParaRPr sz="2300">
              <a:solidFill>
                <a:schemeClr val="dk1"/>
              </a:solidFill>
              <a:latin typeface="Tahoma"/>
              <a:ea typeface="Tahoma"/>
              <a:cs typeface="Tahoma"/>
              <a:sym typeface="Tahoma"/>
            </a:endParaRPr>
          </a:p>
        </p:txBody>
      </p:sp>
      <p:sp>
        <p:nvSpPr>
          <p:cNvPr id="55" name="Shape 55"/>
          <p:cNvSpPr/>
          <p:nvPr/>
        </p:nvSpPr>
        <p:spPr>
          <a:xfrm>
            <a:off x="11127581" y="19514084"/>
            <a:ext cx="184731" cy="923330"/>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SzPct val="100000"/>
              <a:buFont typeface="Arial"/>
              <a:buNone/>
            </a:pPr>
            <a:r>
              <a:rPr lang="pt-BR" sz="1800" b="0" i="0" u="none" strike="noStrike" cap="none">
                <a:solidFill>
                  <a:schemeClr val="dk1"/>
                </a:solidFill>
                <a:latin typeface="Arial"/>
                <a:ea typeface="Arial"/>
                <a:cs typeface="Arial"/>
                <a:sym typeface="Arial"/>
              </a:rPr>
              <a:t/>
            </a:r>
            <a:br>
              <a:rPr lang="pt-BR" sz="1800" b="0" i="0" u="none" strike="noStrike" cap="none">
                <a:solidFill>
                  <a:schemeClr val="dk1"/>
                </a:solidFill>
                <a:latin typeface="Arial"/>
                <a:ea typeface="Arial"/>
                <a:cs typeface="Arial"/>
                <a:sym typeface="Arial"/>
              </a:rPr>
            </a:br>
            <a:endParaRPr lang="pt-B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pic>
        <p:nvPicPr>
          <p:cNvPr id="56" name="Shape 56"/>
          <p:cNvPicPr preferRelativeResize="0"/>
          <p:nvPr/>
        </p:nvPicPr>
        <p:blipFill rotWithShape="1">
          <a:blip r:embed="rId5">
            <a:alphaModFix/>
          </a:blip>
          <a:srcRect/>
          <a:stretch/>
        </p:blipFill>
        <p:spPr>
          <a:xfrm>
            <a:off x="27792934" y="253545"/>
            <a:ext cx="3735818" cy="3331736"/>
          </a:xfrm>
          <a:prstGeom prst="rect">
            <a:avLst/>
          </a:prstGeom>
          <a:noFill/>
          <a:ln>
            <a:noFill/>
          </a:ln>
        </p:spPr>
      </p:pic>
      <p:sp>
        <p:nvSpPr>
          <p:cNvPr id="58" name="Shape 58"/>
          <p:cNvSpPr/>
          <p:nvPr/>
        </p:nvSpPr>
        <p:spPr>
          <a:xfrm>
            <a:off x="6179434" y="5278312"/>
            <a:ext cx="20170094" cy="2298145"/>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pt-BR" sz="4400" dirty="0" smtClean="0">
                <a:solidFill>
                  <a:schemeClr val="dk1"/>
                </a:solidFill>
                <a:latin typeface="Cambria"/>
                <a:ea typeface="Cambria"/>
                <a:cs typeface="Cambria"/>
                <a:sym typeface="Cambria"/>
              </a:rPr>
              <a:t>Fernando Tiago do Nascimento </a:t>
            </a:r>
          </a:p>
          <a:p>
            <a:pPr marL="0" marR="0" lvl="0" indent="0" algn="ctr" rtl="0">
              <a:spcBef>
                <a:spcPts val="0"/>
              </a:spcBef>
              <a:spcAft>
                <a:spcPts val="0"/>
              </a:spcAft>
              <a:buSzPct val="25000"/>
              <a:buNone/>
            </a:pPr>
            <a:r>
              <a:rPr lang="pt-BR" sz="4400" dirty="0" err="1" smtClean="0">
                <a:solidFill>
                  <a:schemeClr val="dk1"/>
                </a:solidFill>
                <a:latin typeface="Cambria"/>
                <a:ea typeface="Cambria"/>
                <a:cs typeface="Cambria"/>
                <a:sym typeface="Cambria"/>
              </a:rPr>
              <a:t>Orietador</a:t>
            </a:r>
            <a:r>
              <a:rPr lang="pt-BR" sz="4400" dirty="0" smtClean="0">
                <a:solidFill>
                  <a:schemeClr val="dk1"/>
                </a:solidFill>
                <a:latin typeface="Cambria"/>
                <a:ea typeface="Cambria"/>
                <a:cs typeface="Cambria"/>
                <a:sym typeface="Cambria"/>
              </a:rPr>
              <a:t>: Lucas </a:t>
            </a:r>
            <a:r>
              <a:rPr lang="pt-BR" sz="4400" dirty="0" err="1">
                <a:solidFill>
                  <a:schemeClr val="dk1"/>
                </a:solidFill>
                <a:latin typeface="Cambria"/>
                <a:ea typeface="Cambria"/>
                <a:cs typeface="Cambria"/>
                <a:sym typeface="Cambria"/>
              </a:rPr>
              <a:t>Antonio</a:t>
            </a:r>
            <a:r>
              <a:rPr lang="pt-BR" sz="4400" dirty="0">
                <a:solidFill>
                  <a:schemeClr val="dk1"/>
                </a:solidFill>
                <a:latin typeface="Cambria"/>
                <a:ea typeface="Cambria"/>
                <a:cs typeface="Cambria"/>
                <a:sym typeface="Cambria"/>
              </a:rPr>
              <a:t> Xavier </a:t>
            </a:r>
          </a:p>
          <a:p>
            <a:pPr marL="0" marR="0" lvl="0" indent="0" algn="ctr" rtl="0">
              <a:spcBef>
                <a:spcPts val="0"/>
              </a:spcBef>
              <a:spcAft>
                <a:spcPts val="0"/>
              </a:spcAft>
              <a:buSzPct val="25000"/>
              <a:buNone/>
            </a:pPr>
            <a:r>
              <a:rPr lang="pt-BR" sz="4400" dirty="0">
                <a:solidFill>
                  <a:schemeClr val="dk1"/>
                </a:solidFill>
                <a:latin typeface="Cambria"/>
                <a:ea typeface="Cambria"/>
                <a:cs typeface="Cambria"/>
                <a:sym typeface="Cambria"/>
              </a:rPr>
              <a:t>EEEFM </a:t>
            </a:r>
            <a:r>
              <a:rPr lang="pt-BR" sz="4400" dirty="0" err="1">
                <a:solidFill>
                  <a:schemeClr val="dk1"/>
                </a:solidFill>
                <a:latin typeface="Cambria"/>
                <a:ea typeface="Cambria"/>
                <a:cs typeface="Cambria"/>
                <a:sym typeface="Cambria"/>
              </a:rPr>
              <a:t>Profª</a:t>
            </a:r>
            <a:r>
              <a:rPr lang="pt-BR" sz="4400" dirty="0">
                <a:solidFill>
                  <a:schemeClr val="dk1"/>
                </a:solidFill>
                <a:latin typeface="Cambria"/>
                <a:ea typeface="Cambria"/>
                <a:cs typeface="Cambria"/>
                <a:sym typeface="Cambria"/>
              </a:rPr>
              <a:t> Filomena </a:t>
            </a:r>
            <a:r>
              <a:rPr lang="pt-BR" sz="4400" dirty="0" err="1">
                <a:solidFill>
                  <a:schemeClr val="dk1"/>
                </a:solidFill>
                <a:latin typeface="Cambria"/>
                <a:ea typeface="Cambria"/>
                <a:cs typeface="Cambria"/>
                <a:sym typeface="Cambria"/>
              </a:rPr>
              <a:t>Quitiba</a:t>
            </a:r>
            <a:r>
              <a:rPr lang="pt-BR" sz="4400" dirty="0">
                <a:solidFill>
                  <a:schemeClr val="dk1"/>
                </a:solidFill>
                <a:latin typeface="Cambria"/>
                <a:ea typeface="Cambria"/>
                <a:cs typeface="Cambria"/>
                <a:sym typeface="Cambria"/>
              </a:rPr>
              <a:t>   -  lucas.perobas@gmail.com</a:t>
            </a:r>
          </a:p>
          <a:p>
            <a:pPr marL="0" marR="0" lvl="0" indent="0" algn="ctr" rtl="0">
              <a:spcBef>
                <a:spcPts val="0"/>
              </a:spcBef>
              <a:spcAft>
                <a:spcPts val="0"/>
              </a:spcAft>
              <a:buNone/>
            </a:pPr>
            <a:endParaRPr sz="3600" dirty="0">
              <a:solidFill>
                <a:schemeClr val="dk1"/>
              </a:solidFill>
              <a:latin typeface="Cambria"/>
              <a:ea typeface="Cambria"/>
              <a:cs typeface="Cambria"/>
              <a:sym typeface="Cambria"/>
            </a:endParaRPr>
          </a:p>
          <a:p>
            <a:pPr lvl="0" algn="ctr" rtl="0">
              <a:spcBef>
                <a:spcPts val="0"/>
              </a:spcBef>
              <a:buNone/>
            </a:pPr>
            <a:endParaRPr sz="2000" dirty="0">
              <a:solidFill>
                <a:schemeClr val="dk1"/>
              </a:solidFill>
              <a:latin typeface="Cambria"/>
              <a:ea typeface="Cambria"/>
              <a:cs typeface="Cambria"/>
              <a:sym typeface="Cambria"/>
            </a:endParaRPr>
          </a:p>
          <a:p>
            <a:pPr marL="0" marR="0" lvl="0" indent="0" algn="ctr" rtl="0">
              <a:spcBef>
                <a:spcPts val="0"/>
              </a:spcBef>
              <a:spcAft>
                <a:spcPts val="0"/>
              </a:spcAft>
              <a:buSzPct val="25000"/>
              <a:buNone/>
            </a:pPr>
            <a:r>
              <a:rPr lang="pt-BR" sz="2000" dirty="0">
                <a:solidFill>
                  <a:schemeClr val="dk1"/>
                </a:solidFill>
                <a:latin typeface="Cambria"/>
                <a:ea typeface="Cambria"/>
                <a:cs typeface="Cambria"/>
                <a:sym typeface="Cambria"/>
              </a:rPr>
              <a:t> </a:t>
            </a:r>
          </a:p>
          <a:p>
            <a:pPr marL="0" marR="0" lvl="0" indent="0" algn="l" rtl="0">
              <a:spcBef>
                <a:spcPts val="0"/>
              </a:spcBef>
              <a:spcAft>
                <a:spcPts val="0"/>
              </a:spcAft>
              <a:buNone/>
            </a:pPr>
            <a:endParaRPr sz="3600" dirty="0">
              <a:solidFill>
                <a:schemeClr val="dk1"/>
              </a:solidFill>
              <a:latin typeface="Tahoma"/>
              <a:ea typeface="Tahoma"/>
              <a:cs typeface="Tahoma"/>
              <a:sym typeface="Tahoma"/>
            </a:endParaRPr>
          </a:p>
        </p:txBody>
      </p:sp>
      <p:sp>
        <p:nvSpPr>
          <p:cNvPr id="59" name="Shape 59"/>
          <p:cNvSpPr/>
          <p:nvPr/>
        </p:nvSpPr>
        <p:spPr>
          <a:xfrm>
            <a:off x="20636964" y="39972350"/>
            <a:ext cx="312906" cy="76944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4400">
                <a:solidFill>
                  <a:srgbClr val="000000"/>
                </a:solidFill>
                <a:latin typeface="Calibri"/>
                <a:ea typeface="Calibri"/>
                <a:cs typeface="Calibri"/>
                <a:sym typeface="Calibri"/>
              </a:rPr>
              <a:t> </a:t>
            </a:r>
          </a:p>
        </p:txBody>
      </p:sp>
      <p:pic>
        <p:nvPicPr>
          <p:cNvPr id="62" name="Shape 62"/>
          <p:cNvPicPr preferRelativeResize="0"/>
          <p:nvPr/>
        </p:nvPicPr>
        <p:blipFill rotWithShape="1">
          <a:blip r:embed="rId6">
            <a:alphaModFix/>
          </a:blip>
          <a:srcRect/>
          <a:stretch/>
        </p:blipFill>
        <p:spPr>
          <a:xfrm>
            <a:off x="1114473" y="41016325"/>
            <a:ext cx="3284702" cy="1790992"/>
          </a:xfrm>
          <a:prstGeom prst="rect">
            <a:avLst/>
          </a:prstGeom>
          <a:noFill/>
          <a:ln>
            <a:noFill/>
          </a:ln>
        </p:spPr>
      </p:pic>
      <p:pic>
        <p:nvPicPr>
          <p:cNvPr id="63" name="Shape 63"/>
          <p:cNvPicPr preferRelativeResize="0"/>
          <p:nvPr/>
        </p:nvPicPr>
        <p:blipFill rotWithShape="1">
          <a:blip r:embed="rId7">
            <a:alphaModFix/>
          </a:blip>
          <a:srcRect/>
          <a:stretch/>
        </p:blipFill>
        <p:spPr>
          <a:xfrm>
            <a:off x="28942931" y="41327743"/>
            <a:ext cx="2663203" cy="1504328"/>
          </a:xfrm>
          <a:prstGeom prst="rect">
            <a:avLst/>
          </a:prstGeom>
          <a:noFill/>
          <a:ln>
            <a:noFill/>
          </a:ln>
        </p:spPr>
      </p:pic>
      <p:pic>
        <p:nvPicPr>
          <p:cNvPr id="64" name="Shape 64"/>
          <p:cNvPicPr preferRelativeResize="0"/>
          <p:nvPr/>
        </p:nvPicPr>
        <p:blipFill rotWithShape="1">
          <a:blip r:embed="rId8">
            <a:alphaModFix/>
          </a:blip>
          <a:srcRect l="47566" t="30425" r="46550" b="60655"/>
          <a:stretch/>
        </p:blipFill>
        <p:spPr>
          <a:xfrm>
            <a:off x="14826866" y="15642783"/>
            <a:ext cx="4937512" cy="3526472"/>
          </a:xfrm>
          <a:prstGeom prst="rect">
            <a:avLst/>
          </a:prstGeom>
          <a:noFill/>
          <a:ln>
            <a:noFill/>
          </a:ln>
        </p:spPr>
      </p:pic>
      <p:sp>
        <p:nvSpPr>
          <p:cNvPr id="65" name="Shape 65"/>
          <p:cNvSpPr/>
          <p:nvPr/>
        </p:nvSpPr>
        <p:spPr>
          <a:xfrm>
            <a:off x="-516488" y="28260653"/>
            <a:ext cx="13473300" cy="9787200"/>
          </a:xfrm>
          <a:prstGeom prst="rect">
            <a:avLst/>
          </a:prstGeom>
          <a:noFill/>
          <a:ln>
            <a:noFill/>
          </a:ln>
        </p:spPr>
        <p:txBody>
          <a:bodyPr wrap="square" lIns="91425" tIns="45700" rIns="91425" bIns="45700" anchor="t" anchorCtr="0">
            <a:noAutofit/>
          </a:bodyPr>
          <a:lstStyle/>
          <a:p>
            <a:pPr marL="0" marR="0" lvl="0" indent="-177800" algn="l" rtl="0">
              <a:lnSpc>
                <a:spcPct val="150000"/>
              </a:lnSpc>
              <a:spcBef>
                <a:spcPts val="0"/>
              </a:spcBef>
              <a:spcAft>
                <a:spcPts val="0"/>
              </a:spcAft>
              <a:buClr>
                <a:schemeClr val="dk1"/>
              </a:buClr>
              <a:buFont typeface="Arial"/>
              <a:buNone/>
            </a:pPr>
            <a:endParaRPr/>
          </a:p>
        </p:txBody>
      </p:sp>
      <p:sp>
        <p:nvSpPr>
          <p:cNvPr id="66" name="Shape 66"/>
          <p:cNvSpPr/>
          <p:nvPr/>
        </p:nvSpPr>
        <p:spPr>
          <a:xfrm>
            <a:off x="745710" y="28657839"/>
            <a:ext cx="5084700" cy="584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3200" dirty="0">
                <a:solidFill>
                  <a:srgbClr val="002060"/>
                </a:solidFill>
                <a:sym typeface="Arial"/>
              </a:rPr>
              <a:t>Questão: </a:t>
            </a:r>
            <a:r>
              <a:rPr lang="pt-BR" sz="3200" dirty="0" smtClean="0">
                <a:solidFill>
                  <a:srgbClr val="002060"/>
                </a:solidFill>
              </a:rPr>
              <a:t>2009-27</a:t>
            </a:r>
            <a:endParaRPr lang="pt-BR" sz="3200" dirty="0">
              <a:solidFill>
                <a:srgbClr val="002060"/>
              </a:solidFill>
            </a:endParaRPr>
          </a:p>
        </p:txBody>
      </p:sp>
      <p:graphicFrame>
        <p:nvGraphicFramePr>
          <p:cNvPr id="68" name="Shape 68"/>
          <p:cNvGraphicFramePr/>
          <p:nvPr>
            <p:extLst>
              <p:ext uri="{D42A27DB-BD31-4B8C-83A1-F6EECF244321}">
                <p14:modId xmlns:p14="http://schemas.microsoft.com/office/powerpoint/2010/main" val="2951226334"/>
              </p:ext>
            </p:extLst>
          </p:nvPr>
        </p:nvGraphicFramePr>
        <p:xfrm>
          <a:off x="587830" y="24558500"/>
          <a:ext cx="13702845" cy="3552382"/>
        </p:xfrm>
        <a:graphic>
          <a:graphicData uri="http://schemas.openxmlformats.org/drawingml/2006/table">
            <a:tbl>
              <a:tblPr firstRow="1" bandRow="1">
                <a:noFill/>
                <a:tableStyleId>{49AB172B-123D-4359-81A1-3278819959C6}</a:tableStyleId>
              </a:tblPr>
              <a:tblGrid>
                <a:gridCol w="13702845"/>
              </a:tblGrid>
              <a:tr h="2057203">
                <a:tc>
                  <a:txBody>
                    <a:bodyPr/>
                    <a:lstStyle/>
                    <a:p>
                      <a:pPr marL="0" marR="0" lvl="0" indent="-177800" algn="l" rtl="0">
                        <a:lnSpc>
                          <a:spcPct val="100000"/>
                        </a:lnSpc>
                        <a:spcBef>
                          <a:spcPts val="0"/>
                        </a:spcBef>
                        <a:spcAft>
                          <a:spcPts val="0"/>
                        </a:spcAft>
                        <a:buClr>
                          <a:schemeClr val="dk1"/>
                        </a:buClr>
                        <a:buSzPct val="100000"/>
                        <a:buFont typeface="Arial"/>
                        <a:buNone/>
                      </a:pPr>
                      <a:r>
                        <a:rPr lang="pt-BR" sz="2800" u="none" strike="noStrike" cap="none" dirty="0">
                          <a:latin typeface="Arial"/>
                          <a:ea typeface="Arial"/>
                          <a:cs typeface="Arial"/>
                          <a:sym typeface="Arial"/>
                        </a:rPr>
                        <a:t>Competência III - Selecionar, organizar, relacionar, interpretar dados e informações representados de diferentes formas para tomar decisões e enfrentar situações - problema.</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21218A"/>
                    </a:solidFill>
                  </a:tcPr>
                </a:tc>
              </a:tr>
              <a:tr h="1495179">
                <a:tc>
                  <a:txBody>
                    <a:bodyPr/>
                    <a:lstStyle/>
                    <a:p>
                      <a:pPr marL="0" marR="0" lvl="0" indent="-177800" algn="l" rtl="0">
                        <a:lnSpc>
                          <a:spcPct val="100000"/>
                        </a:lnSpc>
                        <a:spcBef>
                          <a:spcPts val="0"/>
                        </a:spcBef>
                        <a:spcAft>
                          <a:spcPts val="0"/>
                        </a:spcAft>
                        <a:buClr>
                          <a:schemeClr val="dk1"/>
                        </a:buClr>
                        <a:buSzPct val="100000"/>
                        <a:buFont typeface="Arial"/>
                        <a:buNone/>
                      </a:pPr>
                      <a:r>
                        <a:rPr lang="pt-BR" sz="2800" u="none" strike="noStrike" cap="none" dirty="0">
                          <a:latin typeface="Arial"/>
                          <a:ea typeface="Arial"/>
                          <a:cs typeface="Arial"/>
                          <a:sym typeface="Arial"/>
                        </a:rPr>
                        <a:t>Habilidade 20 – Utilizar leis físicas para interpretar processos naturais e tecnológicas que envolvem trocas de calor, mudanças de pressão e densidade ou interações físicas que provoquem movimentos de objetos.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sp>
        <p:nvSpPr>
          <p:cNvPr id="69" name="Shape 69"/>
          <p:cNvSpPr/>
          <p:nvPr/>
        </p:nvSpPr>
        <p:spPr>
          <a:xfrm>
            <a:off x="396963" y="23726908"/>
            <a:ext cx="4806124" cy="52322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2800" dirty="0">
                <a:solidFill>
                  <a:srgbClr val="202020"/>
                </a:solidFill>
                <a:latin typeface="Arial"/>
                <a:ea typeface="Arial"/>
                <a:cs typeface="Arial"/>
                <a:sym typeface="Arial"/>
              </a:rPr>
              <a:t>Competências e habilidades </a:t>
            </a:r>
          </a:p>
        </p:txBody>
      </p:sp>
      <p:sp>
        <p:nvSpPr>
          <p:cNvPr id="2" name="Retângulo 1"/>
          <p:cNvSpPr/>
          <p:nvPr/>
        </p:nvSpPr>
        <p:spPr>
          <a:xfrm>
            <a:off x="482032" y="14968438"/>
            <a:ext cx="11956359" cy="6986528"/>
          </a:xfrm>
          <a:prstGeom prst="rect">
            <a:avLst/>
          </a:prstGeom>
        </p:spPr>
        <p:txBody>
          <a:bodyPr wrap="square">
            <a:spAutoFit/>
          </a:bodyPr>
          <a:lstStyle/>
          <a:p>
            <a:r>
              <a:rPr lang="pt-BR" sz="2800" dirty="0">
                <a:solidFill>
                  <a:srgbClr val="0070C0"/>
                </a:solidFill>
                <a:sym typeface="Wingdings" panose="05000000000000000000" pitchFamily="2" charset="2"/>
              </a:rPr>
              <a:t>Orbitas Elípticas: </a:t>
            </a:r>
            <a:r>
              <a:rPr lang="pt-BR" sz="2800" dirty="0">
                <a:solidFill>
                  <a:schemeClr val="tx2"/>
                </a:solidFill>
                <a:sym typeface="Wingdings" panose="05000000000000000000" pitchFamily="2" charset="2"/>
              </a:rPr>
              <a:t>Os satélites são projéteis disparados com uma velocidade tal que não possam mais aterrissar. Eles caem continuamente rumo à Terra, porque são atraídos pela força da gravidade, mas a superfície curva da Terra impede-os de aterrissar. </a:t>
            </a:r>
          </a:p>
          <a:p>
            <a:r>
              <a:rPr lang="pt-BR" sz="2800" dirty="0" smtClean="0">
                <a:solidFill>
                  <a:schemeClr val="accent1"/>
                </a:solidFill>
                <a:sym typeface="Wingdings" panose="05000000000000000000" pitchFamily="2" charset="2"/>
              </a:rPr>
              <a:t> </a:t>
            </a:r>
            <a:r>
              <a:rPr lang="pt-BR" sz="2800" dirty="0" smtClean="0">
                <a:solidFill>
                  <a:srgbClr val="0070C0"/>
                </a:solidFill>
                <a:sym typeface="Wingdings" panose="05000000000000000000" pitchFamily="2" charset="2"/>
              </a:rPr>
              <a:t>Áreas</a:t>
            </a:r>
            <a:r>
              <a:rPr lang="pt-BR" sz="2800" dirty="0">
                <a:solidFill>
                  <a:srgbClr val="0070C0"/>
                </a:solidFill>
                <a:sym typeface="Wingdings" panose="05000000000000000000" pitchFamily="2" charset="2"/>
              </a:rPr>
              <a:t>:</a:t>
            </a:r>
            <a:r>
              <a:rPr lang="pt-BR" sz="2800" dirty="0">
                <a:solidFill>
                  <a:schemeClr val="accent1"/>
                </a:solidFill>
                <a:sym typeface="Wingdings" panose="05000000000000000000" pitchFamily="2" charset="2"/>
              </a:rPr>
              <a:t> </a:t>
            </a:r>
            <a:r>
              <a:rPr lang="pt-BR" sz="2800" dirty="0">
                <a:solidFill>
                  <a:schemeClr val="tx2"/>
                </a:solidFill>
                <a:sym typeface="Wingdings" panose="05000000000000000000" pitchFamily="2" charset="2"/>
              </a:rPr>
              <a:t>No cotidiano, é possível verificar a conservação da quantidade de movimento ao girar com os braços abertos, fechando-os em seguida, neste caso a velocidade angular aumenta. No processo inverso, a velocidade angular diminui.</a:t>
            </a:r>
          </a:p>
          <a:p>
            <a:r>
              <a:rPr lang="pt-BR" sz="2800" dirty="0" smtClean="0">
                <a:solidFill>
                  <a:srgbClr val="0070C0"/>
                </a:solidFill>
                <a:sym typeface="Wingdings" panose="05000000000000000000" pitchFamily="2" charset="2"/>
              </a:rPr>
              <a:t>Períodos:</a:t>
            </a:r>
            <a:r>
              <a:rPr lang="pt-BR" sz="2800" dirty="0" smtClean="0">
                <a:solidFill>
                  <a:schemeClr val="accent1"/>
                </a:solidFill>
                <a:sym typeface="Wingdings" panose="05000000000000000000" pitchFamily="2" charset="2"/>
              </a:rPr>
              <a:t> </a:t>
            </a:r>
            <a:r>
              <a:rPr lang="pt-BR" sz="2800" dirty="0" smtClean="0">
                <a:solidFill>
                  <a:schemeClr val="tx2"/>
                </a:solidFill>
                <a:sym typeface="Wingdings" panose="05000000000000000000" pitchFamily="2" charset="2"/>
              </a:rPr>
              <a:t>Máquinas </a:t>
            </a:r>
            <a:r>
              <a:rPr lang="pt-BR" sz="2800" dirty="0">
                <a:solidFill>
                  <a:schemeClr val="tx2"/>
                </a:solidFill>
                <a:sym typeface="Wingdings" panose="05000000000000000000" pitchFamily="2" charset="2"/>
              </a:rPr>
              <a:t>simples são peças rígidas, tais como, barras, hastes, travessões (retos ou curvos), capazes de girar ao redor de um ponto ou eixo, denominado fulcro ou ponto de apoio. Tesouras, hastes de guarda-chuva, alicates, balanças, articulações das 'velhas' máquinas de escrever, remos, gangorras e tantos outros dispositivos funcionam baseados no princípio das alavancas. Em uma das extremidades da alavanca o operador aplica seu esforço (F) e ela transfere para a outra extremidade (ou região) uma força (R) para a 'carga' aí colocada. </a:t>
            </a:r>
          </a:p>
        </p:txBody>
      </p:sp>
      <p:pic>
        <p:nvPicPr>
          <p:cNvPr id="4" name="Imagem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764378" y="25376546"/>
            <a:ext cx="12319961" cy="8460613"/>
          </a:xfrm>
          <a:prstGeom prst="rect">
            <a:avLst/>
          </a:prstGeom>
        </p:spPr>
      </p:pic>
      <p:pic>
        <p:nvPicPr>
          <p:cNvPr id="5" name="Imagem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5499" y="29138336"/>
            <a:ext cx="14410231" cy="10158105"/>
          </a:xfrm>
          <a:prstGeom prst="rect">
            <a:avLst/>
          </a:prstGeom>
        </p:spPr>
      </p:pic>
      <p:pic>
        <p:nvPicPr>
          <p:cNvPr id="6" name="Imagem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27258" y="18351109"/>
            <a:ext cx="11297478" cy="4736087"/>
          </a:xfrm>
          <a:prstGeom prst="rect">
            <a:avLst/>
          </a:prstGeom>
        </p:spPr>
      </p:pic>
    </p:spTree>
  </p:cSld>
  <p:clrMapOvr>
    <a:masterClrMapping/>
  </p:clrMapOvr>
</p:sld>
</file>

<file path=ppt/theme/theme1.xml><?xml version="1.0" encoding="utf-8"?>
<a:theme xmlns:a="http://schemas.openxmlformats.org/drawingml/2006/main" name="Estrutura padrão">
  <a:themeElements>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625</Words>
  <Application>Microsoft Office PowerPoint</Application>
  <PresentationFormat>Personalizar</PresentationFormat>
  <Paragraphs>49</Paragraphs>
  <Slides>1</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Tahoma</vt:lpstr>
      <vt:lpstr>Calibri</vt:lpstr>
      <vt:lpstr>Times New Roman</vt:lpstr>
      <vt:lpstr>Cambria</vt:lpstr>
      <vt:lpstr>Wingdings</vt:lpstr>
      <vt:lpstr>Arial</vt:lpstr>
      <vt:lpstr>Estrutura padrão</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ADM</dc:creator>
  <cp:lastModifiedBy>lucas xavier</cp:lastModifiedBy>
  <cp:revision>26</cp:revision>
  <dcterms:modified xsi:type="dcterms:W3CDTF">2018-09-12T00:31:42Z</dcterms:modified>
</cp:coreProperties>
</file>