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libri" panose="020F0502020204030204" pitchFamily="34" charset="0"/>
      <p:regular r:id="rId4"/>
      <p:bold r:id="rId5"/>
      <p:italic r:id="rId6"/>
      <p:boldItalic r:id="rId7"/>
    </p:embeddedFont>
    <p:embeddedFont>
      <p:font typeface="Cambria" panose="02040503050406030204" pitchFamily="18" charset="0"/>
      <p:regular r:id="rId8"/>
      <p:bold r:id="rId9"/>
      <p:italic r:id="rId10"/>
      <p:boldItalic r:id="rId11"/>
    </p:embeddedFont>
    <p:embeddedFont>
      <p:font typeface="Tahoma" panose="020B0604030504040204" pitchFamily="3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7" autoAdjust="0"/>
    <p:restoredTop sz="94434" autoAdjust="0"/>
  </p:normalViewPr>
  <p:slideViewPr>
    <p:cSldViewPr snapToGrid="0">
      <p:cViewPr>
        <p:scale>
          <a:sx n="20" d="100"/>
          <a:sy n="20" d="100"/>
        </p:scale>
        <p:origin x="72" y="-1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anelanaweb.com/dinheiro/imagens_main/dinheiro.gif"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6" name="Shape 26">
            <a:hlinkClick r:id="rId3"/>
          </p:cNvPr>
          <p:cNvSpPr/>
          <p:nvPr/>
        </p:nvSpPr>
        <p:spPr>
          <a:xfrm>
            <a:off x="35065741" y="22201283"/>
            <a:ext cx="12815266" cy="48642"/>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2" name="Shape 32"/>
          <p:cNvSpPr/>
          <p:nvPr/>
        </p:nvSpPr>
        <p:spPr>
          <a:xfrm rot="10800000" flipH="1">
            <a:off x="35065741" y="10217772"/>
            <a:ext cx="29004172" cy="200482"/>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b="0" i="0" u="none" strike="noStrike" cap="none">
              <a:solidFill>
                <a:schemeClr val="dk1"/>
              </a:solidFill>
              <a:latin typeface="Tahoma"/>
              <a:ea typeface="Tahoma"/>
              <a:cs typeface="Tahoma"/>
              <a:sym typeface="Tahoma"/>
            </a:endParaRPr>
          </a:p>
        </p:txBody>
      </p:sp>
      <p:sp>
        <p:nvSpPr>
          <p:cNvPr id="33" name="Shape 33"/>
          <p:cNvSpPr/>
          <p:nvPr/>
        </p:nvSpPr>
        <p:spPr>
          <a:xfrm>
            <a:off x="720378" y="931038"/>
            <a:ext cx="30820659" cy="213105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7200" b="1" i="0" u="none" strike="noStrike" cap="none" dirty="0" smtClean="0">
                <a:solidFill>
                  <a:schemeClr val="dk2"/>
                </a:solidFill>
                <a:latin typeface="Tahoma"/>
                <a:ea typeface="Tahoma"/>
                <a:cs typeface="Tahoma"/>
                <a:sym typeface="Tahoma"/>
              </a:rPr>
              <a:t>Projeto da </a:t>
            </a:r>
            <a:r>
              <a:rPr lang="pt-BR" sz="7200" b="1" i="0" u="none" strike="noStrike" cap="none" dirty="0" smtClean="0">
                <a:solidFill>
                  <a:schemeClr val="dk2"/>
                </a:solidFill>
                <a:latin typeface="Tahoma"/>
                <a:ea typeface="Tahoma"/>
                <a:cs typeface="Tahoma"/>
                <a:sym typeface="Tahoma"/>
              </a:rPr>
              <a:t>XXXV </a:t>
            </a:r>
            <a:r>
              <a:rPr lang="pt-BR" sz="7200" b="1" i="0" u="none" strike="noStrike" cap="none" dirty="0" smtClean="0">
                <a:solidFill>
                  <a:schemeClr val="dk2"/>
                </a:solidFill>
                <a:latin typeface="Tahoma"/>
                <a:ea typeface="Tahoma"/>
                <a:cs typeface="Tahoma"/>
                <a:sym typeface="Tahoma"/>
              </a:rPr>
              <a:t>Feira da E.E.E.F.M. “</a:t>
            </a:r>
            <a:r>
              <a:rPr lang="pt-BR" sz="7200" b="1" i="0" u="none" strike="noStrike" cap="none" dirty="0" err="1" smtClean="0">
                <a:solidFill>
                  <a:schemeClr val="dk2"/>
                </a:solidFill>
                <a:latin typeface="Tahoma"/>
                <a:ea typeface="Tahoma"/>
                <a:cs typeface="Tahoma"/>
                <a:sym typeface="Tahoma"/>
              </a:rPr>
              <a:t>Profª</a:t>
            </a:r>
            <a:r>
              <a:rPr lang="pt-BR" sz="7200" b="1" dirty="0" smtClean="0">
                <a:solidFill>
                  <a:schemeClr val="dk2"/>
                </a:solidFill>
                <a:latin typeface="Tahoma"/>
                <a:ea typeface="Tahoma"/>
                <a:cs typeface="Tahoma"/>
                <a:sym typeface="Tahoma"/>
              </a:rPr>
              <a:t>. Filomena Quitiba</a:t>
            </a:r>
            <a:r>
              <a:rPr lang="pt-BR" sz="7200" b="1" dirty="0" smtClean="0">
                <a:solidFill>
                  <a:schemeClr val="dk2"/>
                </a:solidFill>
                <a:latin typeface="Tahoma"/>
                <a:ea typeface="Tahoma"/>
                <a:cs typeface="Tahoma"/>
                <a:sym typeface="Tahoma"/>
              </a:rPr>
              <a:t>” </a:t>
            </a:r>
          </a:p>
          <a:p>
            <a:pPr marL="0" marR="0" lvl="0" indent="0" algn="ctr" rtl="0">
              <a:spcBef>
                <a:spcPts val="0"/>
              </a:spcBef>
              <a:spcAft>
                <a:spcPts val="0"/>
              </a:spcAft>
              <a:buSzPct val="25000"/>
              <a:buNone/>
            </a:pPr>
            <a:endParaRPr lang="pt-BR" sz="7200" b="1" dirty="0">
              <a:solidFill>
                <a:schemeClr val="dk2"/>
              </a:solidFill>
              <a:latin typeface="Tahoma"/>
              <a:ea typeface="Tahoma"/>
              <a:cs typeface="Tahoma"/>
              <a:sym typeface="Tahoma"/>
            </a:endParaRPr>
          </a:p>
          <a:p>
            <a:pPr marL="0" marR="0" lvl="0" indent="0" algn="ctr" rtl="0">
              <a:spcBef>
                <a:spcPts val="0"/>
              </a:spcBef>
              <a:spcAft>
                <a:spcPts val="0"/>
              </a:spcAft>
              <a:buSzPct val="25000"/>
              <a:buNone/>
            </a:pPr>
            <a:r>
              <a:rPr lang="pt-BR" sz="7200" b="1" dirty="0" smtClean="0">
                <a:solidFill>
                  <a:schemeClr val="dk2"/>
                </a:solidFill>
                <a:latin typeface="Tahoma"/>
                <a:ea typeface="Tahoma"/>
                <a:cs typeface="Tahoma"/>
                <a:sym typeface="Tahoma"/>
              </a:rPr>
              <a:t>Prensa hidráulica: multiplicadora de força de Pascal</a:t>
            </a:r>
            <a:endParaRPr lang="pt-BR" sz="72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4">
            <a:alphaModFix/>
          </a:blip>
          <a:srcRect/>
          <a:stretch/>
        </p:blipFill>
        <p:spPr>
          <a:xfrm>
            <a:off x="2845263" y="8461162"/>
            <a:ext cx="28975787" cy="30923880"/>
          </a:xfrm>
          <a:prstGeom prst="rect">
            <a:avLst/>
          </a:prstGeom>
          <a:noFill/>
          <a:ln>
            <a:noFill/>
          </a:ln>
        </p:spPr>
      </p:pic>
      <p:sp>
        <p:nvSpPr>
          <p:cNvPr id="38" name="Shape 38"/>
          <p:cNvSpPr txBox="1"/>
          <p:nvPr/>
        </p:nvSpPr>
        <p:spPr>
          <a:xfrm>
            <a:off x="23112285" y="9392581"/>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smtClean="0">
                <a:solidFill>
                  <a:schemeClr val="dk1"/>
                </a:solidFill>
                <a:latin typeface="Cambria"/>
                <a:ea typeface="Cambria"/>
                <a:cs typeface="Cambria"/>
                <a:sym typeface="Cambria"/>
              </a:rPr>
              <a:t>Domínio </a:t>
            </a:r>
            <a:r>
              <a:rPr lang="pt-BR" sz="5400" b="1" i="0" u="none" strike="noStrike" cap="none" dirty="0">
                <a:solidFill>
                  <a:schemeClr val="dk1"/>
                </a:solidFill>
                <a:latin typeface="Cambria"/>
                <a:ea typeface="Cambria"/>
                <a:cs typeface="Cambria"/>
                <a:sym typeface="Cambria"/>
              </a:rPr>
              <a:t>Metodológico</a:t>
            </a:r>
          </a:p>
        </p:txBody>
      </p:sp>
      <p:sp>
        <p:nvSpPr>
          <p:cNvPr id="39" name="Shape 39"/>
          <p:cNvSpPr txBox="1"/>
          <p:nvPr/>
        </p:nvSpPr>
        <p:spPr>
          <a:xfrm>
            <a:off x="3982850" y="9252367"/>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Conceitual</a:t>
            </a:r>
          </a:p>
        </p:txBody>
      </p:sp>
      <p:sp>
        <p:nvSpPr>
          <p:cNvPr id="40" name="Shape 40"/>
          <p:cNvSpPr txBox="1"/>
          <p:nvPr/>
        </p:nvSpPr>
        <p:spPr>
          <a:xfrm>
            <a:off x="1131171" y="35013460"/>
            <a:ext cx="13683024" cy="119391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Conceitos: </a:t>
            </a:r>
            <a:endParaRPr lang="pt-BR" sz="2800" b="1" i="0" u="none" strike="noStrike" cap="none" dirty="0" smtClean="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chemeClr val="dk1"/>
              </a:buClr>
              <a:buSzPct val="100000"/>
              <a:buFont typeface="Arial"/>
              <a:buNone/>
            </a:pPr>
            <a:r>
              <a:rPr lang="pt-BR" sz="2800" dirty="0" smtClean="0">
                <a:solidFill>
                  <a:schemeClr val="dk1"/>
                </a:solidFill>
              </a:rPr>
              <a:t>área do êmbolo1, área do êmbolo 2, densidade, altura, pressão, volume.</a:t>
            </a:r>
            <a:endParaRPr lang="pt-BR" sz="2800" i="0" u="none" strike="noStrike" cap="none" dirty="0">
              <a:solidFill>
                <a:schemeClr val="dk1"/>
              </a:solidFill>
              <a:latin typeface="Arial"/>
              <a:ea typeface="Arial"/>
              <a:cs typeface="Arial"/>
              <a:sym typeface="Arial"/>
            </a:endParaRPr>
          </a:p>
        </p:txBody>
      </p:sp>
      <p:sp>
        <p:nvSpPr>
          <p:cNvPr id="41" name="Shape 41"/>
          <p:cNvSpPr txBox="1"/>
          <p:nvPr/>
        </p:nvSpPr>
        <p:spPr>
          <a:xfrm>
            <a:off x="1110643" y="16819781"/>
            <a:ext cx="11664690" cy="205238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Princípios: </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a:t>P</a:t>
            </a:r>
            <a:r>
              <a:rPr lang="pt-BR" sz="2800" dirty="0" smtClean="0"/>
              <a:t>ressão</a:t>
            </a:r>
            <a:endParaRPr lang="pt-BR" sz="28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Força</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Área</a:t>
            </a:r>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dirty="0" smtClean="0"/>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b="0" i="0" u="none" strike="noStrike" cap="none" dirty="0" smtClean="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dirty="0"/>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b="0" i="0" u="none" strike="noStrike" cap="none" dirty="0">
              <a:solidFill>
                <a:srgbClr val="000000"/>
              </a:solidFill>
              <a:latin typeface="Arial"/>
              <a:ea typeface="Arial"/>
              <a:cs typeface="Arial"/>
              <a:sym typeface="Arial"/>
            </a:endParaRPr>
          </a:p>
        </p:txBody>
      </p:sp>
      <p:sp>
        <p:nvSpPr>
          <p:cNvPr id="42" name="Shape 42"/>
          <p:cNvSpPr txBox="1"/>
          <p:nvPr/>
        </p:nvSpPr>
        <p:spPr>
          <a:xfrm>
            <a:off x="1131171" y="14624568"/>
            <a:ext cx="10454346" cy="116439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03200" algn="l" rtl="0">
              <a:lnSpc>
                <a:spcPct val="100000"/>
              </a:lnSpc>
              <a:spcBef>
                <a:spcPts val="0"/>
              </a:spcBef>
              <a:spcAft>
                <a:spcPts val="0"/>
              </a:spcAft>
              <a:buClr>
                <a:schemeClr val="dk1"/>
              </a:buClr>
              <a:buSzPct val="100000"/>
              <a:buFont typeface="Cambria"/>
              <a:buNone/>
            </a:pPr>
            <a:r>
              <a:rPr lang="pt-BR" sz="3200" b="1" i="0" u="none" strike="noStrike" cap="none" dirty="0">
                <a:solidFill>
                  <a:schemeClr val="dk1"/>
                </a:solidFill>
                <a:latin typeface="Cambria"/>
                <a:ea typeface="Cambria"/>
                <a:cs typeface="Cambria"/>
                <a:sym typeface="Cambria"/>
              </a:rPr>
              <a:t>Teoria</a:t>
            </a:r>
            <a:r>
              <a:rPr lang="pt-BR" sz="3200" b="1" i="0" u="none" strike="noStrike" cap="none" dirty="0" smtClean="0">
                <a:solidFill>
                  <a:schemeClr val="dk1"/>
                </a:solidFill>
                <a:latin typeface="Cambria"/>
                <a:ea typeface="Cambria"/>
                <a:cs typeface="Cambria"/>
                <a:sym typeface="Cambria"/>
              </a:rPr>
              <a:t>: </a:t>
            </a:r>
            <a:r>
              <a:rPr lang="pt-BR" sz="3200" b="0" i="0" u="none" strike="noStrike" cap="none" dirty="0" smtClean="0">
                <a:solidFill>
                  <a:schemeClr val="dk1"/>
                </a:solidFill>
                <a:latin typeface="Cambria"/>
                <a:ea typeface="Cambria"/>
                <a:cs typeface="Cambria"/>
                <a:sym typeface="Cambria"/>
              </a:rPr>
              <a:t> </a:t>
            </a:r>
            <a:r>
              <a:rPr lang="pt-BR" sz="3200" dirty="0" smtClean="0">
                <a:solidFill>
                  <a:schemeClr val="dk1"/>
                </a:solidFill>
                <a:latin typeface="Cambria"/>
                <a:ea typeface="Cambria"/>
                <a:cs typeface="Cambria"/>
                <a:sym typeface="Cambria"/>
              </a:rPr>
              <a:t>Teorema de Pascal</a:t>
            </a:r>
            <a:endParaRPr lang="pt-BR" sz="3200" dirty="0">
              <a:solidFill>
                <a:schemeClr val="dk1"/>
              </a:solidFill>
              <a:latin typeface="Cambria"/>
              <a:ea typeface="Cambria"/>
              <a:cs typeface="Cambria"/>
              <a:sym typeface="Cambria"/>
            </a:endParaRPr>
          </a:p>
        </p:txBody>
      </p:sp>
      <p:sp>
        <p:nvSpPr>
          <p:cNvPr id="43" name="Shape 43"/>
          <p:cNvSpPr txBox="1"/>
          <p:nvPr/>
        </p:nvSpPr>
        <p:spPr>
          <a:xfrm>
            <a:off x="1131172" y="12109828"/>
            <a:ext cx="10835542" cy="165924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000000"/>
              </a:buClr>
              <a:buSzPct val="100000"/>
              <a:buFont typeface="Arial"/>
              <a:buNone/>
            </a:pPr>
            <a:r>
              <a:rPr lang="pt-BR" sz="2800" b="1" i="0" u="none" strike="noStrike" cap="none" dirty="0">
                <a:solidFill>
                  <a:srgbClr val="000000"/>
                </a:solidFill>
                <a:latin typeface="Arial"/>
                <a:ea typeface="Arial"/>
                <a:cs typeface="Arial"/>
                <a:sym typeface="Arial"/>
              </a:rPr>
              <a:t>Filosofia:</a:t>
            </a:r>
          </a:p>
          <a:p>
            <a:pPr marL="0" marR="0" lvl="0" indent="-177800" algn="just" rtl="0">
              <a:lnSpc>
                <a:spcPct val="100000"/>
              </a:lnSpc>
              <a:spcBef>
                <a:spcPts val="0"/>
              </a:spcBef>
              <a:spcAft>
                <a:spcPts val="0"/>
              </a:spcAft>
              <a:buClr>
                <a:schemeClr val="dk1"/>
              </a:buClr>
              <a:buSzPct val="100000"/>
              <a:buFont typeface="Arial"/>
              <a:buNone/>
            </a:pPr>
            <a:r>
              <a:rPr lang="pt-BR" sz="2800" dirty="0" smtClean="0">
                <a:solidFill>
                  <a:schemeClr val="dk1"/>
                </a:solidFill>
              </a:rPr>
              <a:t>Feira de Ciência e Tecnologia da E.E.E.F.M. “</a:t>
            </a:r>
            <a:r>
              <a:rPr lang="pt-BR" sz="2800" dirty="0" err="1" smtClean="0">
                <a:solidFill>
                  <a:schemeClr val="dk1"/>
                </a:solidFill>
              </a:rPr>
              <a:t>Profª</a:t>
            </a:r>
            <a:r>
              <a:rPr lang="pt-BR" sz="2800" dirty="0" smtClean="0">
                <a:solidFill>
                  <a:schemeClr val="dk1"/>
                </a:solidFill>
              </a:rPr>
              <a:t>. Filomena </a:t>
            </a:r>
            <a:r>
              <a:rPr lang="pt-BR" sz="2800" dirty="0" err="1" smtClean="0">
                <a:solidFill>
                  <a:schemeClr val="dk1"/>
                </a:solidFill>
              </a:rPr>
              <a:t>Quitiba</a:t>
            </a:r>
            <a:r>
              <a:rPr lang="pt-BR" sz="2800" dirty="0" smtClean="0">
                <a:solidFill>
                  <a:schemeClr val="dk1"/>
                </a:solidFill>
              </a:rPr>
              <a:t>”</a:t>
            </a:r>
            <a:endParaRPr lang="pt-BR" sz="2800" dirty="0">
              <a:solidFill>
                <a:schemeClr val="dk1"/>
              </a:solidFill>
            </a:endParaRPr>
          </a:p>
        </p:txBody>
      </p:sp>
      <p:sp>
        <p:nvSpPr>
          <p:cNvPr id="44" name="Shape 44"/>
          <p:cNvSpPr txBox="1"/>
          <p:nvPr/>
        </p:nvSpPr>
        <p:spPr>
          <a:xfrm>
            <a:off x="18071773" y="34930572"/>
            <a:ext cx="13749277" cy="138928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Registros: </a:t>
            </a:r>
            <a:r>
              <a:rPr lang="pt-BR" sz="2800" b="0" i="0" u="none" strike="noStrike" cap="none" dirty="0" smtClean="0">
                <a:solidFill>
                  <a:schemeClr val="dk1"/>
                </a:solidFill>
                <a:latin typeface="Arial"/>
                <a:ea typeface="Arial"/>
                <a:cs typeface="Arial"/>
                <a:sym typeface="Arial"/>
              </a:rPr>
              <a:t>Na construção do experimento foi utilizado madeiras, seringas e canos para que desse certo.</a:t>
            </a:r>
            <a:endParaRPr lang="pt-BR" sz="2800" b="0" i="0" u="none" strike="noStrike" cap="none" dirty="0">
              <a:solidFill>
                <a:schemeClr val="dk1"/>
              </a:solidFill>
              <a:latin typeface="Arial"/>
              <a:ea typeface="Arial"/>
              <a:cs typeface="Arial"/>
              <a:sym typeface="Arial"/>
            </a:endParaRPr>
          </a:p>
        </p:txBody>
      </p:sp>
      <p:sp>
        <p:nvSpPr>
          <p:cNvPr id="45" name="Shape 45"/>
          <p:cNvSpPr txBox="1"/>
          <p:nvPr/>
        </p:nvSpPr>
        <p:spPr>
          <a:xfrm>
            <a:off x="18464868" y="32033525"/>
            <a:ext cx="13295107" cy="1615148"/>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Fatos: </a:t>
            </a:r>
            <a:r>
              <a:rPr lang="pt-BR" sz="2800" b="0" i="0" u="none" strike="noStrike" cap="none" dirty="0" smtClean="0">
                <a:solidFill>
                  <a:schemeClr val="dk1"/>
                </a:solidFill>
                <a:latin typeface="Arial"/>
                <a:ea typeface="Arial"/>
                <a:cs typeface="Arial"/>
                <a:sym typeface="Arial"/>
              </a:rPr>
              <a:t>Com estes materiais foi possível fazer com que a experiência fosse elaborada com sucesso, de modo que os visitantes do nosso projeto entendesse o funcionamento de uma </a:t>
            </a:r>
            <a:r>
              <a:rPr lang="pt-BR" sz="2800" dirty="0">
                <a:solidFill>
                  <a:schemeClr val="dk1"/>
                </a:solidFill>
              </a:rPr>
              <a:t>P</a:t>
            </a:r>
            <a:r>
              <a:rPr lang="pt-BR" sz="2800" b="0" i="0" u="none" strike="noStrike" cap="none" dirty="0" smtClean="0">
                <a:solidFill>
                  <a:schemeClr val="dk1"/>
                </a:solidFill>
                <a:latin typeface="Arial"/>
                <a:ea typeface="Arial"/>
                <a:cs typeface="Arial"/>
                <a:sym typeface="Arial"/>
              </a:rPr>
              <a:t>rensa </a:t>
            </a:r>
            <a:r>
              <a:rPr lang="pt-BR" sz="2800" dirty="0">
                <a:solidFill>
                  <a:schemeClr val="dk1"/>
                </a:solidFill>
              </a:rPr>
              <a:t>H</a:t>
            </a:r>
            <a:r>
              <a:rPr lang="pt-BR" sz="2800" b="0" i="0" u="none" strike="noStrike" cap="none" dirty="0" smtClean="0">
                <a:solidFill>
                  <a:schemeClr val="dk1"/>
                </a:solidFill>
                <a:latin typeface="Arial"/>
                <a:ea typeface="Arial"/>
                <a:cs typeface="Arial"/>
                <a:sym typeface="Arial"/>
              </a:rPr>
              <a:t>idráulica, baseado no Teorema de Pascal.</a:t>
            </a:r>
            <a:endParaRPr lang="pt-BR" sz="28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ct val="100000"/>
              <a:buFont typeface="Times New Roman"/>
              <a:buNone/>
            </a:pPr>
            <a:r>
              <a:rPr lang="pt-BR" sz="1200" b="0" i="0" u="none" strike="noStrike" cap="none" dirty="0">
                <a:solidFill>
                  <a:schemeClr val="dk1"/>
                </a:solidFill>
                <a:latin typeface="Times New Roman"/>
                <a:ea typeface="Times New Roman"/>
                <a:cs typeface="Times New Roman"/>
                <a:sym typeface="Times New Roman"/>
              </a:rPr>
              <a:t>.</a:t>
            </a:r>
          </a:p>
          <a:p>
            <a:pPr marL="0" marR="0" lvl="0" indent="-114300" algn="l" rtl="0">
              <a:lnSpc>
                <a:spcPct val="100000"/>
              </a:lnSpc>
              <a:spcBef>
                <a:spcPts val="0"/>
              </a:spcBef>
              <a:spcAft>
                <a:spcPts val="0"/>
              </a:spcAft>
              <a:buClr>
                <a:schemeClr val="dk1"/>
              </a:buClr>
              <a:buFont typeface="Tahoma"/>
              <a:buNone/>
            </a:pPr>
            <a:endParaRPr sz="1800" b="0" i="0" u="none" strike="noStrike" cap="none" dirty="0">
              <a:solidFill>
                <a:schemeClr val="dk1"/>
              </a:solidFill>
              <a:latin typeface="Arial"/>
              <a:ea typeface="Arial"/>
              <a:cs typeface="Arial"/>
              <a:sym typeface="Arial"/>
            </a:endParaRPr>
          </a:p>
        </p:txBody>
      </p:sp>
      <p:sp>
        <p:nvSpPr>
          <p:cNvPr id="46" name="Shape 46"/>
          <p:cNvSpPr txBox="1"/>
          <p:nvPr/>
        </p:nvSpPr>
        <p:spPr>
          <a:xfrm>
            <a:off x="19196594" y="28870903"/>
            <a:ext cx="12563381" cy="178264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2800" b="1" i="0" u="none" strike="noStrike" cap="none" dirty="0" smtClean="0">
                <a:solidFill>
                  <a:schemeClr val="dk1"/>
                </a:solidFill>
                <a:latin typeface="Arial"/>
                <a:ea typeface="Arial"/>
                <a:cs typeface="Arial"/>
                <a:sym typeface="Arial"/>
              </a:rPr>
              <a:t>Transformações: </a:t>
            </a:r>
            <a:r>
              <a:rPr lang="pt-BR" sz="2800" dirty="0" smtClean="0">
                <a:solidFill>
                  <a:schemeClr val="dk1"/>
                </a:solidFill>
              </a:rPr>
              <a:t>O grupo abordou o uso de um multiplicador de forças no dia a dia, como, por exemplo: em oficinas mecânicas, na estrada para guinchar caminhões, carretas e carro, entre outros.</a:t>
            </a:r>
            <a:endParaRPr sz="3200" b="0" i="0" u="none" strike="noStrike" cap="none" dirty="0">
              <a:solidFill>
                <a:schemeClr val="dk1"/>
              </a:solidFill>
              <a:latin typeface="Cambria"/>
              <a:ea typeface="Cambria"/>
              <a:cs typeface="Cambria"/>
              <a:sym typeface="Cambria"/>
            </a:endParaRPr>
          </a:p>
        </p:txBody>
      </p:sp>
      <p:sp>
        <p:nvSpPr>
          <p:cNvPr id="47" name="Shape 47"/>
          <p:cNvSpPr txBox="1"/>
          <p:nvPr/>
        </p:nvSpPr>
        <p:spPr>
          <a:xfrm>
            <a:off x="19764378" y="25457375"/>
            <a:ext cx="11995597" cy="158658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3200" b="1" i="0" u="none" strike="noStrike" cap="none" dirty="0">
                <a:solidFill>
                  <a:schemeClr val="dk1"/>
                </a:solidFill>
                <a:latin typeface="Cambria"/>
                <a:ea typeface="Cambria"/>
                <a:cs typeface="Cambria"/>
                <a:sym typeface="Cambria"/>
              </a:rPr>
              <a:t>Resultados</a:t>
            </a:r>
            <a:r>
              <a:rPr lang="pt-BR" sz="3200" b="1" i="0" u="none" strike="noStrike" cap="none" dirty="0" smtClean="0">
                <a:solidFill>
                  <a:schemeClr val="dk1"/>
                </a:solidFill>
                <a:latin typeface="Cambria"/>
                <a:ea typeface="Cambria"/>
                <a:cs typeface="Cambria"/>
                <a:sym typeface="Cambria"/>
              </a:rPr>
              <a:t>: </a:t>
            </a:r>
            <a:r>
              <a:rPr lang="pt-BR" sz="2800" i="0" u="none" strike="noStrike" cap="none" dirty="0" smtClean="0">
                <a:solidFill>
                  <a:schemeClr val="dk1"/>
                </a:solidFill>
                <a:latin typeface="Cambria"/>
                <a:ea typeface="Cambria"/>
                <a:cs typeface="Cambria"/>
                <a:sym typeface="Cambria"/>
              </a:rPr>
              <a:t>Espera-se deste trabalho o conhecimento sobre </a:t>
            </a:r>
            <a:r>
              <a:rPr lang="pt-BR" sz="2800" dirty="0" smtClean="0">
                <a:solidFill>
                  <a:schemeClr val="dk1"/>
                </a:solidFill>
                <a:latin typeface="Cambria"/>
                <a:ea typeface="Cambria"/>
                <a:cs typeface="Cambria"/>
                <a:sym typeface="Cambria"/>
              </a:rPr>
              <a:t>o funcionamento de uma Prensa </a:t>
            </a:r>
            <a:r>
              <a:rPr lang="pt-BR" sz="2800" dirty="0">
                <a:solidFill>
                  <a:schemeClr val="dk1"/>
                </a:solidFill>
                <a:latin typeface="Cambria"/>
                <a:ea typeface="Cambria"/>
                <a:cs typeface="Cambria"/>
                <a:sym typeface="Cambria"/>
              </a:rPr>
              <a:t>H</a:t>
            </a:r>
            <a:r>
              <a:rPr lang="pt-BR" sz="2800" dirty="0" smtClean="0">
                <a:solidFill>
                  <a:schemeClr val="dk1"/>
                </a:solidFill>
                <a:latin typeface="Cambria"/>
                <a:ea typeface="Cambria"/>
                <a:cs typeface="Cambria"/>
                <a:sym typeface="Cambria"/>
              </a:rPr>
              <a:t>idráulica ou de um Multiplicador de Forças, tão usado em nosso dia a dia.</a:t>
            </a:r>
            <a:endParaRPr lang="pt-BR" sz="2800" dirty="0">
              <a:solidFill>
                <a:schemeClr val="dk1"/>
              </a:solidFill>
              <a:latin typeface="Tahoma"/>
              <a:ea typeface="Tahoma"/>
              <a:cs typeface="Tahoma"/>
              <a:sym typeface="Tahoma"/>
            </a:endParaRPr>
          </a:p>
        </p:txBody>
      </p:sp>
      <p:sp>
        <p:nvSpPr>
          <p:cNvPr id="48" name="Shape 48"/>
          <p:cNvSpPr txBox="1"/>
          <p:nvPr/>
        </p:nvSpPr>
        <p:spPr>
          <a:xfrm>
            <a:off x="20364255" y="21033653"/>
            <a:ext cx="11395720" cy="281153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Interpretações</a:t>
            </a:r>
            <a:r>
              <a:rPr lang="pt-BR" sz="2800" b="1" i="0" u="none" strike="noStrike" cap="none" dirty="0" smtClean="0">
                <a:solidFill>
                  <a:schemeClr val="dk1"/>
                </a:solidFill>
                <a:latin typeface="Arial"/>
                <a:ea typeface="Arial"/>
                <a:cs typeface="Arial"/>
                <a:sym typeface="Arial"/>
              </a:rPr>
              <a:t>:</a:t>
            </a:r>
            <a:r>
              <a:rPr lang="pt-BR" sz="2800" i="0" u="none" strike="noStrike" cap="none" dirty="0" smtClean="0">
                <a:solidFill>
                  <a:schemeClr val="dk1"/>
                </a:solidFill>
                <a:latin typeface="Arial"/>
                <a:ea typeface="Arial"/>
                <a:cs typeface="Arial"/>
                <a:sym typeface="Arial"/>
              </a:rPr>
              <a:t> Por unanimidade do nosso grupo (</a:t>
            </a:r>
            <a:r>
              <a:rPr lang="pt-BR" sz="2800" i="0" u="none" strike="noStrike" cap="none" dirty="0" err="1" smtClean="0">
                <a:solidFill>
                  <a:schemeClr val="dk1"/>
                </a:solidFill>
                <a:latin typeface="Arial"/>
                <a:ea typeface="Arial"/>
                <a:cs typeface="Arial"/>
                <a:sym typeface="Arial"/>
              </a:rPr>
              <a:t>Loiany</a:t>
            </a:r>
            <a:r>
              <a:rPr lang="pt-BR" sz="2800" i="0" u="none" strike="noStrike" cap="none" dirty="0" smtClean="0">
                <a:solidFill>
                  <a:schemeClr val="dk1"/>
                </a:solidFill>
                <a:latin typeface="Arial"/>
                <a:ea typeface="Arial"/>
                <a:cs typeface="Arial"/>
                <a:sym typeface="Arial"/>
              </a:rPr>
              <a:t> Leal, Íris Machado, </a:t>
            </a:r>
            <a:r>
              <a:rPr lang="pt-BR" sz="2800" dirty="0" err="1" smtClean="0">
                <a:solidFill>
                  <a:schemeClr val="dk1"/>
                </a:solidFill>
              </a:rPr>
              <a:t>M</a:t>
            </a:r>
            <a:r>
              <a:rPr lang="pt-BR" sz="2800" i="0" u="none" strike="noStrike" cap="none" dirty="0" err="1" smtClean="0">
                <a:solidFill>
                  <a:schemeClr val="dk1"/>
                </a:solidFill>
                <a:latin typeface="Arial"/>
                <a:ea typeface="Arial"/>
                <a:cs typeface="Arial"/>
                <a:sym typeface="Arial"/>
              </a:rPr>
              <a:t>irele</a:t>
            </a:r>
            <a:r>
              <a:rPr lang="pt-BR" sz="2800" i="0" u="none" strike="noStrike" cap="none" dirty="0" smtClean="0">
                <a:solidFill>
                  <a:schemeClr val="dk1"/>
                </a:solidFill>
                <a:latin typeface="Arial"/>
                <a:ea typeface="Arial"/>
                <a:cs typeface="Arial"/>
                <a:sym typeface="Arial"/>
              </a:rPr>
              <a:t> Mayrink, </a:t>
            </a:r>
            <a:r>
              <a:rPr lang="pt-BR" sz="2800" dirty="0" err="1" smtClean="0">
                <a:solidFill>
                  <a:schemeClr val="dk1"/>
                </a:solidFill>
              </a:rPr>
              <a:t>M</a:t>
            </a:r>
            <a:r>
              <a:rPr lang="pt-BR" sz="2800" i="0" u="none" strike="noStrike" cap="none" dirty="0" err="1" smtClean="0">
                <a:solidFill>
                  <a:schemeClr val="dk1"/>
                </a:solidFill>
                <a:latin typeface="Arial"/>
                <a:ea typeface="Arial"/>
                <a:cs typeface="Arial"/>
                <a:sym typeface="Arial"/>
              </a:rPr>
              <a:t>ylena</a:t>
            </a:r>
            <a:r>
              <a:rPr lang="pt-BR" sz="2800" dirty="0">
                <a:solidFill>
                  <a:schemeClr val="dk1"/>
                </a:solidFill>
              </a:rPr>
              <a:t> </a:t>
            </a:r>
            <a:r>
              <a:rPr lang="pt-BR" sz="2800" dirty="0" err="1" smtClean="0">
                <a:solidFill>
                  <a:schemeClr val="dk1"/>
                </a:solidFill>
              </a:rPr>
              <a:t>Geanizelli</a:t>
            </a:r>
            <a:r>
              <a:rPr lang="pt-BR" sz="2800" dirty="0" smtClean="0">
                <a:solidFill>
                  <a:schemeClr val="dk1"/>
                </a:solidFill>
              </a:rPr>
              <a:t> </a:t>
            </a:r>
            <a:r>
              <a:rPr lang="pt-BR" sz="2800" i="0" u="none" strike="noStrike" cap="none" dirty="0" smtClean="0">
                <a:solidFill>
                  <a:schemeClr val="dk1"/>
                </a:solidFill>
                <a:latin typeface="Arial"/>
                <a:ea typeface="Arial"/>
                <a:cs typeface="Arial"/>
                <a:sym typeface="Arial"/>
              </a:rPr>
              <a:t>e </a:t>
            </a:r>
            <a:r>
              <a:rPr lang="pt-BR" sz="2800" dirty="0" err="1" smtClean="0">
                <a:solidFill>
                  <a:schemeClr val="dk1"/>
                </a:solidFill>
              </a:rPr>
              <a:t>R</a:t>
            </a:r>
            <a:r>
              <a:rPr lang="pt-BR" sz="2800" i="0" u="none" strike="noStrike" cap="none" dirty="0" err="1" smtClean="0">
                <a:solidFill>
                  <a:schemeClr val="dk1"/>
                </a:solidFill>
                <a:latin typeface="Arial"/>
                <a:ea typeface="Arial"/>
                <a:cs typeface="Arial"/>
                <a:sym typeface="Arial"/>
              </a:rPr>
              <a:t>aphaela</a:t>
            </a:r>
            <a:r>
              <a:rPr lang="pt-BR" sz="2800" i="0" u="none" strike="noStrike" cap="none" dirty="0" smtClean="0">
                <a:solidFill>
                  <a:schemeClr val="dk1"/>
                </a:solidFill>
                <a:latin typeface="Arial"/>
                <a:ea typeface="Arial"/>
                <a:cs typeface="Arial"/>
                <a:sym typeface="Arial"/>
              </a:rPr>
              <a:t> Albuquerque) que a aprendizagem adquirida, com apoio do professo Lucas Xavier, foi transposto com clareza para os alunos que assistiram nossa apresentação.</a:t>
            </a:r>
            <a:endParaRPr lang="pt-BR" sz="2800" dirty="0">
              <a:solidFill>
                <a:schemeClr val="dk1"/>
              </a:solidFill>
              <a:latin typeface="Arial"/>
              <a:ea typeface="Arial"/>
              <a:cs typeface="Arial"/>
              <a:sym typeface="Arial"/>
            </a:endParaRPr>
          </a:p>
        </p:txBody>
      </p:sp>
      <p:sp>
        <p:nvSpPr>
          <p:cNvPr id="49" name="Shape 49"/>
          <p:cNvSpPr txBox="1"/>
          <p:nvPr/>
        </p:nvSpPr>
        <p:spPr>
          <a:xfrm>
            <a:off x="21428370" y="16354510"/>
            <a:ext cx="10331605" cy="315957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Asserções de conhecimento</a:t>
            </a:r>
            <a:r>
              <a:rPr lang="pt-BR" sz="2800" b="0" i="0" u="none" strike="noStrike" cap="none" dirty="0">
                <a:solidFill>
                  <a:schemeClr val="dk1"/>
                </a:solidFill>
                <a:latin typeface="Arial"/>
                <a:ea typeface="Arial"/>
                <a:cs typeface="Arial"/>
                <a:sym typeface="Arial"/>
              </a:rPr>
              <a:t>:</a:t>
            </a:r>
            <a:r>
              <a:rPr lang="pt-BR" sz="2800" b="1" i="0" u="none" strike="noStrike" cap="none" dirty="0">
                <a:solidFill>
                  <a:schemeClr val="dk1"/>
                </a:solidFill>
                <a:latin typeface="Arial"/>
                <a:ea typeface="Arial"/>
                <a:cs typeface="Arial"/>
                <a:sym typeface="Arial"/>
              </a:rPr>
              <a:t> </a:t>
            </a:r>
          </a:p>
          <a:p>
            <a:pPr marL="514350" marR="0" lvl="0" indent="-514350" algn="just" rtl="0">
              <a:spcBef>
                <a:spcPts val="0"/>
              </a:spcBef>
              <a:spcAft>
                <a:spcPts val="0"/>
              </a:spcAft>
              <a:buClr>
                <a:schemeClr val="dk1"/>
              </a:buClr>
              <a:buSzPct val="100000"/>
              <a:buFont typeface="Arial"/>
              <a:buAutoNum type="arabicPeriod"/>
            </a:pPr>
            <a:r>
              <a:rPr lang="pt-BR" sz="2800" dirty="0" smtClean="0">
                <a:solidFill>
                  <a:schemeClr val="dk1"/>
                </a:solidFill>
                <a:latin typeface="Arial"/>
                <a:ea typeface="Arial"/>
                <a:cs typeface="Arial"/>
                <a:sym typeface="Arial"/>
              </a:rPr>
              <a:t>Compreendemos a relevância dos conceitos físicos, e do Teorema de Pascal.</a:t>
            </a:r>
            <a:endParaRPr lang="pt-BR" sz="2800" dirty="0">
              <a:solidFill>
                <a:schemeClr val="dk1"/>
              </a:solidFill>
              <a:latin typeface="Arial"/>
              <a:ea typeface="Arial"/>
              <a:cs typeface="Arial"/>
              <a:sym typeface="Arial"/>
            </a:endParaRPr>
          </a:p>
          <a:p>
            <a:pPr marL="514350" marR="0" lvl="0" indent="-514350" algn="just" rtl="0">
              <a:spcBef>
                <a:spcPts val="0"/>
              </a:spcBef>
              <a:spcAft>
                <a:spcPts val="0"/>
              </a:spcAft>
              <a:buClr>
                <a:schemeClr val="dk1"/>
              </a:buClr>
              <a:buSzPct val="100000"/>
              <a:buFont typeface="Arial"/>
              <a:buAutoNum type="arabicPeriod"/>
            </a:pPr>
            <a:r>
              <a:rPr lang="pt-BR" sz="2800" dirty="0" smtClean="0">
                <a:solidFill>
                  <a:schemeClr val="dk1"/>
                </a:solidFill>
                <a:latin typeface="Arial"/>
                <a:ea typeface="Arial"/>
                <a:cs typeface="Arial"/>
                <a:sym typeface="Arial"/>
              </a:rPr>
              <a:t>É considerável a revisão deste conceito para entender a sua aplicação no cotidiano.</a:t>
            </a:r>
            <a:endParaRPr lang="pt-BR" sz="2800" dirty="0">
              <a:solidFill>
                <a:schemeClr val="dk1"/>
              </a:solidFill>
            </a:endParaRPr>
          </a:p>
          <a:p>
            <a:pPr marL="0" marR="0" lvl="0" indent="0" algn="l" rtl="0">
              <a:spcBef>
                <a:spcPts val="0"/>
              </a:spcBef>
              <a:spcAft>
                <a:spcPts val="0"/>
              </a:spcAft>
              <a:buSzPct val="25000"/>
              <a:buNone/>
            </a:pPr>
            <a:r>
              <a:rPr lang="pt-BR" sz="2800" dirty="0">
                <a:solidFill>
                  <a:schemeClr val="dk1"/>
                </a:solidFill>
                <a:latin typeface="Arial"/>
                <a:ea typeface="Arial"/>
                <a:cs typeface="Arial"/>
                <a:sym typeface="Arial"/>
              </a:rPr>
              <a:t>3. </a:t>
            </a:r>
            <a:r>
              <a:rPr lang="pt-BR" sz="2800" dirty="0" smtClean="0">
                <a:solidFill>
                  <a:schemeClr val="dk1"/>
                </a:solidFill>
                <a:latin typeface="Arial"/>
                <a:ea typeface="Arial"/>
                <a:cs typeface="Arial"/>
                <a:sym typeface="Arial"/>
              </a:rPr>
              <a:t> O diagrama em V nos auxilia nos estudos para futuramente conseguirmos uma boa nota no Enem</a:t>
            </a:r>
            <a:endParaRPr lang="pt-BR" sz="2800" dirty="0">
              <a:solidFill>
                <a:schemeClr val="dk1"/>
              </a:solidFill>
            </a:endParaRPr>
          </a:p>
        </p:txBody>
      </p:sp>
      <p:sp>
        <p:nvSpPr>
          <p:cNvPr id="50" name="Shape 50"/>
          <p:cNvSpPr txBox="1"/>
          <p:nvPr/>
        </p:nvSpPr>
        <p:spPr>
          <a:xfrm>
            <a:off x="3794114" y="39202507"/>
            <a:ext cx="26396400" cy="15972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3200" b="1" i="0" u="none" strike="noStrike" cap="none" dirty="0">
                <a:solidFill>
                  <a:srgbClr val="000000"/>
                </a:solidFill>
                <a:latin typeface="Arial"/>
                <a:ea typeface="Arial"/>
                <a:cs typeface="Arial"/>
                <a:sym typeface="Arial"/>
              </a:rPr>
              <a:t>Evento:</a:t>
            </a:r>
            <a:r>
              <a:rPr lang="pt-BR" sz="3200" b="0" i="0" u="none" strike="noStrike" cap="none" dirty="0">
                <a:solidFill>
                  <a:srgbClr val="000000"/>
                </a:solidFill>
                <a:latin typeface="Arial"/>
                <a:ea typeface="Arial"/>
                <a:cs typeface="Arial"/>
                <a:sym typeface="Arial"/>
              </a:rPr>
              <a:t> </a:t>
            </a:r>
            <a:r>
              <a:rPr lang="pt-BR" sz="3200" b="0" i="0" u="none" strike="noStrike" cap="none" dirty="0" smtClean="0">
                <a:solidFill>
                  <a:srgbClr val="000000"/>
                </a:solidFill>
                <a:latin typeface="Arial"/>
                <a:ea typeface="Arial"/>
                <a:cs typeface="Arial"/>
                <a:sym typeface="Arial"/>
              </a:rPr>
              <a:t> </a:t>
            </a:r>
            <a:r>
              <a:rPr lang="pt-BR" sz="3200" b="0" i="0" u="none" strike="noStrike" cap="none" dirty="0" smtClean="0">
                <a:solidFill>
                  <a:srgbClr val="000000"/>
                </a:solidFill>
                <a:latin typeface="Arial"/>
                <a:ea typeface="Arial"/>
                <a:cs typeface="Arial"/>
                <a:sym typeface="Arial"/>
              </a:rPr>
              <a:t>XXXV </a:t>
            </a:r>
            <a:r>
              <a:rPr lang="pt-BR" sz="3200" b="0" i="0" u="none" strike="noStrike" cap="none" dirty="0" smtClean="0">
                <a:solidFill>
                  <a:srgbClr val="000000"/>
                </a:solidFill>
                <a:latin typeface="Arial"/>
                <a:ea typeface="Arial"/>
                <a:cs typeface="Arial"/>
                <a:sym typeface="Arial"/>
              </a:rPr>
              <a:t>Feira de Ciência </a:t>
            </a:r>
            <a:r>
              <a:rPr lang="pt-BR" sz="3200" dirty="0" smtClean="0"/>
              <a:t>e Tecnologia da E.E.E.F.M. “</a:t>
            </a:r>
            <a:r>
              <a:rPr lang="pt-BR" sz="3200" dirty="0" err="1" smtClean="0"/>
              <a:t>Profª</a:t>
            </a:r>
            <a:r>
              <a:rPr lang="pt-BR" sz="3200" dirty="0" smtClean="0"/>
              <a:t>. Filomena </a:t>
            </a:r>
            <a:r>
              <a:rPr lang="pt-BR" sz="3200" dirty="0" err="1" smtClean="0"/>
              <a:t>Quitiba</a:t>
            </a:r>
            <a:endParaRPr lang="pt-BR" sz="3200" dirty="0" smtClean="0"/>
          </a:p>
          <a:p>
            <a:pPr marL="0" marR="0" lvl="0" indent="0" algn="ctr" rtl="0">
              <a:spcBef>
                <a:spcPts val="0"/>
              </a:spcBef>
              <a:spcAft>
                <a:spcPts val="0"/>
              </a:spcAft>
              <a:buSzPct val="25000"/>
              <a:buNone/>
            </a:pPr>
            <a:r>
              <a:rPr lang="pt-BR" sz="3200" b="1" dirty="0" smtClean="0">
                <a:solidFill>
                  <a:schemeClr val="dk1"/>
                </a:solidFill>
                <a:latin typeface="Arial"/>
                <a:ea typeface="Arial"/>
                <a:cs typeface="Arial"/>
                <a:sym typeface="Arial"/>
              </a:rPr>
              <a:t>Série</a:t>
            </a:r>
            <a:r>
              <a:rPr lang="pt-BR" sz="3200" b="1" dirty="0">
                <a:solidFill>
                  <a:schemeClr val="dk1"/>
                </a:solidFill>
                <a:latin typeface="Arial"/>
                <a:ea typeface="Arial"/>
                <a:cs typeface="Arial"/>
                <a:sym typeface="Arial"/>
              </a:rPr>
              <a:t>: </a:t>
            </a:r>
            <a:r>
              <a:rPr lang="pt-BR" sz="3200" dirty="0">
                <a:solidFill>
                  <a:schemeClr val="dk1"/>
                </a:solidFill>
              </a:rPr>
              <a:t>1</a:t>
            </a:r>
            <a:r>
              <a:rPr lang="pt-BR" sz="3200" dirty="0" smtClean="0">
                <a:solidFill>
                  <a:schemeClr val="dk1"/>
                </a:solidFill>
              </a:rPr>
              <a:t>°</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ano | </a:t>
            </a:r>
            <a:r>
              <a:rPr lang="pt-BR" sz="3200" b="1" dirty="0">
                <a:solidFill>
                  <a:schemeClr val="dk1"/>
                </a:solidFill>
                <a:latin typeface="Arial"/>
                <a:ea typeface="Arial"/>
                <a:cs typeface="Arial"/>
                <a:sym typeface="Arial"/>
              </a:rPr>
              <a:t>Turma</a:t>
            </a:r>
            <a:r>
              <a:rPr lang="pt-BR" sz="3200" dirty="0">
                <a:solidFill>
                  <a:schemeClr val="dk1"/>
                </a:solidFill>
                <a:latin typeface="Arial"/>
                <a:ea typeface="Arial"/>
                <a:cs typeface="Arial"/>
                <a:sym typeface="Arial"/>
              </a:rPr>
              <a:t>: </a:t>
            </a:r>
            <a:r>
              <a:rPr lang="pt-BR" sz="3200" dirty="0" smtClean="0">
                <a:solidFill>
                  <a:schemeClr val="dk1"/>
                </a:solidFill>
              </a:rPr>
              <a:t>M06</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 </a:t>
            </a:r>
            <a:r>
              <a:rPr lang="pt-BR" sz="3200" b="1" dirty="0">
                <a:solidFill>
                  <a:schemeClr val="dk1"/>
                </a:solidFill>
                <a:latin typeface="Arial"/>
                <a:ea typeface="Arial"/>
                <a:cs typeface="Arial"/>
                <a:sym typeface="Arial"/>
              </a:rPr>
              <a:t>Turno</a:t>
            </a:r>
            <a:r>
              <a:rPr lang="pt-BR" sz="3200" dirty="0">
                <a:solidFill>
                  <a:schemeClr val="dk1"/>
                </a:solidFill>
                <a:latin typeface="Arial"/>
                <a:ea typeface="Arial"/>
                <a:cs typeface="Arial"/>
                <a:sym typeface="Arial"/>
              </a:rPr>
              <a:t>: </a:t>
            </a:r>
            <a:r>
              <a:rPr lang="pt-BR" sz="3200" dirty="0">
                <a:solidFill>
                  <a:schemeClr val="dk1"/>
                </a:solidFill>
              </a:rPr>
              <a:t>M</a:t>
            </a:r>
            <a:r>
              <a:rPr lang="pt-BR" sz="3200" dirty="0" smtClean="0">
                <a:solidFill>
                  <a:schemeClr val="dk1"/>
                </a:solidFill>
              </a:rPr>
              <a:t>atutino </a:t>
            </a:r>
            <a:r>
              <a:rPr lang="pt-BR" sz="3200" dirty="0" smtClean="0">
                <a:solidFill>
                  <a:schemeClr val="dk1"/>
                </a:solidFill>
                <a:latin typeface="Arial"/>
                <a:ea typeface="Arial"/>
                <a:cs typeface="Arial"/>
                <a:sym typeface="Arial"/>
              </a:rPr>
              <a:t>    </a:t>
            </a:r>
            <a:r>
              <a:rPr lang="pt-BR" sz="3200" b="1" dirty="0" smtClean="0">
                <a:solidFill>
                  <a:schemeClr val="dk1"/>
                </a:solidFill>
              </a:rPr>
              <a:t>Teorema de Pascal </a:t>
            </a:r>
            <a:r>
              <a:rPr lang="pt-BR" sz="3200" b="1" dirty="0" smtClean="0">
                <a:solidFill>
                  <a:schemeClr val="dk1"/>
                </a:solidFill>
              </a:rPr>
              <a:t>...       </a:t>
            </a:r>
            <a:endParaRPr lang="pt-BR" sz="3200" b="1" dirty="0" smtClean="0">
              <a:solidFill>
                <a:schemeClr val="dk1"/>
              </a:solidFill>
            </a:endParaRPr>
          </a:p>
          <a:p>
            <a:pPr algn="ctr">
              <a:buSzPct val="25000"/>
            </a:pPr>
            <a:r>
              <a:rPr lang="pt-BR" sz="3200" b="1" dirty="0" smtClean="0">
                <a:solidFill>
                  <a:schemeClr val="dk1"/>
                </a:solidFill>
              </a:rPr>
              <a:t>Apresentadores </a:t>
            </a:r>
            <a:r>
              <a:rPr lang="pt-BR" sz="3200" b="1" dirty="0" smtClean="0">
                <a:solidFill>
                  <a:schemeClr val="dk1"/>
                </a:solidFill>
              </a:rPr>
              <a:t>do projeto</a:t>
            </a:r>
            <a:r>
              <a:rPr lang="pt-BR" sz="3200" b="1" dirty="0" smtClean="0">
                <a:solidFill>
                  <a:schemeClr val="dk1"/>
                </a:solidFill>
              </a:rPr>
              <a:t>: </a:t>
            </a:r>
            <a:r>
              <a:rPr lang="pt-BR" sz="3200" dirty="0">
                <a:solidFill>
                  <a:schemeClr val="dk1"/>
                </a:solidFill>
              </a:rPr>
              <a:t>Marlon, Anderson, Patrícia, Yuri, </a:t>
            </a:r>
            <a:r>
              <a:rPr lang="pt-BR" sz="3200" dirty="0" err="1">
                <a:solidFill>
                  <a:schemeClr val="dk1"/>
                </a:solidFill>
              </a:rPr>
              <a:t>Wilian</a:t>
            </a:r>
            <a:r>
              <a:rPr lang="pt-BR" sz="3200" dirty="0">
                <a:solidFill>
                  <a:schemeClr val="dk1"/>
                </a:solidFill>
              </a:rPr>
              <a:t>, </a:t>
            </a:r>
            <a:r>
              <a:rPr lang="pt-BR" sz="3200" dirty="0" err="1">
                <a:solidFill>
                  <a:schemeClr val="dk1"/>
                </a:solidFill>
              </a:rPr>
              <a:t>Kaylane</a:t>
            </a:r>
            <a:r>
              <a:rPr lang="pt-BR" sz="3200" dirty="0">
                <a:solidFill>
                  <a:schemeClr val="dk1"/>
                </a:solidFill>
              </a:rPr>
              <a:t>, José Marcos</a:t>
            </a:r>
          </a:p>
          <a:p>
            <a:pPr marL="0" marR="0" lvl="0" indent="0" algn="ctr" rtl="0">
              <a:spcBef>
                <a:spcPts val="0"/>
              </a:spcBef>
              <a:spcAft>
                <a:spcPts val="0"/>
              </a:spcAft>
              <a:buSzPct val="25000"/>
              <a:buNone/>
            </a:pPr>
            <a:endParaRPr sz="1800" i="0" u="none" strike="noStrike" cap="none" dirty="0">
              <a:solidFill>
                <a:schemeClr val="dk1"/>
              </a:solidFill>
              <a:latin typeface="Arial"/>
              <a:ea typeface="Arial"/>
              <a:cs typeface="Arial"/>
              <a:sym typeface="Arial"/>
            </a:endParaRPr>
          </a:p>
        </p:txBody>
      </p:sp>
      <p:sp>
        <p:nvSpPr>
          <p:cNvPr id="51" name="Shape 51"/>
          <p:cNvSpPr txBox="1"/>
          <p:nvPr/>
        </p:nvSpPr>
        <p:spPr>
          <a:xfrm>
            <a:off x="22025113" y="12406312"/>
            <a:ext cx="9734862" cy="245197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Asserções de valor</a:t>
            </a:r>
            <a:r>
              <a:rPr lang="pt-BR" sz="2800" b="1" i="0" u="none" strike="noStrike" cap="none" dirty="0" smtClean="0">
                <a:solidFill>
                  <a:schemeClr val="dk1"/>
                </a:solidFill>
                <a:latin typeface="Arial"/>
                <a:ea typeface="Arial"/>
                <a:cs typeface="Arial"/>
                <a:sym typeface="Arial"/>
              </a:rPr>
              <a:t>: </a:t>
            </a:r>
            <a:r>
              <a:rPr lang="pt-BR" sz="2800" dirty="0" smtClean="0">
                <a:solidFill>
                  <a:schemeClr val="dk1"/>
                </a:solidFill>
              </a:rPr>
              <a:t>Este experimento que realizamos, nos ajudou para revisar e melhor entender a relação entre área, pressão e força. Desta forma houve uma aprendizagem mais dinâmica, que servirá de instrumento para estudar também para o Enem.</a:t>
            </a:r>
            <a:endParaRPr sz="1800" b="0" i="0" u="none" strike="noStrike" cap="none" dirty="0">
              <a:solidFill>
                <a:schemeClr val="dk1"/>
              </a:solidFill>
              <a:latin typeface="Arial"/>
              <a:ea typeface="Arial"/>
              <a:cs typeface="Arial"/>
              <a:sym typeface="Arial"/>
            </a:endParaRPr>
          </a:p>
        </p:txBody>
      </p:sp>
      <p:sp>
        <p:nvSpPr>
          <p:cNvPr id="52" name="Shape 52"/>
          <p:cNvSpPr/>
          <p:nvPr/>
        </p:nvSpPr>
        <p:spPr>
          <a:xfrm>
            <a:off x="37586019" y="10936930"/>
            <a:ext cx="5940848" cy="1369606"/>
          </a:xfrm>
          <a:prstGeom prst="rect">
            <a:avLst/>
          </a:prstGeom>
          <a:noFill/>
          <a:ln>
            <a:noFill/>
          </a:ln>
        </p:spPr>
        <p:txBody>
          <a:bodyPr wrap="square" lIns="91425" tIns="45700" rIns="91425" bIns="45700" anchor="ctr" anchorCtr="0">
            <a:noAutofit/>
          </a:bodyPr>
          <a:lstStyle/>
          <a:p>
            <a:pPr marL="0" marR="0" lvl="0" indent="-184150" algn="l" rtl="0">
              <a:lnSpc>
                <a:spcPct val="100000"/>
              </a:lnSpc>
              <a:spcBef>
                <a:spcPts val="0"/>
              </a:spcBef>
              <a:spcAft>
                <a:spcPts val="0"/>
              </a:spcAft>
              <a:buClr>
                <a:schemeClr val="dk1"/>
              </a:buClr>
              <a:buFont typeface="Tahoma"/>
              <a:buNone/>
            </a:pPr>
            <a:endParaRPr sz="2900" b="0" i="0" u="none" strike="noStrike" cap="none">
              <a:solidFill>
                <a:schemeClr val="dk1"/>
              </a:solidFill>
              <a:latin typeface="Tahoma"/>
              <a:ea typeface="Tahoma"/>
              <a:cs typeface="Tahoma"/>
              <a:sym typeface="Tahoma"/>
            </a:endParaRPr>
          </a:p>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8" name="Shape 58"/>
          <p:cNvSpPr/>
          <p:nvPr/>
        </p:nvSpPr>
        <p:spPr>
          <a:xfrm>
            <a:off x="6060557" y="4874675"/>
            <a:ext cx="20170094" cy="279493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400" dirty="0" smtClean="0">
                <a:solidFill>
                  <a:schemeClr val="dk1"/>
                </a:solidFill>
              </a:rPr>
              <a:t>Marlon, Anderson, Patrícia, Yuri, </a:t>
            </a:r>
            <a:r>
              <a:rPr lang="pt-BR" sz="4400" dirty="0" err="1" smtClean="0">
                <a:solidFill>
                  <a:schemeClr val="dk1"/>
                </a:solidFill>
              </a:rPr>
              <a:t>Wilian</a:t>
            </a:r>
            <a:r>
              <a:rPr lang="pt-BR" sz="4400" dirty="0" smtClean="0">
                <a:solidFill>
                  <a:schemeClr val="dk1"/>
                </a:solidFill>
              </a:rPr>
              <a:t>, </a:t>
            </a:r>
            <a:r>
              <a:rPr lang="pt-BR" sz="4400" dirty="0" err="1" smtClean="0">
                <a:solidFill>
                  <a:schemeClr val="dk1"/>
                </a:solidFill>
              </a:rPr>
              <a:t>Kaylane</a:t>
            </a:r>
            <a:r>
              <a:rPr lang="pt-BR" sz="4400" dirty="0" smtClean="0">
                <a:solidFill>
                  <a:schemeClr val="dk1"/>
                </a:solidFill>
              </a:rPr>
              <a:t>, </a:t>
            </a:r>
            <a:r>
              <a:rPr lang="pt-BR" sz="4400" dirty="0">
                <a:solidFill>
                  <a:schemeClr val="dk1"/>
                </a:solidFill>
              </a:rPr>
              <a:t>J</a:t>
            </a:r>
            <a:r>
              <a:rPr lang="pt-BR" sz="4400" dirty="0" smtClean="0">
                <a:solidFill>
                  <a:schemeClr val="dk1"/>
                </a:solidFill>
              </a:rPr>
              <a:t>osé Marcos</a:t>
            </a:r>
            <a:endParaRPr lang="pt-BR" sz="4400" dirty="0">
              <a:solidFill>
                <a:schemeClr val="dk1"/>
              </a:solidFill>
            </a:endParaRPr>
          </a:p>
          <a:p>
            <a:pPr marL="0" marR="0" lvl="0" indent="0" algn="ctr" rtl="0">
              <a:spcBef>
                <a:spcPts val="0"/>
              </a:spcBef>
              <a:spcAft>
                <a:spcPts val="0"/>
              </a:spcAft>
              <a:buSzPct val="25000"/>
              <a:buNone/>
            </a:pPr>
            <a:r>
              <a:rPr lang="pt-BR" sz="4400" dirty="0" err="1" smtClean="0">
                <a:solidFill>
                  <a:schemeClr val="dk1"/>
                </a:solidFill>
                <a:latin typeface="Cambria"/>
                <a:ea typeface="Cambria"/>
                <a:cs typeface="Cambria"/>
                <a:sym typeface="Cambria"/>
              </a:rPr>
              <a:t>Orietador</a:t>
            </a:r>
            <a:r>
              <a:rPr lang="pt-BR" sz="4400" dirty="0" smtClean="0">
                <a:solidFill>
                  <a:schemeClr val="dk1"/>
                </a:solidFill>
                <a:latin typeface="Cambria"/>
                <a:ea typeface="Cambria"/>
                <a:cs typeface="Cambria"/>
                <a:sym typeface="Cambria"/>
              </a:rPr>
              <a:t>: Lucas </a:t>
            </a:r>
            <a:r>
              <a:rPr lang="pt-BR" sz="4400" dirty="0" err="1">
                <a:solidFill>
                  <a:schemeClr val="dk1"/>
                </a:solidFill>
                <a:latin typeface="Cambria"/>
                <a:ea typeface="Cambria"/>
                <a:cs typeface="Cambria"/>
                <a:sym typeface="Cambria"/>
              </a:rPr>
              <a:t>Antonio</a:t>
            </a:r>
            <a:r>
              <a:rPr lang="pt-BR" sz="4400" dirty="0">
                <a:solidFill>
                  <a:schemeClr val="dk1"/>
                </a:solidFill>
                <a:latin typeface="Cambria"/>
                <a:ea typeface="Cambria"/>
                <a:cs typeface="Cambria"/>
                <a:sym typeface="Cambria"/>
              </a:rPr>
              <a:t> Xavier </a:t>
            </a:r>
          </a:p>
          <a:p>
            <a:pPr marL="0" marR="0" lvl="0" indent="0" algn="ctr" rtl="0">
              <a:spcBef>
                <a:spcPts val="0"/>
              </a:spcBef>
              <a:spcAft>
                <a:spcPts val="0"/>
              </a:spcAft>
              <a:buSzPct val="25000"/>
              <a:buNone/>
            </a:pPr>
            <a:r>
              <a:rPr lang="pt-BR" sz="4400" dirty="0">
                <a:solidFill>
                  <a:schemeClr val="dk1"/>
                </a:solidFill>
                <a:latin typeface="Cambria"/>
                <a:ea typeface="Cambria"/>
                <a:cs typeface="Cambria"/>
                <a:sym typeface="Cambria"/>
              </a:rPr>
              <a:t>EEEFM </a:t>
            </a:r>
            <a:r>
              <a:rPr lang="pt-BR" sz="4400" dirty="0" err="1">
                <a:solidFill>
                  <a:schemeClr val="dk1"/>
                </a:solidFill>
                <a:latin typeface="Cambria"/>
                <a:ea typeface="Cambria"/>
                <a:cs typeface="Cambria"/>
                <a:sym typeface="Cambria"/>
              </a:rPr>
              <a:t>Profª</a:t>
            </a:r>
            <a:r>
              <a:rPr lang="pt-BR" sz="4400" dirty="0">
                <a:solidFill>
                  <a:schemeClr val="dk1"/>
                </a:solidFill>
                <a:latin typeface="Cambria"/>
                <a:ea typeface="Cambria"/>
                <a:cs typeface="Cambria"/>
                <a:sym typeface="Cambria"/>
              </a:rPr>
              <a:t> Filomena </a:t>
            </a:r>
            <a:r>
              <a:rPr lang="pt-BR" sz="4400" dirty="0" err="1">
                <a:solidFill>
                  <a:schemeClr val="dk1"/>
                </a:solidFill>
                <a:latin typeface="Cambria"/>
                <a:ea typeface="Cambria"/>
                <a:cs typeface="Cambria"/>
                <a:sym typeface="Cambria"/>
              </a:rPr>
              <a:t>Quitiba</a:t>
            </a:r>
            <a:r>
              <a:rPr lang="pt-BR" sz="4400" dirty="0">
                <a:solidFill>
                  <a:schemeClr val="dk1"/>
                </a:solidFill>
                <a:latin typeface="Cambria"/>
                <a:ea typeface="Cambria"/>
                <a:cs typeface="Cambria"/>
                <a:sym typeface="Cambria"/>
              </a:rPr>
              <a:t>   -  </a:t>
            </a:r>
            <a:r>
              <a:rPr lang="pt-BR" sz="4400" dirty="0">
                <a:solidFill>
                  <a:srgbClr val="FF0000"/>
                </a:solidFill>
                <a:latin typeface="Cambria"/>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5">
            <a:alphaModFix/>
          </a:blip>
          <a:srcRect l="47566" t="30425" r="46550" b="60655"/>
          <a:stretch/>
        </p:blipFill>
        <p:spPr>
          <a:xfrm>
            <a:off x="14220251" y="15642783"/>
            <a:ext cx="5544127" cy="3542410"/>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2" name="Retângulo 1"/>
          <p:cNvSpPr/>
          <p:nvPr/>
        </p:nvSpPr>
        <p:spPr>
          <a:xfrm>
            <a:off x="482032" y="14968438"/>
            <a:ext cx="11956359" cy="954107"/>
          </a:xfrm>
          <a:prstGeom prst="rect">
            <a:avLst/>
          </a:prstGeom>
        </p:spPr>
        <p:txBody>
          <a:bodyPr wrap="square">
            <a:spAutoFit/>
          </a:bodyPr>
          <a:lstStyle/>
          <a:p>
            <a:r>
              <a:rPr lang="pt-BR" sz="2800" dirty="0" smtClean="0">
                <a:solidFill>
                  <a:schemeClr val="tx1">
                    <a:lumMod val="50000"/>
                    <a:lumOff val="50000"/>
                  </a:schemeClr>
                </a:solidFill>
                <a:sym typeface="Wingdings" panose="05000000000000000000" pitchFamily="2" charset="2"/>
              </a:rPr>
              <a:t> </a:t>
            </a:r>
            <a:endParaRPr lang="pt-BR" sz="2800" dirty="0">
              <a:solidFill>
                <a:schemeClr val="tx1">
                  <a:lumMod val="50000"/>
                  <a:lumOff val="50000"/>
                </a:schemeClr>
              </a:solidFill>
              <a:sym typeface="Wingdings" panose="05000000000000000000" pitchFamily="2" charset="2"/>
            </a:endParaRPr>
          </a:p>
          <a:p>
            <a:endParaRPr lang="pt-BR" sz="2800" dirty="0">
              <a:solidFill>
                <a:schemeClr val="tx1">
                  <a:lumMod val="50000"/>
                  <a:lumOff val="50000"/>
                </a:schemeClr>
              </a:solidFill>
              <a:sym typeface="Wingdings" panose="05000000000000000000" pitchFamily="2" charset="2"/>
            </a:endParaRPr>
          </a:p>
        </p:txBody>
      </p:sp>
      <p:sp>
        <p:nvSpPr>
          <p:cNvPr id="3" name="Retângulo 2"/>
          <p:cNvSpPr/>
          <p:nvPr/>
        </p:nvSpPr>
        <p:spPr>
          <a:xfrm>
            <a:off x="451733" y="19428039"/>
            <a:ext cx="12383336" cy="1766637"/>
          </a:xfrm>
          <a:prstGeom prst="rect">
            <a:avLst/>
          </a:prstGeom>
        </p:spPr>
        <p:txBody>
          <a:bodyPr wrap="square">
            <a:spAutoFit/>
          </a:bodyPr>
          <a:lstStyle/>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p:txBody>
      </p:sp>
      <p:sp>
        <p:nvSpPr>
          <p:cNvPr id="4" name="Retângulo 3"/>
          <p:cNvSpPr/>
          <p:nvPr/>
        </p:nvSpPr>
        <p:spPr>
          <a:xfrm>
            <a:off x="1110643" y="19220247"/>
            <a:ext cx="12588341" cy="15758160"/>
          </a:xfrm>
          <a:prstGeom prst="rect">
            <a:avLst/>
          </a:prstGeom>
        </p:spPr>
        <p:txBody>
          <a:bodyPr wrap="square">
            <a:spAutoFit/>
          </a:bodyPr>
          <a:lstStyle/>
          <a:p>
            <a:r>
              <a:rPr lang="pt-BR" sz="2800" b="1" dirty="0" smtClean="0"/>
              <a:t>Teorema de Pascal- Prensa hidráulica</a:t>
            </a:r>
          </a:p>
          <a:p>
            <a:r>
              <a:rPr lang="pt-BR" sz="2800" dirty="0" smtClean="0"/>
              <a:t>O </a:t>
            </a:r>
            <a:r>
              <a:rPr lang="pt-BR" sz="2800" dirty="0"/>
              <a:t>tipo de equipamento recebe o nome de elevador hidráulico ou prensa hidráulica. Seu funcionamento se baseia no Princípio de Pascal e ajuda a levantar grandes massas.</a:t>
            </a:r>
          </a:p>
          <a:p>
            <a:r>
              <a:rPr lang="pt-BR" sz="2800" dirty="0"/>
              <a:t>As prensas hidráulicas constituem-se de um tubo preenchido por um líquido confinado entre dois êmbolos de áreas diferentes. Quando aplicamos uma força   no êmbolo de área A1, surge uma pressão na região do líquido em contato com esse êmbolo. Como o incremento de pressão é transmitido integralmente a qualquer ponto do líquido, podemos dizer que ele também atua no êmbolo de A2 com uma força de </a:t>
            </a:r>
            <a:r>
              <a:rPr lang="pt-BR" sz="2800" dirty="0" smtClean="0"/>
              <a:t>intensidade </a:t>
            </a:r>
            <a:r>
              <a:rPr lang="pt-BR" sz="2800" dirty="0"/>
              <a:t>proporcional à área do êmbolo 2</a:t>
            </a:r>
            <a:r>
              <a:rPr lang="pt-BR" sz="2800" dirty="0" smtClean="0"/>
              <a:t>.</a:t>
            </a:r>
          </a:p>
          <a:p>
            <a:r>
              <a:rPr lang="pt-BR" sz="2800" dirty="0"/>
              <a:t> O acréscimo de pressão (</a:t>
            </a:r>
            <a:r>
              <a:rPr lang="pt-BR" sz="2800" dirty="0" err="1"/>
              <a:t>Δp</a:t>
            </a:r>
            <a:r>
              <a:rPr lang="pt-BR" sz="2800" dirty="0"/>
              <a:t>) é dado a partir do Princípio de Pascal. Portanto, temos:</a:t>
            </a:r>
          </a:p>
          <a:p>
            <a:r>
              <a:rPr lang="pt-BR" sz="2800" dirty="0"/>
              <a:t>∆p1= ∆p2</a:t>
            </a:r>
          </a:p>
          <a:p>
            <a:r>
              <a:rPr lang="pt-BR" sz="2800" dirty="0" smtClean="0"/>
              <a:t>Onde</a:t>
            </a:r>
            <a:r>
              <a:rPr lang="pt-BR" sz="2800" dirty="0"/>
              <a:t>:</a:t>
            </a:r>
          </a:p>
          <a:p>
            <a:r>
              <a:rPr lang="pt-BR" dirty="0"/>
              <a:t> </a:t>
            </a:r>
          </a:p>
          <a:p>
            <a:endParaRPr lang="pt-BR" dirty="0" smtClean="0"/>
          </a:p>
          <a:p>
            <a:endParaRPr lang="pt-BR" dirty="0"/>
          </a:p>
          <a:p>
            <a:endParaRPr lang="pt-BR" dirty="0" smtClean="0"/>
          </a:p>
          <a:p>
            <a:endParaRPr lang="pt-BR" sz="2400" dirty="0" smtClean="0"/>
          </a:p>
          <a:p>
            <a:endParaRPr lang="pt-BR" sz="2800" dirty="0" smtClean="0"/>
          </a:p>
          <a:p>
            <a:r>
              <a:rPr lang="pt-BR" sz="2800" dirty="0" smtClean="0"/>
              <a:t>De </a:t>
            </a:r>
            <a:r>
              <a:rPr lang="pt-BR" sz="2800" dirty="0"/>
              <a:t>acordo com essa relação, vemos que força e área são grandezas diretamente proporcionais. Dessa forma, dizemos que o êmbolo menor recebe uma força de menor intensidade, enquanto que o êmbolo de maior área recebe maior força.</a:t>
            </a:r>
          </a:p>
          <a:p>
            <a:r>
              <a:rPr lang="pt-BR" sz="2800" dirty="0"/>
              <a:t>Em decorrência da equação enunciada acima (Princípio de Pascal), inúmeros equipamentos foram construídos de forma a facilitar o trabalho humano. Podemos encontrar a prensa hidráulica em freios hidráulicos, na direção de um automóvel, em aviões, máquinas pesadas, etc.</a:t>
            </a:r>
          </a:p>
          <a:p>
            <a:r>
              <a:rPr lang="pt-BR" sz="2800" dirty="0" smtClean="0"/>
              <a:t>Para </a:t>
            </a:r>
            <a:r>
              <a:rPr lang="pt-BR" sz="2800" dirty="0"/>
              <a:t>o deslocamento do êmbolo podemos dizer que o decréscimo de volume no êmbolo 1 é igual ao acréscimo do volume no êmbolo 2. Então, temos:</a:t>
            </a:r>
          </a:p>
          <a:p>
            <a:r>
              <a:rPr lang="pt-BR" sz="2800" dirty="0"/>
              <a:t>∆V1= ∆V2</a:t>
            </a:r>
          </a:p>
          <a:p>
            <a:r>
              <a:rPr lang="pt-BR" sz="2800" dirty="0"/>
              <a:t>Sabendo que a variação do volume é dada em função da área e do deslocamento do êmbolo, temos:</a:t>
            </a:r>
          </a:p>
          <a:p>
            <a:r>
              <a:rPr lang="pt-BR" sz="2800" dirty="0"/>
              <a:t>∆V = </a:t>
            </a:r>
            <a:r>
              <a:rPr lang="pt-BR" sz="2800" dirty="0" err="1"/>
              <a:t>A.d</a:t>
            </a:r>
            <a:endParaRPr lang="pt-BR" sz="2800" dirty="0"/>
          </a:p>
          <a:p>
            <a:r>
              <a:rPr lang="pt-BR" sz="2800" dirty="0"/>
              <a:t>Como a variação do volume é igual, temos:</a:t>
            </a:r>
          </a:p>
          <a:p>
            <a:r>
              <a:rPr lang="pt-BR" sz="2800" dirty="0"/>
              <a:t>A1.d1= A2.A2</a:t>
            </a:r>
          </a:p>
          <a:p>
            <a:endParaRPr lang="pt-BR" dirty="0"/>
          </a:p>
        </p:txBody>
      </p:sp>
      <p:pic>
        <p:nvPicPr>
          <p:cNvPr id="5" name="Imagem 4"/>
          <p:cNvPicPr>
            <a:picLocks noChangeAspect="1"/>
          </p:cNvPicPr>
          <p:nvPr/>
        </p:nvPicPr>
        <p:blipFill>
          <a:blip r:embed="rId6"/>
          <a:stretch>
            <a:fillRect/>
          </a:stretch>
        </p:blipFill>
        <p:spPr>
          <a:xfrm>
            <a:off x="3972627" y="25248279"/>
            <a:ext cx="4175860" cy="887180"/>
          </a:xfrm>
          <a:prstGeom prst="rect">
            <a:avLst/>
          </a:prstGeom>
        </p:spPr>
      </p:pic>
      <p:pic>
        <p:nvPicPr>
          <p:cNvPr id="6" name="Imagem 5"/>
          <p:cNvPicPr>
            <a:picLocks noChangeAspect="1"/>
          </p:cNvPicPr>
          <p:nvPr/>
        </p:nvPicPr>
        <p:blipFill>
          <a:blip r:embed="rId7"/>
          <a:stretch>
            <a:fillRect/>
          </a:stretch>
        </p:blipFill>
        <p:spPr>
          <a:xfrm>
            <a:off x="5397123" y="26338542"/>
            <a:ext cx="1274449" cy="85951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715</Words>
  <Application>Microsoft Office PowerPoint</Application>
  <PresentationFormat>Personalizar</PresentationFormat>
  <Paragraphs>67</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Calibri</vt:lpstr>
      <vt:lpstr>Times New Roman</vt:lpstr>
      <vt:lpstr>Cambria</vt:lpstr>
      <vt:lpstr>Wingdings</vt:lpstr>
      <vt:lpstr>Arial</vt:lpstr>
      <vt:lpstr>Tahoma</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lucas xavier</cp:lastModifiedBy>
  <cp:revision>35</cp:revision>
  <dcterms:modified xsi:type="dcterms:W3CDTF">2018-09-11T20:17:02Z</dcterms:modified>
</cp:coreProperties>
</file>