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9" r:id="rId3"/>
    <p:sldId id="260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D6D"/>
    <a:srgbClr val="626262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6E5C8-A615-47C3-8DD3-605B3ECBDAE5}" type="datetimeFigureOut">
              <a:rPr lang="pt-BR" smtClean="0"/>
              <a:pPr/>
              <a:t>17/09/2017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B3D31-ECF9-40E5-982D-F0AC87E24B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B3D31-ECF9-40E5-982D-F0AC87E24B28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13C03EB-77F9-4882-8AC6-A1AF54C1ACAC}" type="datetimeFigureOut">
              <a:rPr lang="pt-BR" smtClean="0"/>
              <a:pPr/>
              <a:t>17/09/2017</a:t>
            </a:fld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DB2D52F-5BFE-45E9-B811-7931F44AE47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C03EB-77F9-4882-8AC6-A1AF54C1ACAC}" type="datetimeFigureOut">
              <a:rPr lang="pt-BR" smtClean="0"/>
              <a:pPr/>
              <a:t>17/09/2017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2D52F-5BFE-45E9-B811-7931F44AE4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C03EB-77F9-4882-8AC6-A1AF54C1ACAC}" type="datetimeFigureOut">
              <a:rPr lang="pt-BR" smtClean="0"/>
              <a:pPr/>
              <a:t>17/09/2017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2D52F-5BFE-45E9-B811-7931F44AE4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C03EB-77F9-4882-8AC6-A1AF54C1ACAC}" type="datetimeFigureOut">
              <a:rPr lang="pt-BR" smtClean="0"/>
              <a:pPr/>
              <a:t>17/09/2017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2D52F-5BFE-45E9-B811-7931F44AE4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13C03EB-77F9-4882-8AC6-A1AF54C1ACAC}" type="datetimeFigureOut">
              <a:rPr lang="pt-BR" smtClean="0"/>
              <a:pPr/>
              <a:t>17/09/2017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DB2D52F-5BFE-45E9-B811-7931F44AE47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C03EB-77F9-4882-8AC6-A1AF54C1ACAC}" type="datetimeFigureOut">
              <a:rPr lang="pt-BR" smtClean="0"/>
              <a:pPr/>
              <a:t>17/09/2017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DB2D52F-5BFE-45E9-B811-7931F44AE47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C03EB-77F9-4882-8AC6-A1AF54C1ACAC}" type="datetimeFigureOut">
              <a:rPr lang="pt-BR" smtClean="0"/>
              <a:pPr/>
              <a:t>17/09/2017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DB2D52F-5BFE-45E9-B811-7931F44AE4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C03EB-77F9-4882-8AC6-A1AF54C1ACAC}" type="datetimeFigureOut">
              <a:rPr lang="pt-BR" smtClean="0"/>
              <a:pPr/>
              <a:t>17/09/2017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2D52F-5BFE-45E9-B811-7931F44AE47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C03EB-77F9-4882-8AC6-A1AF54C1ACAC}" type="datetimeFigureOut">
              <a:rPr lang="pt-BR" smtClean="0"/>
              <a:pPr/>
              <a:t>17/09/2017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2D52F-5BFE-45E9-B811-7931F44AE4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13C03EB-77F9-4882-8AC6-A1AF54C1ACAC}" type="datetimeFigureOut">
              <a:rPr lang="pt-BR" smtClean="0"/>
              <a:pPr/>
              <a:t>17/09/2017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DB2D52F-5BFE-45E9-B811-7931F44AE47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13C03EB-77F9-4882-8AC6-A1AF54C1ACAC}" type="datetimeFigureOut">
              <a:rPr lang="pt-BR" smtClean="0"/>
              <a:pPr/>
              <a:t>17/09/2017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DB2D52F-5BFE-45E9-B811-7931F44AE47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13C03EB-77F9-4882-8AC6-A1AF54C1ACAC}" type="datetimeFigureOut">
              <a:rPr lang="pt-BR" smtClean="0"/>
              <a:pPr/>
              <a:t>17/09/2017</a:t>
            </a:fld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DB2D52F-5BFE-45E9-B811-7931F44AE47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win\AppData\Local\Microsoft\Windows\INetCache\IE\WN0ST1T2\1%5b1%5d.m4a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win\AppData\Local\Microsoft\Windows\INetCache\IE\2IGSG1J3\2%5b1%5d.m4a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win\AppData\Local\Microsoft\Windows\INetCache\IE\8KPCE9VW\3%5b1%5d.m4a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win\AppData\Local\Microsoft\Windows\INetCache\IE\2IGSG1J3\4%5b1%5d.m4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win\AppData\Local\Microsoft\Windows\INetCache\IE\WN0ST1T2\5%5b2%5d.m4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42976" y="642918"/>
            <a:ext cx="68435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erlin Sans FB Demi" pitchFamily="34" charset="0"/>
              </a:rPr>
              <a:t>Estudando pro ENEM</a:t>
            </a:r>
          </a:p>
          <a:p>
            <a:pPr algn="ctr"/>
            <a:r>
              <a:rPr lang="pt-BR" sz="5400" b="1" spc="50" dirty="0" smtClean="0">
                <a:ln w="13500">
                  <a:solidFill>
                    <a:schemeClr val="bg1"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erlin Sans FB Demi" pitchFamily="34" charset="0"/>
              </a:rPr>
              <a:t>de forma invertida!</a:t>
            </a:r>
            <a:endParaRPr lang="pt-BR" sz="5400" b="1" spc="50" dirty="0">
              <a:ln w="13500">
                <a:solidFill>
                  <a:schemeClr val="bg1"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erlin Sans FB Dem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14282" y="5286388"/>
            <a:ext cx="65008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Aluno:</a:t>
            </a:r>
            <a:r>
              <a:rPr lang="pt-BR" sz="2000" b="1" dirty="0" smtClean="0"/>
              <a:t> </a:t>
            </a:r>
            <a:r>
              <a:rPr lang="pt-BR" sz="2000" dirty="0" smtClean="0">
                <a:latin typeface="Century Gothic" pitchFamily="34" charset="0"/>
              </a:rPr>
              <a:t>Luciano Ribeiro da Silva</a:t>
            </a:r>
          </a:p>
          <a:p>
            <a:r>
              <a:rPr lang="pt-BR" sz="2000" b="1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Turma:</a:t>
            </a:r>
            <a:r>
              <a:rPr lang="pt-BR" sz="2000" b="1" dirty="0" smtClean="0"/>
              <a:t> </a:t>
            </a:r>
            <a:r>
              <a:rPr lang="pt-BR" sz="2000" dirty="0" smtClean="0">
                <a:latin typeface="Century Gothic" pitchFamily="34" charset="0"/>
              </a:rPr>
              <a:t>2M03</a:t>
            </a:r>
          </a:p>
          <a:p>
            <a:r>
              <a:rPr lang="pt-BR" sz="2000" b="1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Disciplina: </a:t>
            </a:r>
            <a:r>
              <a:rPr lang="pt-BR" sz="2000" dirty="0" smtClean="0">
                <a:latin typeface="Century Gothic" pitchFamily="34" charset="0"/>
              </a:rPr>
              <a:t>Física</a:t>
            </a:r>
          </a:p>
          <a:p>
            <a:r>
              <a:rPr lang="pt-BR" sz="2000" b="1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Professor:</a:t>
            </a:r>
            <a:r>
              <a:rPr lang="pt-BR" sz="2000" b="1" dirty="0" smtClean="0"/>
              <a:t> </a:t>
            </a:r>
            <a:r>
              <a:rPr lang="pt-BR" sz="2000" dirty="0" smtClean="0">
                <a:latin typeface="Century Gothic" pitchFamily="34" charset="0"/>
              </a:rPr>
              <a:t>Lucas Antônio Xavier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857356" y="285728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EEEFM Professora Filomena </a:t>
            </a:r>
            <a:r>
              <a:rPr lang="pt-BR" sz="2400" b="1" dirty="0" err="1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Quitiba</a:t>
            </a:r>
            <a:endParaRPr lang="pt-BR" sz="2400" b="1" dirty="0">
              <a:solidFill>
                <a:schemeClr val="bg2">
                  <a:lumMod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050" name="Picture 2" descr="C:\Users\win\AppData\Local\Microsoft\Windows\INetCache\IE\2IGSG1J3\Schematicky_atom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3143248"/>
            <a:ext cx="1674371" cy="1470155"/>
          </a:xfrm>
          <a:prstGeom prst="rect">
            <a:avLst/>
          </a:prstGeom>
          <a:noFill/>
        </p:spPr>
      </p:pic>
      <p:pic>
        <p:nvPicPr>
          <p:cNvPr id="8" name="1[1]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143900" y="6000768"/>
            <a:ext cx="714380" cy="7143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214678" y="285728"/>
            <a:ext cx="2786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Mapa Conceitual</a:t>
            </a:r>
            <a:endParaRPr lang="pt-BR" sz="2400" b="1" dirty="0">
              <a:solidFill>
                <a:schemeClr val="bg2">
                  <a:lumMod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285860"/>
            <a:ext cx="794795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 rot="16200000">
            <a:off x="5185294" y="295858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entury Gothic" pitchFamily="34" charset="0"/>
              </a:rPr>
              <a:t>Aprendizagem</a:t>
            </a:r>
            <a:endParaRPr lang="pt-BR" dirty="0">
              <a:latin typeface="Century Gothic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215206" y="207167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>
                <a:latin typeface="Century Gothic" pitchFamily="34" charset="0"/>
              </a:rPr>
              <a:t>Podcast</a:t>
            </a:r>
            <a:endParaRPr lang="pt-BR" dirty="0">
              <a:latin typeface="Century Gothic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286644" y="292893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Century Gothic" pitchFamily="34" charset="0"/>
              </a:rPr>
              <a:t>e</a:t>
            </a:r>
            <a:r>
              <a:rPr lang="pt-BR" dirty="0" smtClean="0">
                <a:latin typeface="Century Gothic" pitchFamily="34" charset="0"/>
              </a:rPr>
              <a:t>-mail</a:t>
            </a:r>
            <a:endParaRPr lang="pt-BR" dirty="0">
              <a:latin typeface="Century Gothic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7215206" y="364331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entury Gothic" pitchFamily="34" charset="0"/>
              </a:rPr>
              <a:t>   Nota</a:t>
            </a:r>
          </a:p>
          <a:p>
            <a:r>
              <a:rPr lang="pt-BR" dirty="0" smtClean="0">
                <a:latin typeface="Century Gothic" pitchFamily="34" charset="0"/>
              </a:rPr>
              <a:t>Máxima</a:t>
            </a:r>
            <a:endParaRPr lang="pt-BR" dirty="0">
              <a:latin typeface="Century Gothic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000496" y="2143116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entury Gothic" pitchFamily="34" charset="0"/>
              </a:rPr>
              <a:t>    </a:t>
            </a:r>
            <a:r>
              <a:rPr lang="pt-BR" sz="1400" dirty="0" smtClean="0">
                <a:latin typeface="Century Gothic" pitchFamily="34" charset="0"/>
              </a:rPr>
              <a:t>Mapa</a:t>
            </a:r>
          </a:p>
          <a:p>
            <a:r>
              <a:rPr lang="pt-BR" sz="1400" dirty="0" smtClean="0">
                <a:latin typeface="Century Gothic" pitchFamily="34" charset="0"/>
              </a:rPr>
              <a:t>Conceitual</a:t>
            </a:r>
            <a:endParaRPr lang="pt-BR" sz="1400" dirty="0">
              <a:latin typeface="Century Gothic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929058" y="4071942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Century Gothic" pitchFamily="34" charset="0"/>
              </a:rPr>
              <a:t>Computador</a:t>
            </a:r>
            <a:endParaRPr lang="pt-BR" sz="1200" dirty="0">
              <a:latin typeface="Century Gothic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714876" y="5072074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entury Gothic" pitchFamily="34" charset="0"/>
              </a:rPr>
              <a:t>Power</a:t>
            </a:r>
          </a:p>
          <a:p>
            <a:r>
              <a:rPr lang="pt-BR" dirty="0" smtClean="0">
                <a:latin typeface="Century Gothic" pitchFamily="34" charset="0"/>
              </a:rPr>
              <a:t> </a:t>
            </a:r>
            <a:r>
              <a:rPr lang="pt-BR" dirty="0" err="1" smtClean="0">
                <a:latin typeface="Century Gothic" pitchFamily="34" charset="0"/>
              </a:rPr>
              <a:t>Point</a:t>
            </a:r>
            <a:endParaRPr lang="pt-BR" dirty="0">
              <a:latin typeface="Century Gothic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428992" y="5072074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entury Gothic" pitchFamily="34" charset="0"/>
              </a:rPr>
              <a:t>Micro-</a:t>
            </a:r>
          </a:p>
          <a:p>
            <a:r>
              <a:rPr lang="pt-BR" dirty="0" smtClean="0">
                <a:latin typeface="Century Gothic" pitchFamily="34" charset="0"/>
              </a:rPr>
              <a:t>  fone</a:t>
            </a:r>
            <a:endParaRPr lang="pt-BR" dirty="0">
              <a:latin typeface="Century Gothic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4214810" y="1428736"/>
            <a:ext cx="78581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</a:t>
            </a:r>
            <a:r>
              <a:rPr lang="pt-BR" sz="1600" dirty="0" err="1" smtClean="0">
                <a:latin typeface="Century Gothic" pitchFamily="34" charset="0"/>
              </a:rPr>
              <a:t>Wiki</a:t>
            </a:r>
            <a:r>
              <a:rPr lang="pt-BR" sz="1600" dirty="0" smtClean="0">
                <a:latin typeface="Century Gothic" pitchFamily="34" charset="0"/>
              </a:rPr>
              <a:t> </a:t>
            </a:r>
            <a:r>
              <a:rPr lang="pt-BR" sz="1600" dirty="0" err="1" smtClean="0">
                <a:latin typeface="Century Gothic" pitchFamily="34" charset="0"/>
              </a:rPr>
              <a:t>Pédia</a:t>
            </a:r>
            <a:endParaRPr lang="pt-BR" sz="1600" dirty="0">
              <a:latin typeface="Century Gothic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143108" y="2643182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Century Gothic" pitchFamily="34" charset="0"/>
              </a:rPr>
              <a:t>ENEM 2012</a:t>
            </a:r>
          </a:p>
          <a:p>
            <a:r>
              <a:rPr lang="pt-BR" sz="1400" dirty="0" smtClean="0">
                <a:latin typeface="Century Gothic" pitchFamily="34" charset="0"/>
              </a:rPr>
              <a:t>      Q. 66</a:t>
            </a:r>
            <a:endParaRPr lang="pt-BR" sz="1400" dirty="0">
              <a:latin typeface="Century Gothic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714348" y="271462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entury Gothic" pitchFamily="34" charset="0"/>
              </a:rPr>
              <a:t>Trabalho</a:t>
            </a:r>
            <a:endParaRPr lang="pt-BR" dirty="0">
              <a:latin typeface="Century Gothic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643042" y="228599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2">
                    <a:lumMod val="75000"/>
                  </a:schemeClr>
                </a:solidFill>
              </a:rPr>
              <a:t>para</a:t>
            </a:r>
            <a:endParaRPr lang="pt-BR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 rot="18531969">
            <a:off x="3016008" y="184855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2">
                    <a:lumMod val="75000"/>
                  </a:schemeClr>
                </a:solidFill>
              </a:rPr>
              <a:t>procura</a:t>
            </a:r>
            <a:endParaRPr lang="pt-BR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 rot="20135337">
            <a:off x="3162933" y="2291315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2">
                    <a:lumMod val="75000"/>
                  </a:schemeClr>
                </a:solidFill>
              </a:rPr>
              <a:t>caminho</a:t>
            </a:r>
            <a:endParaRPr lang="pt-BR" sz="1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 rot="1930903">
            <a:off x="3142815" y="2885807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chemeClr val="bg2">
                    <a:lumMod val="75000"/>
                  </a:schemeClr>
                </a:solidFill>
              </a:rPr>
              <a:t>conteúd</a:t>
            </a:r>
            <a:r>
              <a:rPr lang="pt-BR" b="1" dirty="0" smtClean="0">
                <a:solidFill>
                  <a:schemeClr val="bg2">
                    <a:lumMod val="75000"/>
                  </a:schemeClr>
                </a:solidFill>
              </a:rPr>
              <a:t>o</a:t>
            </a:r>
            <a:endParaRPr lang="pt-BR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 rot="3294687">
            <a:off x="3237901" y="3425271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bg2">
                    <a:lumMod val="75000"/>
                  </a:schemeClr>
                </a:solidFill>
              </a:rPr>
              <a:t>utilidade</a:t>
            </a:r>
            <a:endParaRPr lang="pt-BR" sz="1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928926" y="442913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2">
                    <a:lumMod val="75000"/>
                  </a:schemeClr>
                </a:solidFill>
              </a:rPr>
              <a:t>acessórios</a:t>
            </a:r>
            <a:endParaRPr lang="pt-BR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4857752" y="442913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2">
                    <a:lumMod val="75000"/>
                  </a:schemeClr>
                </a:solidFill>
              </a:rPr>
              <a:t>software</a:t>
            </a:r>
            <a:endParaRPr lang="pt-BR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8001024" y="250030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2">
                    <a:lumMod val="75000"/>
                  </a:schemeClr>
                </a:solidFill>
              </a:rPr>
              <a:t>enviar</a:t>
            </a:r>
            <a:endParaRPr lang="pt-BR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715272" y="335756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2">
                    <a:lumMod val="75000"/>
                  </a:schemeClr>
                </a:solidFill>
              </a:rPr>
              <a:t>avaliação</a:t>
            </a:r>
            <a:endParaRPr lang="pt-BR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3929058" y="3214686"/>
            <a:ext cx="228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Century Gothic" pitchFamily="34" charset="0"/>
              </a:rPr>
              <a:t>Cinemática</a:t>
            </a:r>
            <a:endParaRPr lang="pt-BR" sz="1400" dirty="0">
              <a:latin typeface="Century Gothic" pitchFamily="34" charset="0"/>
            </a:endParaRPr>
          </a:p>
        </p:txBody>
      </p:sp>
      <p:pic>
        <p:nvPicPr>
          <p:cNvPr id="30" name="2[1]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72462" y="5857892"/>
            <a:ext cx="642942" cy="642942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14678" y="285728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Cinemática</a:t>
            </a:r>
            <a:endParaRPr lang="pt-BR" sz="2400" b="1" dirty="0">
              <a:solidFill>
                <a:schemeClr val="bg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1538" y="1214422"/>
            <a:ext cx="69294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 </a:t>
            </a:r>
            <a:r>
              <a:rPr lang="pt-BR" sz="2000" dirty="0" smtClean="0">
                <a:latin typeface="Century Gothic" pitchFamily="34" charset="0"/>
              </a:rPr>
              <a:t>Ramo da física que se ocupa da descrição dos movimentos dos corpos, sem se preocupar com a análise de suas causas. Geralmente trabalha-se aqui com partículas ou pontos materiais, corpos em que todos os seus pontos se movem de maneira igual (mesma velocidade, com a mesma orientação) e em que são desprezadas suas dimensões em relação ao problema.</a:t>
            </a:r>
            <a:endParaRPr lang="pt-BR" sz="2000" dirty="0">
              <a:latin typeface="Century Gothic" pitchFamily="34" charset="0"/>
            </a:endParaRPr>
          </a:p>
        </p:txBody>
      </p:sp>
      <p:pic>
        <p:nvPicPr>
          <p:cNvPr id="10" name="Imagem 9" descr="oit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4429132"/>
            <a:ext cx="4857784" cy="1328740"/>
          </a:xfrm>
          <a:prstGeom prst="rect">
            <a:avLst/>
          </a:prstGeom>
        </p:spPr>
      </p:pic>
      <p:pic>
        <p:nvPicPr>
          <p:cNvPr id="5" name="3[1]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72462" y="5857892"/>
            <a:ext cx="642942" cy="642942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00232" y="285728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ENEM 2012 – 1 Dia – Questão 66</a:t>
            </a:r>
            <a:endParaRPr lang="pt-BR" sz="2400" b="1" dirty="0">
              <a:solidFill>
                <a:schemeClr val="bg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00034" y="1214422"/>
            <a:ext cx="8286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Century Gothic" pitchFamily="34" charset="0"/>
              </a:rPr>
              <a:t>Uma empresa de transporte precisa efetuar a entrega de uma encomenda o mais breve possível. Para tanto, a equipe de logística analisa o trajeto desde a empresa até o local da entrega. Ela verifica que o trajeto apresenta dois trechos de distâncias diferentes e velocidades máximas permitidas diferentes. No primeiro trecho, a velocidade máxima permitida é de 80 km/h e a distância a ser percorrida é de 80 km. No segundo trecho, cujo comprimento vale 60 km, a velocidade máxima permitida é 120 km/h. Supondo que as condições de trânsito sejam favoráveis para que o veículo da empresa ande continuamente na velocidade máxima permitida, qual será o tempo necessário, em horas, para a realização da entrega?</a:t>
            </a:r>
            <a:endParaRPr lang="pt-BR" sz="2000" dirty="0">
              <a:latin typeface="Century Gothic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00034" y="5357826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</a:rPr>
              <a:t>a) </a:t>
            </a:r>
            <a:r>
              <a:rPr lang="pt-BR" sz="2400" dirty="0" smtClean="0"/>
              <a:t>0,7           </a:t>
            </a:r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</a:rPr>
              <a:t>b)</a:t>
            </a:r>
            <a:r>
              <a:rPr lang="pt-BR" sz="2400" dirty="0" smtClean="0"/>
              <a:t> 1,4           </a:t>
            </a:r>
            <a:r>
              <a:rPr lang="pt-BR" sz="24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</a:rPr>
              <a:t>     </a:t>
            </a:r>
            <a:r>
              <a:rPr lang="pt-BR" sz="2400" dirty="0" smtClean="0"/>
              <a:t>           </a:t>
            </a:r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</a:rPr>
              <a:t>d)</a:t>
            </a:r>
            <a:r>
              <a:rPr lang="pt-BR" sz="2400" dirty="0" smtClean="0"/>
              <a:t> 2,0           </a:t>
            </a:r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</a:rPr>
              <a:t>e)</a:t>
            </a:r>
            <a:r>
              <a:rPr lang="pt-BR" sz="2400" dirty="0" smtClean="0"/>
              <a:t> 3,0  </a:t>
            </a:r>
            <a:endParaRPr lang="pt-BR" sz="2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500430" y="5357826"/>
            <a:ext cx="1000132" cy="461665"/>
          </a:xfrm>
          <a:prstGeom prst="rect">
            <a:avLst/>
          </a:prstGeom>
          <a:solidFill>
            <a:srgbClr val="6D6D6D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</a:rPr>
              <a:t>c) </a:t>
            </a:r>
            <a:r>
              <a:rPr lang="pt-BR" sz="2400" dirty="0">
                <a:solidFill>
                  <a:schemeClr val="tx1"/>
                </a:solidFill>
              </a:rPr>
              <a:t>1</a:t>
            </a:r>
            <a:r>
              <a:rPr lang="pt-BR" sz="2400" dirty="0" smtClean="0">
                <a:solidFill>
                  <a:schemeClr val="tx1"/>
                </a:solidFill>
              </a:rPr>
              <a:t>,5</a:t>
            </a: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6" name="4[1]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072462" y="5857892"/>
            <a:ext cx="642942" cy="642942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00430" y="28572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Resolução</a:t>
            </a:r>
            <a:endParaRPr lang="pt-BR" sz="2400" b="1" dirty="0">
              <a:solidFill>
                <a:schemeClr val="bg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85786" y="114298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2">
                    <a:lumMod val="75000"/>
                  </a:schemeClr>
                </a:solidFill>
              </a:rPr>
              <a:t>V</a:t>
            </a:r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</a:rPr>
              <a:t>₁ = △S₁ </a:t>
            </a:r>
            <a:endParaRPr lang="pt-B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428728" y="121442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2">
                    <a:lumMod val="75000"/>
                  </a:schemeClr>
                </a:solidFill>
              </a:rPr>
              <a:t>____</a:t>
            </a:r>
            <a:endParaRPr lang="pt-BR" sz="2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428728" y="142873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</a:rPr>
              <a:t>△t₁</a:t>
            </a:r>
            <a:endParaRPr lang="pt-B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85786" y="2143116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80 = 80</a:t>
            </a:r>
            <a:endParaRPr lang="pt-BR" sz="2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357290" y="214311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___</a:t>
            </a:r>
            <a:endParaRPr lang="pt-BR" sz="24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428728" y="242886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△t₁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071670" y="214311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i="1" dirty="0" smtClean="0"/>
              <a:t>&gt;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643174" y="214311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△t₁ = </a:t>
            </a:r>
            <a:r>
              <a:rPr lang="pt-BR" sz="2400" b="1" dirty="0" smtClean="0"/>
              <a:t>1,0h</a:t>
            </a:r>
            <a:endParaRPr lang="pt-BR" sz="2400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785786" y="385762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</a:rPr>
              <a:t>V₂ = △S₂</a:t>
            </a:r>
            <a:endParaRPr lang="pt-B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357290" y="3857628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</a:rPr>
              <a:t>____</a:t>
            </a:r>
            <a:endParaRPr lang="pt-B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428728" y="414338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</a:rPr>
              <a:t>△t₂</a:t>
            </a:r>
            <a:endParaRPr lang="pt-BR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785786" y="485776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120 = 60</a:t>
            </a:r>
            <a:endParaRPr lang="pt-BR" sz="24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1571604" y="485776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___</a:t>
            </a:r>
            <a:endParaRPr lang="pt-BR" sz="2400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1571604" y="514351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△t₂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2285984" y="485776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i="1" dirty="0" smtClean="0"/>
              <a:t>&gt;</a:t>
            </a:r>
            <a:endParaRPr lang="pt-BR" sz="2800" i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2786050" y="4857760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△t₂ = </a:t>
            </a:r>
            <a:r>
              <a:rPr lang="pt-BR" sz="2400" b="1" dirty="0" smtClean="0"/>
              <a:t>0,50h</a:t>
            </a:r>
            <a:endParaRPr lang="pt-BR" sz="2400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5643570" y="2143116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</a:rPr>
              <a:t>△</a:t>
            </a:r>
            <a:r>
              <a:rPr lang="pt-BR" sz="2400" b="1" dirty="0" err="1" smtClean="0">
                <a:solidFill>
                  <a:schemeClr val="bg2">
                    <a:lumMod val="75000"/>
                  </a:schemeClr>
                </a:solidFill>
              </a:rPr>
              <a:t>t</a:t>
            </a:r>
            <a:r>
              <a:rPr lang="pt-BR" sz="1400" b="1" dirty="0" err="1" smtClean="0">
                <a:solidFill>
                  <a:schemeClr val="bg2">
                    <a:lumMod val="75000"/>
                  </a:schemeClr>
                </a:solidFill>
              </a:rPr>
              <a:t>total</a:t>
            </a:r>
            <a:r>
              <a:rPr lang="pt-BR" sz="16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BR" sz="2400" b="1" dirty="0" smtClean="0">
                <a:solidFill>
                  <a:schemeClr val="bg2">
                    <a:lumMod val="75000"/>
                  </a:schemeClr>
                </a:solidFill>
              </a:rPr>
              <a:t>= △t₁ + △t₂</a:t>
            </a:r>
            <a:endParaRPr lang="pt-B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6715140" y="2571744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1,0h + 0,50h</a:t>
            </a:r>
            <a:endParaRPr lang="pt-BR" sz="2400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6215074" y="3786190"/>
            <a:ext cx="1785950" cy="461665"/>
          </a:xfrm>
          <a:prstGeom prst="rect">
            <a:avLst/>
          </a:prstGeom>
          <a:solidFill>
            <a:srgbClr val="6D6D6D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1"/>
                </a:solidFill>
              </a:rPr>
              <a:t>△</a:t>
            </a:r>
            <a:r>
              <a:rPr lang="pt-BR" sz="2400" dirty="0" err="1" smtClean="0">
                <a:solidFill>
                  <a:schemeClr val="tx1"/>
                </a:solidFill>
              </a:rPr>
              <a:t>t</a:t>
            </a:r>
            <a:r>
              <a:rPr lang="pt-BR" sz="1400" dirty="0" err="1" smtClean="0">
                <a:solidFill>
                  <a:schemeClr val="tx1"/>
                </a:solidFill>
              </a:rPr>
              <a:t>total</a:t>
            </a:r>
            <a:r>
              <a:rPr lang="pt-BR" sz="2400" dirty="0" smtClean="0">
                <a:solidFill>
                  <a:schemeClr val="tx1"/>
                </a:solidFill>
              </a:rPr>
              <a:t>= </a:t>
            </a:r>
            <a:r>
              <a:rPr lang="pt-BR" sz="2400" b="1" dirty="0" smtClean="0">
                <a:solidFill>
                  <a:schemeClr val="tx1"/>
                </a:solidFill>
              </a:rPr>
              <a:t>1,5h</a:t>
            </a:r>
            <a:endParaRPr lang="pt-BR" sz="2400" b="1" dirty="0">
              <a:solidFill>
                <a:schemeClr val="tx1"/>
              </a:solidFill>
            </a:endParaRPr>
          </a:p>
        </p:txBody>
      </p:sp>
      <p:pic>
        <p:nvPicPr>
          <p:cNvPr id="24" name="5[2]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072462" y="5857892"/>
            <a:ext cx="642942" cy="642942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857356" y="1643050"/>
            <a:ext cx="514353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900" b="1" dirty="0" smtClean="0">
                <a:solidFill>
                  <a:schemeClr val="bg2">
                    <a:lumMod val="75000"/>
                  </a:schemeClr>
                </a:solidFill>
                <a:latin typeface="Century Gothic" pitchFamily="34" charset="0"/>
              </a:rPr>
              <a:t>Fim!</a:t>
            </a:r>
            <a:endParaRPr lang="pt-BR" sz="19900" b="1" dirty="0">
              <a:solidFill>
                <a:schemeClr val="bg2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445</TotalTime>
  <Words>286</Words>
  <Application>Microsoft Office PowerPoint</Application>
  <PresentationFormat>Apresentação na tela (4:3)</PresentationFormat>
  <Paragraphs>62</Paragraphs>
  <Slides>6</Slides>
  <Notes>1</Notes>
  <HiddenSlides>0</HiddenSlides>
  <MMClips>5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Fundição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</dc:creator>
  <cp:lastModifiedBy>win</cp:lastModifiedBy>
  <cp:revision>45</cp:revision>
  <dcterms:created xsi:type="dcterms:W3CDTF">2017-09-15T17:05:31Z</dcterms:created>
  <dcterms:modified xsi:type="dcterms:W3CDTF">2017-09-17T18:01:14Z</dcterms:modified>
</cp:coreProperties>
</file>