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58" r:id="rId6"/>
    <p:sldId id="263" r:id="rId7"/>
    <p:sldId id="259" r:id="rId8"/>
    <p:sldId id="264" r:id="rId9"/>
    <p:sldId id="265" r:id="rId10"/>
    <p:sldId id="266" r:id="rId1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2" d="100"/>
          <a:sy n="62" d="100"/>
        </p:scale>
        <p:origin x="-145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B01BB43C-463E-40EB-836D-630DA64F871A}" type="datetimeFigureOut">
              <a:rPr lang="de-DE" smtClean="0"/>
              <a:pPr/>
              <a:t>24.09.2017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EA6AEE7-571F-4D85-8907-D0C987BE01C8}"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BB43C-463E-40EB-836D-630DA64F871A}" type="datetimeFigureOut">
              <a:rPr lang="de-DE" smtClean="0"/>
              <a:pPr/>
              <a:t>24.09.2017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6AEE7-571F-4D85-8907-D0C987BE01C8}"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pn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2.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Estudando</a:t>
            </a:r>
            <a:r>
              <a:rPr lang="de-DE" dirty="0" smtClean="0"/>
              <a:t> </a:t>
            </a:r>
            <a:r>
              <a:rPr lang="de-DE" dirty="0" err="1" smtClean="0"/>
              <a:t>para</a:t>
            </a:r>
            <a:r>
              <a:rPr lang="de-DE" dirty="0" smtClean="0"/>
              <a:t> o ENEM de forma </a:t>
            </a:r>
            <a:r>
              <a:rPr lang="de-DE" dirty="0" err="1" smtClean="0"/>
              <a:t>Invertida</a:t>
            </a:r>
            <a:r>
              <a:rPr lang="de-DE" dirty="0" smtClean="0"/>
              <a:t>.</a:t>
            </a:r>
            <a:endParaRPr lang="de-DE" dirty="0"/>
          </a:p>
        </p:txBody>
      </p:sp>
      <p:sp>
        <p:nvSpPr>
          <p:cNvPr id="3" name="Untertitel 2"/>
          <p:cNvSpPr>
            <a:spLocks noGrp="1"/>
          </p:cNvSpPr>
          <p:nvPr>
            <p:ph type="subTitle" idx="1"/>
          </p:nvPr>
        </p:nvSpPr>
        <p:spPr/>
        <p:txBody>
          <a:bodyPr>
            <a:normAutofit fontScale="70000" lnSpcReduction="20000"/>
          </a:bodyPr>
          <a:lstStyle/>
          <a:p>
            <a:r>
              <a:rPr lang="de-DE" dirty="0" smtClean="0"/>
              <a:t>E.E.E.F.M. Filomena </a:t>
            </a:r>
            <a:r>
              <a:rPr lang="de-DE" dirty="0" err="1" smtClean="0"/>
              <a:t>Quitiba</a:t>
            </a:r>
            <a:r>
              <a:rPr lang="de-DE" dirty="0" smtClean="0"/>
              <a:t>.</a:t>
            </a:r>
          </a:p>
          <a:p>
            <a:r>
              <a:rPr lang="de-DE" dirty="0" err="1" smtClean="0"/>
              <a:t>Píuma</a:t>
            </a:r>
            <a:r>
              <a:rPr lang="de-DE" dirty="0" smtClean="0"/>
              <a:t>-ES</a:t>
            </a:r>
          </a:p>
          <a:p>
            <a:endParaRPr lang="de-DE" dirty="0" smtClean="0"/>
          </a:p>
          <a:p>
            <a:r>
              <a:rPr lang="de-DE" dirty="0" err="1" smtClean="0"/>
              <a:t>Nome</a:t>
            </a:r>
            <a:r>
              <a:rPr lang="de-DE" dirty="0" smtClean="0"/>
              <a:t> : Cristian Rudolf Hofmeister</a:t>
            </a:r>
          </a:p>
          <a:p>
            <a:r>
              <a:rPr lang="de-DE" dirty="0" smtClean="0"/>
              <a:t>Serie: 2°M01</a:t>
            </a:r>
          </a:p>
          <a:p>
            <a:endParaRPr lang="de-DE" dirty="0"/>
          </a:p>
        </p:txBody>
      </p:sp>
      <p:pic>
        <p:nvPicPr>
          <p:cNvPr id="4" name="~PP44.WAV">
            <a:hlinkClick r:id="" action="ppaction://media"/>
          </p:cNvPr>
          <p:cNvPicPr>
            <a:picLocks noRot="1" noChangeAspect="1"/>
          </p:cNvPicPr>
          <p:nvPr>
            <a:wavAudioFile r:embed="rId1" name="~PP44.WAV"/>
          </p:nvPr>
        </p:nvPicPr>
        <p:blipFill>
          <a:blip r:embed="rId3"/>
          <a:stretch>
            <a:fillRect/>
          </a:stretch>
        </p:blipFill>
        <p:spPr>
          <a:xfrm>
            <a:off x="8632825" y="6346825"/>
            <a:ext cx="304800" cy="304800"/>
          </a:xfrm>
          <a:prstGeom prst="rect">
            <a:avLst/>
          </a:prstGeom>
        </p:spPr>
      </p:pic>
    </p:spTree>
  </p:cSld>
  <p:clrMapOvr>
    <a:masterClrMapping/>
  </p:clrMapOvr>
  <p:transition advTm="38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Warum ?</a:t>
            </a:r>
            <a:endParaRPr lang="de-DE" dirty="0"/>
          </a:p>
        </p:txBody>
      </p:sp>
      <p:sp>
        <p:nvSpPr>
          <p:cNvPr id="3" name="Inhaltsplatzhalter 2"/>
          <p:cNvSpPr>
            <a:spLocks noGrp="1"/>
          </p:cNvSpPr>
          <p:nvPr>
            <p:ph idx="1"/>
          </p:nvPr>
        </p:nvSpPr>
        <p:spPr/>
        <p:txBody>
          <a:bodyPr>
            <a:normAutofit fontScale="92500" lnSpcReduction="20000"/>
          </a:bodyPr>
          <a:lstStyle/>
          <a:p>
            <a:r>
              <a:rPr lang="de-DE" dirty="0" smtClean="0"/>
              <a:t>Die Bewegung einer </a:t>
            </a:r>
            <a:r>
              <a:rPr lang="de-DE" dirty="0" smtClean="0"/>
              <a:t>Person, </a:t>
            </a:r>
            <a:r>
              <a:rPr lang="de-DE" dirty="0" smtClean="0"/>
              <a:t>ist </a:t>
            </a:r>
            <a:r>
              <a:rPr lang="de-DE" dirty="0" smtClean="0"/>
              <a:t>möglich durch </a:t>
            </a:r>
            <a:r>
              <a:rPr lang="de-DE" dirty="0" smtClean="0"/>
              <a:t>die Reaktion der Kraft, die durch die Füße dieser Person auf der Oberfläche gemacht </a:t>
            </a:r>
            <a:r>
              <a:rPr lang="de-DE" dirty="0" smtClean="0"/>
              <a:t>wird. </a:t>
            </a:r>
            <a:r>
              <a:rPr lang="de-DE" dirty="0" smtClean="0"/>
              <a:t>Beim Aufbringen einer Kraft nach hinten mit den Füßen </a:t>
            </a:r>
            <a:r>
              <a:rPr lang="de-DE" dirty="0" smtClean="0"/>
              <a:t>reagiert </a:t>
            </a:r>
            <a:r>
              <a:rPr lang="de-DE" dirty="0" smtClean="0"/>
              <a:t>die </a:t>
            </a:r>
            <a:r>
              <a:rPr lang="de-DE" dirty="0" smtClean="0"/>
              <a:t>Oberfläche mit einer Kraft nach </a:t>
            </a:r>
            <a:r>
              <a:rPr lang="de-DE" dirty="0" err="1" smtClean="0"/>
              <a:t>forne</a:t>
            </a:r>
            <a:r>
              <a:rPr lang="de-DE" dirty="0" smtClean="0"/>
              <a:t>  </a:t>
            </a:r>
            <a:r>
              <a:rPr lang="de-DE" dirty="0" smtClean="0"/>
              <a:t>in den Füßen (3ª </a:t>
            </a:r>
            <a:r>
              <a:rPr lang="de-DE" dirty="0" smtClean="0"/>
              <a:t>Gesetz von </a:t>
            </a:r>
            <a:r>
              <a:rPr lang="de-DE" dirty="0" smtClean="0"/>
              <a:t>Newton), beide Tangenten der Trajektorie, also parallel zur Oberfläche. Diese Reibungskraft, die am Boden an ihren Füßen ausgeübt wird, ist also parallel zur Ebene und in der gleichen Richtung der Bewegung.</a:t>
            </a:r>
            <a:endParaRPr lang="de-DE" dirty="0"/>
          </a:p>
        </p:txBody>
      </p:sp>
      <p:pic>
        <p:nvPicPr>
          <p:cNvPr id="6" name="~PP4057.WAV">
            <a:hlinkClick r:id="" action="ppaction://media"/>
          </p:cNvPr>
          <p:cNvPicPr>
            <a:picLocks noRot="1" noChangeAspect="1"/>
          </p:cNvPicPr>
          <p:nvPr>
            <a:wavAudioFile r:embed="rId1" name="~PP4057.WAV"/>
          </p:nvPr>
        </p:nvPicPr>
        <p:blipFill>
          <a:blip r:embed="rId3"/>
          <a:stretch>
            <a:fillRect/>
          </a:stretch>
        </p:blipFill>
        <p:spPr>
          <a:xfrm>
            <a:off x="8632825" y="6346825"/>
            <a:ext cx="304800" cy="304800"/>
          </a:xfrm>
          <a:prstGeom prst="rect">
            <a:avLst/>
          </a:prstGeom>
        </p:spPr>
      </p:pic>
    </p:spTree>
  </p:cSld>
  <p:clrMapOvr>
    <a:masterClrMapping/>
  </p:clrMapOvr>
  <p:transition advTm="33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2000240"/>
            <a:ext cx="7772400" cy="1470025"/>
          </a:xfrm>
        </p:spPr>
        <p:txBody>
          <a:bodyPr/>
          <a:lstStyle/>
          <a:p>
            <a:r>
              <a:rPr lang="de-DE" dirty="0" smtClean="0"/>
              <a:t>Studieren für das ENEM in umgekehrter Form.</a:t>
            </a:r>
            <a:endParaRPr lang="de-DE" dirty="0"/>
          </a:p>
        </p:txBody>
      </p:sp>
      <p:sp>
        <p:nvSpPr>
          <p:cNvPr id="3" name="Untertitel 2"/>
          <p:cNvSpPr>
            <a:spLocks noGrp="1"/>
          </p:cNvSpPr>
          <p:nvPr>
            <p:ph type="subTitle" idx="1"/>
          </p:nvPr>
        </p:nvSpPr>
        <p:spPr>
          <a:xfrm>
            <a:off x="1357290" y="3929066"/>
            <a:ext cx="6400800" cy="1752600"/>
          </a:xfrm>
        </p:spPr>
        <p:txBody>
          <a:bodyPr>
            <a:normAutofit fontScale="70000" lnSpcReduction="20000"/>
          </a:bodyPr>
          <a:lstStyle/>
          <a:p>
            <a:r>
              <a:rPr lang="de-DE" dirty="0" smtClean="0"/>
              <a:t>E.E.E.F.M. Filomena </a:t>
            </a:r>
            <a:r>
              <a:rPr lang="de-DE" dirty="0" err="1" smtClean="0"/>
              <a:t>Quitiba</a:t>
            </a:r>
            <a:r>
              <a:rPr lang="de-DE" dirty="0" smtClean="0"/>
              <a:t>.</a:t>
            </a:r>
          </a:p>
          <a:p>
            <a:r>
              <a:rPr lang="de-DE" dirty="0" err="1" smtClean="0"/>
              <a:t>Píuma</a:t>
            </a:r>
            <a:r>
              <a:rPr lang="de-DE" dirty="0" smtClean="0"/>
              <a:t>-ES</a:t>
            </a:r>
          </a:p>
          <a:p>
            <a:endParaRPr lang="de-DE" dirty="0" smtClean="0"/>
          </a:p>
          <a:p>
            <a:r>
              <a:rPr lang="de-DE" dirty="0" smtClean="0"/>
              <a:t>Name : Cristian Rudolf Hofmeister</a:t>
            </a:r>
          </a:p>
          <a:p>
            <a:r>
              <a:rPr lang="de-DE" dirty="0" smtClean="0"/>
              <a:t>Serie: 2°M01</a:t>
            </a:r>
          </a:p>
          <a:p>
            <a:endParaRPr lang="de-DE" dirty="0" smtClean="0"/>
          </a:p>
          <a:p>
            <a:endParaRPr lang="de-DE" dirty="0"/>
          </a:p>
        </p:txBody>
      </p:sp>
      <p:pic>
        <p:nvPicPr>
          <p:cNvPr id="6" name="~PP1474.WAV">
            <a:hlinkClick r:id="" action="ppaction://media"/>
          </p:cNvPr>
          <p:cNvPicPr>
            <a:picLocks noRot="1" noChangeAspect="1"/>
          </p:cNvPicPr>
          <p:nvPr>
            <a:wavAudioFile r:embed="rId1" name="~PP1474.WAV"/>
          </p:nvPr>
        </p:nvPicPr>
        <p:blipFill>
          <a:blip r:embed="rId3"/>
          <a:stretch>
            <a:fillRect/>
          </a:stretch>
        </p:blipFill>
        <p:spPr>
          <a:xfrm>
            <a:off x="8632825" y="6346825"/>
            <a:ext cx="304800" cy="304800"/>
          </a:xfrm>
          <a:prstGeom prst="rect">
            <a:avLst/>
          </a:prstGeom>
        </p:spPr>
      </p:pic>
    </p:spTree>
  </p:cSld>
  <p:clrMapOvr>
    <a:masterClrMapping/>
  </p:clrMapOvr>
  <p:transition advTm="5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pt-BR" cap="all" dirty="0" smtClean="0"/>
              <a:t>ENEM 2013</a:t>
            </a:r>
            <a:r>
              <a:rPr lang="pt-BR" b="1" cap="all" dirty="0" smtClean="0"/>
              <a:t>  </a:t>
            </a:r>
            <a:r>
              <a:rPr lang="pt-BR" cap="all" dirty="0" smtClean="0"/>
              <a:t>QUESTÃO 76</a:t>
            </a:r>
            <a:r>
              <a:rPr lang="pt-BR" b="1" cap="all" dirty="0" smtClean="0"/>
              <a:t/>
            </a:r>
            <a:br>
              <a:rPr lang="pt-BR" b="1" cap="all" dirty="0" smtClean="0"/>
            </a:br>
            <a:endParaRPr lang="de-DE" dirty="0"/>
          </a:p>
        </p:txBody>
      </p:sp>
      <p:sp>
        <p:nvSpPr>
          <p:cNvPr id="3" name="Inhaltsplatzhalter 2"/>
          <p:cNvSpPr>
            <a:spLocks noGrp="1"/>
          </p:cNvSpPr>
          <p:nvPr>
            <p:ph idx="1"/>
          </p:nvPr>
        </p:nvSpPr>
        <p:spPr>
          <a:xfrm>
            <a:off x="0" y="1071546"/>
            <a:ext cx="9144000" cy="5786454"/>
          </a:xfrm>
        </p:spPr>
        <p:txBody>
          <a:bodyPr>
            <a:normAutofit fontScale="25000" lnSpcReduction="20000"/>
          </a:bodyPr>
          <a:lstStyle/>
          <a:p>
            <a:r>
              <a:rPr lang="pt-BR" sz="7200" dirty="0" smtClean="0"/>
              <a:t>Uma </a:t>
            </a:r>
            <a:r>
              <a:rPr lang="pt-BR" sz="7200" dirty="0"/>
              <a:t>pessoa necessita da força de atrito em seus pés para se deslocar sobre uma superfície. Logo, uma pessoa que sobe uma rampa em linha reta será auxiliada pela força de atrito exercida pelo chão em seus pés.</a:t>
            </a:r>
            <a:br>
              <a:rPr lang="pt-BR" sz="7200" dirty="0"/>
            </a:br>
            <a:endParaRPr lang="pt-BR" sz="7200" dirty="0"/>
          </a:p>
          <a:p>
            <a:r>
              <a:rPr lang="pt-BR" sz="7200" b="1" dirty="0"/>
              <a:t>Em relação ao movimento dessa pessoa, quais são a direção e o sentido da força de atrito mencionada no texto?</a:t>
            </a:r>
            <a:br>
              <a:rPr lang="pt-BR" sz="7200" b="1" dirty="0"/>
            </a:br>
            <a:endParaRPr lang="pt-BR" sz="7200" b="1" dirty="0"/>
          </a:p>
          <a:p>
            <a:pPr fontAlgn="ctr"/>
            <a:r>
              <a:rPr lang="pt-BR" sz="7200" dirty="0"/>
              <a:t>A</a:t>
            </a:r>
          </a:p>
          <a:p>
            <a:pPr fontAlgn="ctr"/>
            <a:r>
              <a:rPr lang="pt-BR" sz="7200" dirty="0" smtClean="0"/>
              <a:t> </a:t>
            </a:r>
            <a:r>
              <a:rPr lang="pt-BR" sz="7200" dirty="0"/>
              <a:t>Perpendicular ao plano e no mesmo sentido do movimento.</a:t>
            </a:r>
            <a:br>
              <a:rPr lang="pt-BR" sz="7200" dirty="0"/>
            </a:br>
            <a:endParaRPr lang="pt-BR" sz="7200" dirty="0"/>
          </a:p>
          <a:p>
            <a:pPr fontAlgn="ctr"/>
            <a:r>
              <a:rPr lang="pt-BR" sz="7200" dirty="0"/>
              <a:t>B</a:t>
            </a:r>
          </a:p>
          <a:p>
            <a:pPr fontAlgn="ctr"/>
            <a:r>
              <a:rPr lang="pt-BR" sz="7200" dirty="0" smtClean="0"/>
              <a:t> </a:t>
            </a:r>
            <a:r>
              <a:rPr lang="pt-BR" sz="7200" dirty="0"/>
              <a:t>Paralelo ao plano e no sentido contrário ao movimento.</a:t>
            </a:r>
            <a:br>
              <a:rPr lang="pt-BR" sz="7200" dirty="0"/>
            </a:br>
            <a:endParaRPr lang="pt-BR" sz="7200" dirty="0"/>
          </a:p>
          <a:p>
            <a:pPr fontAlgn="ctr"/>
            <a:r>
              <a:rPr lang="pt-BR" sz="7200" dirty="0"/>
              <a:t>C</a:t>
            </a:r>
          </a:p>
          <a:p>
            <a:pPr fontAlgn="ctr"/>
            <a:r>
              <a:rPr lang="pt-BR" sz="7200" dirty="0" smtClean="0"/>
              <a:t> </a:t>
            </a:r>
            <a:r>
              <a:rPr lang="pt-BR" sz="7200" dirty="0"/>
              <a:t>Paralelo ao plano e no mesmo sentido do movimento.</a:t>
            </a:r>
            <a:br>
              <a:rPr lang="pt-BR" sz="7200" dirty="0"/>
            </a:br>
            <a:endParaRPr lang="pt-BR" sz="7200" dirty="0"/>
          </a:p>
          <a:p>
            <a:pPr fontAlgn="ctr"/>
            <a:r>
              <a:rPr lang="pt-BR" sz="7200" dirty="0"/>
              <a:t>D</a:t>
            </a:r>
          </a:p>
          <a:p>
            <a:pPr fontAlgn="ctr"/>
            <a:r>
              <a:rPr lang="pt-BR" sz="7200" dirty="0" smtClean="0"/>
              <a:t> </a:t>
            </a:r>
            <a:r>
              <a:rPr lang="pt-BR" sz="7200" dirty="0"/>
              <a:t>Horizontal e no mesmo sentido do movimento.</a:t>
            </a:r>
            <a:br>
              <a:rPr lang="pt-BR" sz="7200" dirty="0"/>
            </a:br>
            <a:endParaRPr lang="pt-BR" sz="7200" dirty="0"/>
          </a:p>
          <a:p>
            <a:pPr fontAlgn="ctr"/>
            <a:r>
              <a:rPr lang="pt-BR" sz="7200" dirty="0"/>
              <a:t>E</a:t>
            </a:r>
          </a:p>
          <a:p>
            <a:pPr fontAlgn="ctr"/>
            <a:r>
              <a:rPr lang="pt-BR" sz="7200" dirty="0" smtClean="0"/>
              <a:t> </a:t>
            </a:r>
            <a:r>
              <a:rPr lang="pt-BR" sz="7200" dirty="0"/>
              <a:t>Vertical e sentido para cima.</a:t>
            </a:r>
          </a:p>
          <a:p>
            <a:endParaRPr lang="de-DE" dirty="0"/>
          </a:p>
        </p:txBody>
      </p:sp>
      <p:pic>
        <p:nvPicPr>
          <p:cNvPr id="5" name="~PP3186.WAV">
            <a:hlinkClick r:id="" action="ppaction://media"/>
          </p:cNvPr>
          <p:cNvPicPr>
            <a:picLocks noRot="1" noChangeAspect="1"/>
          </p:cNvPicPr>
          <p:nvPr>
            <a:wavAudioFile r:embed="rId1" name="~PP3186.WAV"/>
          </p:nvPr>
        </p:nvPicPr>
        <p:blipFill>
          <a:blip r:embed="rId3"/>
          <a:stretch>
            <a:fillRect/>
          </a:stretch>
        </p:blipFill>
        <p:spPr>
          <a:xfrm>
            <a:off x="8632825" y="6346825"/>
            <a:ext cx="304800" cy="304800"/>
          </a:xfrm>
          <a:prstGeom prst="rect">
            <a:avLst/>
          </a:prstGeom>
        </p:spPr>
      </p:pic>
    </p:spTree>
  </p:cSld>
  <p:clrMapOvr>
    <a:masterClrMapping/>
  </p:clrMapOvr>
  <p:transition advTm="39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0"/>
            <a:ext cx="8229600" cy="1143000"/>
          </a:xfrm>
        </p:spPr>
        <p:txBody>
          <a:bodyPr>
            <a:normAutofit/>
          </a:bodyPr>
          <a:lstStyle/>
          <a:p>
            <a:r>
              <a:rPr lang="de-DE" sz="4000" dirty="0" smtClean="0"/>
              <a:t>ENEM 2013 FRAGE 76</a:t>
            </a:r>
            <a:endParaRPr lang="de-DE" sz="4000" dirty="0"/>
          </a:p>
        </p:txBody>
      </p:sp>
      <p:sp>
        <p:nvSpPr>
          <p:cNvPr id="3" name="Inhaltsplatzhalter 2"/>
          <p:cNvSpPr>
            <a:spLocks noGrp="1"/>
          </p:cNvSpPr>
          <p:nvPr>
            <p:ph idx="1"/>
          </p:nvPr>
        </p:nvSpPr>
        <p:spPr>
          <a:xfrm>
            <a:off x="0" y="857232"/>
            <a:ext cx="9144000" cy="6000768"/>
          </a:xfrm>
        </p:spPr>
        <p:txBody>
          <a:bodyPr>
            <a:noAutofit/>
          </a:bodyPr>
          <a:lstStyle/>
          <a:p>
            <a:r>
              <a:rPr lang="de-DE" sz="1800" dirty="0" smtClean="0"/>
              <a:t>Eine Person braucht die Reibungskraft auf ihre Füße, um sich auf einer Oberfläche zu bewegen. Bald wird eine Person, die eine gerade Rampe klettert, durch die Reibungskraft unterstützt, die vom Boden zu ihren Füßen ausgeübt wird.</a:t>
            </a:r>
          </a:p>
          <a:p>
            <a:endParaRPr lang="de-DE" sz="1800" dirty="0" smtClean="0"/>
          </a:p>
          <a:p>
            <a:r>
              <a:rPr lang="de-DE" sz="1800" b="1" dirty="0" smtClean="0"/>
              <a:t>In Bezug auf die Bewegung dieser Person, welche ist die Richtung der Reibungskraft, die im Text erwähnt wird?</a:t>
            </a:r>
          </a:p>
          <a:p>
            <a:endParaRPr lang="de-DE" sz="1800" dirty="0" smtClean="0"/>
          </a:p>
          <a:p>
            <a:r>
              <a:rPr lang="de-DE" sz="1800" dirty="0" smtClean="0"/>
              <a:t>A</a:t>
            </a:r>
          </a:p>
          <a:p>
            <a:r>
              <a:rPr lang="de-DE" sz="1800" dirty="0" smtClean="0"/>
              <a:t>Senkrecht zur Ebene und in der gleichen Bewegungsrichtung.</a:t>
            </a:r>
          </a:p>
          <a:p>
            <a:r>
              <a:rPr lang="de-DE" sz="1800" dirty="0" smtClean="0"/>
              <a:t>B</a:t>
            </a:r>
          </a:p>
          <a:p>
            <a:r>
              <a:rPr lang="de-DE" sz="1800" dirty="0" smtClean="0"/>
              <a:t>Parallel zur Ebene und in die Richtung entgegengesetzt zur Bewegung.</a:t>
            </a:r>
          </a:p>
          <a:p>
            <a:r>
              <a:rPr lang="de-DE" sz="1800" dirty="0" smtClean="0"/>
              <a:t>C</a:t>
            </a:r>
          </a:p>
          <a:p>
            <a:r>
              <a:rPr lang="de-DE" sz="1800" dirty="0" smtClean="0"/>
              <a:t>Parallel zur Ebene und in der gleichen Bewegungsrichtung.</a:t>
            </a:r>
          </a:p>
          <a:p>
            <a:r>
              <a:rPr lang="de-DE" sz="1800" dirty="0" smtClean="0"/>
              <a:t>D</a:t>
            </a:r>
          </a:p>
          <a:p>
            <a:r>
              <a:rPr lang="de-DE" sz="1800" dirty="0" smtClean="0"/>
              <a:t>Horizontale und in der gleichen Bewegungsrichtung.</a:t>
            </a:r>
          </a:p>
          <a:p>
            <a:r>
              <a:rPr lang="de-DE" sz="1800" dirty="0" smtClean="0"/>
              <a:t>E</a:t>
            </a:r>
          </a:p>
          <a:p>
            <a:r>
              <a:rPr lang="de-DE" sz="1800" dirty="0" smtClean="0"/>
              <a:t>Vertikal und nach oben.</a:t>
            </a:r>
            <a:endParaRPr lang="de-DE" sz="1800" dirty="0"/>
          </a:p>
        </p:txBody>
      </p:sp>
      <p:pic>
        <p:nvPicPr>
          <p:cNvPr id="6" name="~PP2810.WAV">
            <a:hlinkClick r:id="" action="ppaction://media"/>
          </p:cNvPr>
          <p:cNvPicPr>
            <a:picLocks noRot="1" noChangeAspect="1"/>
          </p:cNvPicPr>
          <p:nvPr>
            <a:wavAudioFile r:embed="rId1" name="~PP2810.WAV"/>
          </p:nvPr>
        </p:nvPicPr>
        <p:blipFill>
          <a:blip r:embed="rId3"/>
          <a:stretch>
            <a:fillRect/>
          </a:stretch>
        </p:blipFill>
        <p:spPr>
          <a:xfrm>
            <a:off x="8632825" y="6346825"/>
            <a:ext cx="304800" cy="304800"/>
          </a:xfrm>
          <a:prstGeom prst="rect">
            <a:avLst/>
          </a:prstGeom>
        </p:spPr>
      </p:pic>
    </p:spTree>
  </p:cSld>
  <p:clrMapOvr>
    <a:masterClrMapping/>
  </p:clrMapOvr>
  <p:transition advTm="54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3ª Lei de </a:t>
            </a:r>
            <a:r>
              <a:rPr lang="de-DE" dirty="0" smtClean="0"/>
              <a:t>Newton:</a:t>
            </a:r>
            <a:r>
              <a:rPr lang="pt-BR" dirty="0" smtClean="0"/>
              <a:t>Princípio da Ação e Reação</a:t>
            </a:r>
            <a:endParaRPr lang="de-DE" dirty="0"/>
          </a:p>
        </p:txBody>
      </p:sp>
      <p:sp>
        <p:nvSpPr>
          <p:cNvPr id="3" name="Inhaltsplatzhalter 2"/>
          <p:cNvSpPr>
            <a:spLocks noGrp="1"/>
          </p:cNvSpPr>
          <p:nvPr>
            <p:ph idx="1"/>
          </p:nvPr>
        </p:nvSpPr>
        <p:spPr>
          <a:xfrm>
            <a:off x="0" y="1643050"/>
            <a:ext cx="5543560" cy="4483113"/>
          </a:xfrm>
        </p:spPr>
        <p:txBody>
          <a:bodyPr>
            <a:normAutofit/>
          </a:bodyPr>
          <a:lstStyle/>
          <a:p>
            <a:pPr>
              <a:buNone/>
            </a:pPr>
            <a:endParaRPr lang="pt-BR" dirty="0" smtClean="0"/>
          </a:p>
          <a:p>
            <a:r>
              <a:rPr lang="pt-BR" sz="1800" dirty="0"/>
              <a:t>A terceira lei de Newton, ou Princípio da Ação e Reação</a:t>
            </a:r>
            <a:r>
              <a:rPr lang="pt-BR" sz="1800" dirty="0" smtClean="0"/>
              <a:t>,</a:t>
            </a:r>
            <a:r>
              <a:rPr lang="pt-BR" sz="1800" dirty="0"/>
              <a:t> diz que a força representa a interação física entre dois corpos distintos ou partes distintas de um </a:t>
            </a:r>
            <a:r>
              <a:rPr lang="pt-BR" sz="1800" dirty="0" smtClean="0"/>
              <a:t>corpo</a:t>
            </a:r>
            <a:r>
              <a:rPr lang="pt-BR" sz="1800" baseline="30000" dirty="0" smtClean="0"/>
              <a:t>.</a:t>
            </a:r>
            <a:r>
              <a:rPr lang="pt-BR" sz="1800" dirty="0" smtClean="0"/>
              <a:t> </a:t>
            </a:r>
            <a:r>
              <a:rPr lang="pt-BR" sz="1800" dirty="0"/>
              <a:t>Se um corpo </a:t>
            </a:r>
            <a:r>
              <a:rPr lang="pt-BR" sz="1800" i="1" dirty="0"/>
              <a:t>A</a:t>
            </a:r>
            <a:r>
              <a:rPr lang="pt-BR" sz="1800" dirty="0"/>
              <a:t> exerce uma força em um corpo </a:t>
            </a:r>
            <a:r>
              <a:rPr lang="pt-BR" sz="1800" i="1" dirty="0"/>
              <a:t>B</a:t>
            </a:r>
            <a:r>
              <a:rPr lang="pt-BR" sz="1800" dirty="0"/>
              <a:t>, o corpo </a:t>
            </a:r>
            <a:r>
              <a:rPr lang="pt-BR" sz="1800" i="1" dirty="0"/>
              <a:t>B</a:t>
            </a:r>
            <a:r>
              <a:rPr lang="pt-BR" sz="1800" dirty="0"/>
              <a:t> simultaneamente exerce uma força de mesma magnitude no corpo </a:t>
            </a:r>
            <a:r>
              <a:rPr lang="pt-BR" sz="1800" i="1" dirty="0"/>
              <a:t>A</a:t>
            </a:r>
            <a:r>
              <a:rPr lang="pt-BR" sz="1800" dirty="0"/>
              <a:t>— ambas as forças possuindo mesma direção, contudo sentidos contrários. </a:t>
            </a:r>
            <a:endParaRPr lang="de-DE" sz="1800" dirty="0"/>
          </a:p>
        </p:txBody>
      </p:sp>
      <p:pic>
        <p:nvPicPr>
          <p:cNvPr id="11266" name="Picture 2" descr="http://mundoeducacao.bol.uol.com.br/upload/conteudo/terceira-lei-de-newton.jpg"/>
          <p:cNvPicPr>
            <a:picLocks noChangeAspect="1" noChangeArrowheads="1"/>
          </p:cNvPicPr>
          <p:nvPr/>
        </p:nvPicPr>
        <p:blipFill>
          <a:blip r:embed="rId3"/>
          <a:srcRect/>
          <a:stretch>
            <a:fillRect/>
          </a:stretch>
        </p:blipFill>
        <p:spPr bwMode="auto">
          <a:xfrm>
            <a:off x="5929322" y="1571612"/>
            <a:ext cx="2666565" cy="1714512"/>
          </a:xfrm>
          <a:prstGeom prst="rect">
            <a:avLst/>
          </a:prstGeom>
          <a:noFill/>
        </p:spPr>
      </p:pic>
      <p:pic>
        <p:nvPicPr>
          <p:cNvPr id="5122" name="Picture 2" descr="https://media.boingboing.net/wp-content/uploads/2017/01/iqaGK5at6JBfL.gif"/>
          <p:cNvPicPr>
            <a:picLocks noChangeAspect="1" noChangeArrowheads="1" noCrop="1"/>
          </p:cNvPicPr>
          <p:nvPr/>
        </p:nvPicPr>
        <p:blipFill>
          <a:blip r:embed="rId4"/>
          <a:srcRect/>
          <a:stretch>
            <a:fillRect/>
          </a:stretch>
        </p:blipFill>
        <p:spPr bwMode="auto">
          <a:xfrm>
            <a:off x="5786446" y="3857628"/>
            <a:ext cx="2928958" cy="1643074"/>
          </a:xfrm>
          <a:prstGeom prst="rect">
            <a:avLst/>
          </a:prstGeom>
          <a:noFill/>
        </p:spPr>
      </p:pic>
      <p:pic>
        <p:nvPicPr>
          <p:cNvPr id="8" name="~PP1369.WAV">
            <a:hlinkClick r:id="" action="ppaction://media"/>
          </p:cNvPr>
          <p:cNvPicPr>
            <a:picLocks noRot="1" noChangeAspect="1"/>
          </p:cNvPicPr>
          <p:nvPr>
            <a:wavAudioFile r:embed="rId1" name="~PP1369.WAV"/>
          </p:nvPr>
        </p:nvPicPr>
        <p:blipFill>
          <a:blip r:embed="rId5"/>
          <a:stretch>
            <a:fillRect/>
          </a:stretch>
        </p:blipFill>
        <p:spPr>
          <a:xfrm>
            <a:off x="8632825" y="6346825"/>
            <a:ext cx="304800" cy="304800"/>
          </a:xfrm>
          <a:prstGeom prst="rect">
            <a:avLst/>
          </a:prstGeom>
        </p:spPr>
      </p:pic>
    </p:spTree>
  </p:cSld>
  <p:clrMapOvr>
    <a:masterClrMapping/>
  </p:clrMapOvr>
  <p:transition advTm="25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Newtons 3. Gesetz: Grundsatz der Aktion und Reaktion</a:t>
            </a:r>
            <a:endParaRPr lang="de-DE" dirty="0"/>
          </a:p>
        </p:txBody>
      </p:sp>
      <p:sp>
        <p:nvSpPr>
          <p:cNvPr id="3" name="Inhaltsplatzhalter 2"/>
          <p:cNvSpPr>
            <a:spLocks noGrp="1"/>
          </p:cNvSpPr>
          <p:nvPr>
            <p:ph idx="1"/>
          </p:nvPr>
        </p:nvSpPr>
        <p:spPr>
          <a:xfrm>
            <a:off x="457200" y="1600200"/>
            <a:ext cx="4329114" cy="3971939"/>
          </a:xfrm>
        </p:spPr>
        <p:txBody>
          <a:bodyPr>
            <a:normAutofit fontScale="62500" lnSpcReduction="20000"/>
          </a:bodyPr>
          <a:lstStyle/>
          <a:p>
            <a:pPr fontAlgn="ctr"/>
            <a:endParaRPr lang="de-DE" dirty="0" smtClean="0"/>
          </a:p>
          <a:p>
            <a:r>
              <a:rPr lang="de-DE" dirty="0" smtClean="0"/>
              <a:t>Newtons drittes Gesetz oder Prinzip der Aktion und Reaktion, sagt, dass  die Kraft die physische Wechselwirkung zwischen zwei verschiedenen Körpern oder verschiedenen Teilen eines Körpers darstellt. Wenn ein Körper A eine Kraft auf einen Körper B ausübt, übt der Körper B gleichzeitig eine Kraft von gleicher Größe auf den Körper A aus - beide Kräfte haben dieselbe </a:t>
            </a:r>
            <a:r>
              <a:rPr lang="de-DE" dirty="0" err="1" smtClean="0"/>
              <a:t>direction</a:t>
            </a:r>
            <a:r>
              <a:rPr lang="de-DE" dirty="0" smtClean="0"/>
              <a:t>, </a:t>
            </a:r>
            <a:r>
              <a:rPr lang="de-DE" dirty="0" smtClean="0"/>
              <a:t>aber entgegengesetzte Richtungen.</a:t>
            </a:r>
          </a:p>
          <a:p>
            <a:endParaRPr lang="de-DE" dirty="0"/>
          </a:p>
        </p:txBody>
      </p:sp>
      <p:pic>
        <p:nvPicPr>
          <p:cNvPr id="1026" name="Picture 2" descr="https://media.boingboing.net/wp-content/uploads/2017/01/iqaGK5at6JBfL.gif"/>
          <p:cNvPicPr>
            <a:picLocks noChangeAspect="1" noChangeArrowheads="1" noCrop="1"/>
          </p:cNvPicPr>
          <p:nvPr/>
        </p:nvPicPr>
        <p:blipFill>
          <a:blip r:embed="rId3"/>
          <a:srcRect/>
          <a:stretch>
            <a:fillRect/>
          </a:stretch>
        </p:blipFill>
        <p:spPr bwMode="auto">
          <a:xfrm>
            <a:off x="5500694" y="3714752"/>
            <a:ext cx="3302023" cy="1857388"/>
          </a:xfrm>
          <a:prstGeom prst="rect">
            <a:avLst/>
          </a:prstGeom>
          <a:noFill/>
        </p:spPr>
      </p:pic>
      <p:pic>
        <p:nvPicPr>
          <p:cNvPr id="1028" name="Picture 4" descr="Resultado de imagem para gifs von das dritte newton gesetz"/>
          <p:cNvPicPr>
            <a:picLocks noChangeAspect="1" noChangeArrowheads="1"/>
          </p:cNvPicPr>
          <p:nvPr/>
        </p:nvPicPr>
        <p:blipFill>
          <a:blip r:embed="rId4"/>
          <a:srcRect/>
          <a:stretch>
            <a:fillRect/>
          </a:stretch>
        </p:blipFill>
        <p:spPr bwMode="auto">
          <a:xfrm>
            <a:off x="5286381" y="1650236"/>
            <a:ext cx="3500462" cy="1864477"/>
          </a:xfrm>
          <a:prstGeom prst="rect">
            <a:avLst/>
          </a:prstGeom>
          <a:noFill/>
        </p:spPr>
      </p:pic>
      <p:pic>
        <p:nvPicPr>
          <p:cNvPr id="12" name="~PP988.WAV">
            <a:hlinkClick r:id="" action="ppaction://media"/>
          </p:cNvPr>
          <p:cNvPicPr>
            <a:picLocks noRot="1" noChangeAspect="1"/>
          </p:cNvPicPr>
          <p:nvPr>
            <a:wavAudioFile r:embed="rId1" name="~PP988.WAV"/>
          </p:nvPr>
        </p:nvPicPr>
        <p:blipFill>
          <a:blip r:embed="rId5"/>
          <a:stretch>
            <a:fillRect/>
          </a:stretch>
        </p:blipFill>
        <p:spPr>
          <a:xfrm>
            <a:off x="8632825" y="6346825"/>
            <a:ext cx="304800" cy="304800"/>
          </a:xfrm>
          <a:prstGeom prst="rect">
            <a:avLst/>
          </a:prstGeom>
        </p:spPr>
      </p:pic>
    </p:spTree>
  </p:cSld>
  <p:clrMapOvr>
    <a:masterClrMapping/>
  </p:clrMapOvr>
  <p:transition advTm="28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pt-BR" b="1" dirty="0"/>
              <a:t>R</a:t>
            </a:r>
            <a:r>
              <a:rPr lang="pt-BR" b="1" dirty="0" smtClean="0"/>
              <a:t>esolução</a:t>
            </a:r>
            <a:br>
              <a:rPr lang="pt-BR" b="1" dirty="0" smtClean="0"/>
            </a:br>
            <a:endParaRPr lang="de-DE" dirty="0"/>
          </a:p>
        </p:txBody>
      </p:sp>
      <p:sp>
        <p:nvSpPr>
          <p:cNvPr id="4" name="Rechteck 3"/>
          <p:cNvSpPr/>
          <p:nvPr/>
        </p:nvSpPr>
        <p:spPr>
          <a:xfrm>
            <a:off x="0" y="1166843"/>
            <a:ext cx="9144000" cy="1569660"/>
          </a:xfrm>
          <a:prstGeom prst="rect">
            <a:avLst/>
          </a:prstGeom>
        </p:spPr>
        <p:txBody>
          <a:bodyPr wrap="square">
            <a:spAutoFit/>
          </a:bodyPr>
          <a:lstStyle/>
          <a:p>
            <a:endParaRPr lang="pt-BR" sz="2400" dirty="0"/>
          </a:p>
          <a:p>
            <a:r>
              <a:rPr lang="pt-BR" sz="2400" dirty="0"/>
              <a:t>RESPOSTA CORRETA:</a:t>
            </a:r>
          </a:p>
          <a:p>
            <a:pPr fontAlgn="ctr"/>
            <a:r>
              <a:rPr lang="pt-BR" sz="2400" dirty="0"/>
              <a:t>C</a:t>
            </a:r>
          </a:p>
          <a:p>
            <a:pPr fontAlgn="ctr"/>
            <a:r>
              <a:rPr lang="pt-BR" sz="2400" dirty="0"/>
              <a:t> Paralelo ao plano e no mesmo sentido do movimento.</a:t>
            </a:r>
          </a:p>
        </p:txBody>
      </p:sp>
      <p:pic>
        <p:nvPicPr>
          <p:cNvPr id="4102" name="Picture 6" descr="Resultado de imagem para 3 lei de newton"/>
          <p:cNvPicPr>
            <a:picLocks noChangeAspect="1" noChangeArrowheads="1"/>
          </p:cNvPicPr>
          <p:nvPr/>
        </p:nvPicPr>
        <p:blipFill>
          <a:blip r:embed="rId3"/>
          <a:srcRect/>
          <a:stretch>
            <a:fillRect/>
          </a:stretch>
        </p:blipFill>
        <p:spPr bwMode="auto">
          <a:xfrm>
            <a:off x="357158" y="3165762"/>
            <a:ext cx="2571768" cy="2977018"/>
          </a:xfrm>
          <a:prstGeom prst="rect">
            <a:avLst/>
          </a:prstGeom>
          <a:noFill/>
        </p:spPr>
      </p:pic>
      <p:pic>
        <p:nvPicPr>
          <p:cNvPr id="5" name="~PP257.WAV">
            <a:hlinkClick r:id="" action="ppaction://media"/>
          </p:cNvPr>
          <p:cNvPicPr>
            <a:picLocks noRot="1" noChangeAspect="1"/>
          </p:cNvPicPr>
          <p:nvPr>
            <a:wavAudioFile r:embed="rId1" name="~PP257.WAV"/>
          </p:nvPr>
        </p:nvPicPr>
        <p:blipFill>
          <a:blip r:embed="rId4"/>
          <a:stretch>
            <a:fillRect/>
          </a:stretch>
        </p:blipFill>
        <p:spPr>
          <a:xfrm>
            <a:off x="8632825" y="6346825"/>
            <a:ext cx="304800" cy="304800"/>
          </a:xfrm>
          <a:prstGeom prst="rect">
            <a:avLst/>
          </a:prstGeom>
        </p:spPr>
      </p:pic>
    </p:spTree>
  </p:cSld>
  <p:clrMapOvr>
    <a:masterClrMapping/>
  </p:clrMapOvr>
  <p:transition advTm="5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Auflösung</a:t>
            </a:r>
            <a:endParaRPr lang="de-DE" dirty="0"/>
          </a:p>
        </p:txBody>
      </p:sp>
      <p:sp>
        <p:nvSpPr>
          <p:cNvPr id="3" name="Inhaltsplatzhalter 2"/>
          <p:cNvSpPr>
            <a:spLocks noGrp="1"/>
          </p:cNvSpPr>
          <p:nvPr>
            <p:ph idx="1"/>
          </p:nvPr>
        </p:nvSpPr>
        <p:spPr>
          <a:xfrm>
            <a:off x="0" y="1571612"/>
            <a:ext cx="8229600" cy="4525963"/>
          </a:xfrm>
        </p:spPr>
        <p:txBody>
          <a:bodyPr>
            <a:normAutofit/>
          </a:bodyPr>
          <a:lstStyle/>
          <a:p>
            <a:pPr>
              <a:buNone/>
            </a:pPr>
            <a:r>
              <a:rPr lang="de-DE" sz="2400" dirty="0" smtClean="0"/>
              <a:t>KORREKTE ANTWORT:</a:t>
            </a:r>
          </a:p>
          <a:p>
            <a:pPr>
              <a:buNone/>
            </a:pPr>
            <a:r>
              <a:rPr lang="de-DE" sz="2400" dirty="0" smtClean="0"/>
              <a:t>C</a:t>
            </a:r>
          </a:p>
          <a:p>
            <a:pPr>
              <a:buNone/>
            </a:pPr>
            <a:r>
              <a:rPr lang="de-DE" sz="2400" dirty="0" smtClean="0"/>
              <a:t>Parallel zur gerade und in der gleichen Bewegungsrichtung.</a:t>
            </a:r>
            <a:endParaRPr lang="de-DE" sz="2400" dirty="0"/>
          </a:p>
        </p:txBody>
      </p:sp>
      <p:pic>
        <p:nvPicPr>
          <p:cNvPr id="20482" name="Picture 2" descr="Imagem relacionada"/>
          <p:cNvPicPr>
            <a:picLocks noChangeAspect="1" noChangeArrowheads="1"/>
          </p:cNvPicPr>
          <p:nvPr/>
        </p:nvPicPr>
        <p:blipFill>
          <a:blip r:embed="rId3"/>
          <a:srcRect/>
          <a:stretch>
            <a:fillRect/>
          </a:stretch>
        </p:blipFill>
        <p:spPr bwMode="auto">
          <a:xfrm>
            <a:off x="428596" y="3286124"/>
            <a:ext cx="4357718" cy="2486536"/>
          </a:xfrm>
          <a:prstGeom prst="rect">
            <a:avLst/>
          </a:prstGeom>
          <a:noFill/>
        </p:spPr>
      </p:pic>
      <p:pic>
        <p:nvPicPr>
          <p:cNvPr id="5" name="~PP1252.WAV">
            <a:hlinkClick r:id="" action="ppaction://media"/>
          </p:cNvPr>
          <p:cNvPicPr>
            <a:picLocks noRot="1" noChangeAspect="1"/>
          </p:cNvPicPr>
          <p:nvPr>
            <a:wavAudioFile r:embed="rId1" name="~PP1252.WAV"/>
          </p:nvPr>
        </p:nvPicPr>
        <p:blipFill>
          <a:blip r:embed="rId4"/>
          <a:stretch>
            <a:fillRect/>
          </a:stretch>
        </p:blipFill>
        <p:spPr>
          <a:xfrm>
            <a:off x="8632825" y="6346825"/>
            <a:ext cx="304800" cy="304800"/>
          </a:xfrm>
          <a:prstGeom prst="rect">
            <a:avLst/>
          </a:prstGeom>
        </p:spPr>
      </p:pic>
    </p:spTree>
  </p:cSld>
  <p:clrMapOvr>
    <a:masterClrMapping/>
  </p:clrMapOvr>
  <p:transition advTm="8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Porque</a:t>
            </a:r>
            <a:r>
              <a:rPr lang="de-DE" dirty="0" smtClean="0"/>
              <a:t> ?</a:t>
            </a:r>
            <a:endParaRPr lang="de-DE" dirty="0"/>
          </a:p>
        </p:txBody>
      </p:sp>
      <p:sp>
        <p:nvSpPr>
          <p:cNvPr id="3" name="Inhaltsplatzhalter 2"/>
          <p:cNvSpPr>
            <a:spLocks noGrp="1"/>
          </p:cNvSpPr>
          <p:nvPr>
            <p:ph idx="1"/>
          </p:nvPr>
        </p:nvSpPr>
        <p:spPr/>
        <p:txBody>
          <a:bodyPr>
            <a:normAutofit fontScale="92500" lnSpcReduction="10000"/>
          </a:bodyPr>
          <a:lstStyle/>
          <a:p>
            <a:r>
              <a:rPr lang="pt-BR" dirty="0" smtClean="0"/>
              <a:t>O movimento de uma pessoa é possível de ser realizado devido à reação da força feita pelos pés dessa pessoa na superfície. Ao aplicar uma força para trás com os pés (empurrando a superfície), a superfície reage realizando uma força para frente nos pés (3ª Lei de Newton), ambas tangentes à trajetória, isto é, paralelas à superfície. Esta força de atrito exercida pelo chão em seus pés, portanto é paralela ao plano e no mesmo sentido do movimento.</a:t>
            </a:r>
            <a:endParaRPr lang="de-DE" dirty="0"/>
          </a:p>
        </p:txBody>
      </p:sp>
      <p:pic>
        <p:nvPicPr>
          <p:cNvPr id="7" name="~PP1772.WAV">
            <a:hlinkClick r:id="" action="ppaction://media"/>
          </p:cNvPr>
          <p:cNvPicPr>
            <a:picLocks noRot="1" noChangeAspect="1"/>
          </p:cNvPicPr>
          <p:nvPr>
            <a:wavAudioFile r:embed="rId1" name="~PP1772.WAV"/>
          </p:nvPr>
        </p:nvPicPr>
        <p:blipFill>
          <a:blip r:embed="rId3"/>
          <a:stretch>
            <a:fillRect/>
          </a:stretch>
        </p:blipFill>
        <p:spPr>
          <a:xfrm>
            <a:off x="8632825" y="6346825"/>
            <a:ext cx="304800" cy="304800"/>
          </a:xfrm>
          <a:prstGeom prst="rect">
            <a:avLst/>
          </a:prstGeom>
        </p:spPr>
      </p:pic>
    </p:spTree>
  </p:cSld>
  <p:clrMapOvr>
    <a:masterClrMapping/>
  </p:clrMapOvr>
  <p:transition advTm="26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458</Words>
  <Application>Microsoft Office PowerPoint</Application>
  <PresentationFormat>Bildschirmpräsentation (4:3)</PresentationFormat>
  <Paragraphs>59</Paragraphs>
  <Slides>10</Slides>
  <Notes>0</Notes>
  <HiddenSlides>0</HiddenSlides>
  <MMClips>10</MMClips>
  <ScaleCrop>false</ScaleCrop>
  <HeadingPairs>
    <vt:vector size="4" baseType="variant">
      <vt:variant>
        <vt:lpstr>Design</vt:lpstr>
      </vt:variant>
      <vt:variant>
        <vt:i4>1</vt:i4>
      </vt:variant>
      <vt:variant>
        <vt:lpstr>Folientitel</vt:lpstr>
      </vt:variant>
      <vt:variant>
        <vt:i4>10</vt:i4>
      </vt:variant>
    </vt:vector>
  </HeadingPairs>
  <TitlesOfParts>
    <vt:vector size="11" baseType="lpstr">
      <vt:lpstr>Larissa-Design</vt:lpstr>
      <vt:lpstr>Estudando para o ENEM de forma Invertida.</vt:lpstr>
      <vt:lpstr>Studieren für das ENEM in umgekehrter Form.</vt:lpstr>
      <vt:lpstr>ENEM 2013  QUESTÃO 76 </vt:lpstr>
      <vt:lpstr>ENEM 2013 FRAGE 76</vt:lpstr>
      <vt:lpstr>3ª Lei de Newton:Princípio da Ação e Reação</vt:lpstr>
      <vt:lpstr>Newtons 3. Gesetz: Grundsatz der Aktion und Reaktion</vt:lpstr>
      <vt:lpstr>Resolução </vt:lpstr>
      <vt:lpstr>Auflösung</vt:lpstr>
      <vt:lpstr>Porque ?</vt:lpstr>
      <vt:lpstr>Warum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Estudando para o ENEM de forma Invertida</dc:title>
  <dc:creator>cristian hofmeister</dc:creator>
  <cp:lastModifiedBy>cristian hofmeister</cp:lastModifiedBy>
  <cp:revision>20</cp:revision>
  <dcterms:created xsi:type="dcterms:W3CDTF">2017-05-02T15:47:41Z</dcterms:created>
  <dcterms:modified xsi:type="dcterms:W3CDTF">2017-09-24T17:28:44Z</dcterms:modified>
</cp:coreProperties>
</file>