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8" r:id="rId4"/>
    <p:sldId id="262" r:id="rId5"/>
    <p:sldId id="267" r:id="rId6"/>
    <p:sldId id="263" r:id="rId7"/>
    <p:sldId id="257" r:id="rId8"/>
    <p:sldId id="266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o Cesar Taylor Bueno" initials="JCTB" lastIdx="1" clrIdx="0">
    <p:extLst>
      <p:ext uri="{19B8F6BF-5375-455C-9EA6-DF929625EA0E}">
        <p15:presenceInfo xmlns:p15="http://schemas.microsoft.com/office/powerpoint/2012/main" userId="01ef1414b263fd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199" autoAdjust="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12T16:17:42.415" idx="1">
    <p:pos x="6168" y="914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12T16:17:42.415" idx="1">
    <p:pos x="6168" y="914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12T16:17:42.415" idx="1">
    <p:pos x="6168" y="914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media2.wma"/><Relationship Id="rId16" Type="http://schemas.openxmlformats.org/officeDocument/2006/relationships/image" Target="../media/image2.png"/><Relationship Id="rId1" Type="http://schemas.microsoft.com/office/2007/relationships/media" Target="../media/media2.wma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comments" Target="../comments/commen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1129" y="736187"/>
            <a:ext cx="8942522" cy="1646302"/>
          </a:xfrm>
        </p:spPr>
        <p:txBody>
          <a:bodyPr/>
          <a:lstStyle/>
          <a:p>
            <a:r>
              <a:rPr lang="pt-BR" sz="8000" dirty="0" smtClean="0">
                <a:latin typeface="BadaBoom BB" panose="020B0603050302020204" pitchFamily="34" charset="0"/>
              </a:rPr>
              <a:t>ESTUDANDO para o ENEM</a:t>
            </a:r>
            <a:endParaRPr lang="pt-BR" sz="8000" dirty="0">
              <a:latin typeface="BadaBoom BB" panose="020B06030503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96715" y="5617666"/>
            <a:ext cx="7766936" cy="1096899"/>
          </a:xfrm>
        </p:spPr>
        <p:txBody>
          <a:bodyPr/>
          <a:lstStyle/>
          <a:p>
            <a:r>
              <a:rPr lang="pt-BR" dirty="0" smtClean="0">
                <a:latin typeface="BadaBoom BB" panose="020B0603050302020204" pitchFamily="34" charset="0"/>
              </a:rPr>
              <a:t>Por: Julio Taylor </a:t>
            </a:r>
            <a:br>
              <a:rPr lang="pt-BR" dirty="0" smtClean="0">
                <a:latin typeface="BadaBoom BB" panose="020B0603050302020204" pitchFamily="34" charset="0"/>
              </a:rPr>
            </a:br>
            <a:r>
              <a:rPr lang="pt-BR" dirty="0" smtClean="0">
                <a:latin typeface="BadaBoom BB" panose="020B0603050302020204" pitchFamily="34" charset="0"/>
              </a:rPr>
              <a:t>3º Ano noturno</a:t>
            </a:r>
            <a:endParaRPr lang="pt-BR" dirty="0">
              <a:latin typeface="BadaBoom BB" panose="020B06030503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766" y="2556962"/>
            <a:ext cx="4934712" cy="3169920"/>
          </a:xfrm>
          <a:prstGeom prst="rect">
            <a:avLst/>
          </a:prstGeom>
        </p:spPr>
      </p:pic>
      <p:pic>
        <p:nvPicPr>
          <p:cNvPr id="6" name="Á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5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17"/>
    </mc:Choice>
    <mc:Fallback xmlns="">
      <p:transition spd="slow" advTm="70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" y="190958"/>
            <a:ext cx="12192000" cy="6916737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0629" y="-179294"/>
            <a:ext cx="1586417" cy="709603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12" y="71719"/>
            <a:ext cx="1882588" cy="684501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914400" y="-5873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daBoom BB" panose="020B0603050302020204" pitchFamily="34" charset="0"/>
              </a:rPr>
              <a:t>Mapa Conceitual</a:t>
            </a:r>
            <a:endParaRPr lang="pt-BR" sz="4000" dirty="0">
              <a:solidFill>
                <a:schemeClr val="accent2">
                  <a:lumMod val="60000"/>
                  <a:lumOff val="40000"/>
                </a:schemeClr>
              </a:solidFill>
              <a:latin typeface="BadaBoom BB" panose="020B06030503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71" y="865535"/>
            <a:ext cx="1061741" cy="1483508"/>
          </a:xfrm>
          <a:prstGeom prst="rect">
            <a:avLst/>
          </a:prstGeom>
        </p:spPr>
      </p:pic>
      <p:sp>
        <p:nvSpPr>
          <p:cNvPr id="11" name="Divisa 10"/>
          <p:cNvSpPr/>
          <p:nvPr/>
        </p:nvSpPr>
        <p:spPr>
          <a:xfrm>
            <a:off x="2537908" y="1197767"/>
            <a:ext cx="482600" cy="74506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43" y="500930"/>
            <a:ext cx="2216647" cy="2000872"/>
          </a:xfrm>
          <a:prstGeom prst="rect">
            <a:avLst/>
          </a:prstGeom>
        </p:spPr>
      </p:pic>
      <p:sp>
        <p:nvSpPr>
          <p:cNvPr id="13" name="Divisa 12"/>
          <p:cNvSpPr/>
          <p:nvPr/>
        </p:nvSpPr>
        <p:spPr>
          <a:xfrm>
            <a:off x="5390579" y="1259511"/>
            <a:ext cx="482600" cy="74506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287" y="762289"/>
            <a:ext cx="1739513" cy="1739513"/>
          </a:xfrm>
          <a:prstGeom prst="rect">
            <a:avLst/>
          </a:prstGeom>
        </p:spPr>
      </p:pic>
      <p:sp>
        <p:nvSpPr>
          <p:cNvPr id="16" name="Divisa 15"/>
          <p:cNvSpPr/>
          <p:nvPr/>
        </p:nvSpPr>
        <p:spPr>
          <a:xfrm>
            <a:off x="8303395" y="1304572"/>
            <a:ext cx="482600" cy="74506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590" y="966111"/>
            <a:ext cx="1331865" cy="1331865"/>
          </a:xfrm>
          <a:prstGeom prst="rect">
            <a:avLst/>
          </a:prstGeom>
        </p:spPr>
      </p:pic>
      <p:sp>
        <p:nvSpPr>
          <p:cNvPr id="18" name="Divisa 17"/>
          <p:cNvSpPr/>
          <p:nvPr/>
        </p:nvSpPr>
        <p:spPr>
          <a:xfrm rot="5400000">
            <a:off x="9589221" y="2578860"/>
            <a:ext cx="482600" cy="74506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722" y="3649182"/>
            <a:ext cx="3199034" cy="2811066"/>
          </a:xfrm>
          <a:prstGeom prst="rect">
            <a:avLst/>
          </a:prstGeom>
        </p:spPr>
      </p:pic>
      <p:sp>
        <p:nvSpPr>
          <p:cNvPr id="20" name="Divisa 19"/>
          <p:cNvSpPr/>
          <p:nvPr/>
        </p:nvSpPr>
        <p:spPr>
          <a:xfrm rot="10800000">
            <a:off x="7824789" y="5399966"/>
            <a:ext cx="482600" cy="74506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094" y="3193439"/>
            <a:ext cx="2021396" cy="857562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525" y="3161633"/>
            <a:ext cx="1377362" cy="1072584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699597"/>
            <a:ext cx="4786571" cy="1923791"/>
          </a:xfrm>
          <a:prstGeom prst="rect">
            <a:avLst/>
          </a:prstGeom>
        </p:spPr>
      </p:pic>
      <p:sp>
        <p:nvSpPr>
          <p:cNvPr id="26" name="Divisa 25"/>
          <p:cNvSpPr/>
          <p:nvPr/>
        </p:nvSpPr>
        <p:spPr>
          <a:xfrm rot="16200000">
            <a:off x="4458869" y="4019694"/>
            <a:ext cx="482600" cy="74506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7" name="Divisa 26"/>
          <p:cNvSpPr/>
          <p:nvPr/>
        </p:nvSpPr>
        <p:spPr>
          <a:xfrm rot="16200000">
            <a:off x="6687093" y="4057154"/>
            <a:ext cx="482600" cy="74506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54" y="4220565"/>
            <a:ext cx="2691375" cy="2171767"/>
          </a:xfrm>
          <a:prstGeom prst="rect">
            <a:avLst/>
          </a:prstGeom>
        </p:spPr>
      </p:pic>
      <p:sp>
        <p:nvSpPr>
          <p:cNvPr id="29" name="Divisa 28"/>
          <p:cNvSpPr/>
          <p:nvPr/>
        </p:nvSpPr>
        <p:spPr>
          <a:xfrm rot="10800000">
            <a:off x="3250332" y="5196821"/>
            <a:ext cx="482600" cy="74506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1" name="Divisa 30"/>
          <p:cNvSpPr/>
          <p:nvPr/>
        </p:nvSpPr>
        <p:spPr>
          <a:xfrm rot="16200000">
            <a:off x="1394260" y="2891368"/>
            <a:ext cx="482600" cy="74506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8" name="Á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9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83"/>
    </mc:Choice>
    <mc:Fallback xmlns="">
      <p:transition spd="slow" advTm="364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" y="0"/>
            <a:ext cx="12192000" cy="6916737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0629" y="-179294"/>
            <a:ext cx="1586417" cy="709603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12" y="71719"/>
            <a:ext cx="1882588" cy="6845018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931333" y="-58737"/>
            <a:ext cx="979593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daBoom BB" panose="020B0603050302020204" pitchFamily="34" charset="0"/>
              </a:rPr>
              <a:t>Competencia</a:t>
            </a:r>
            <a:r>
              <a:rPr lang="pt-B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daBoom BB" panose="020B0603050302020204" pitchFamily="34" charset="0"/>
              </a:rPr>
              <a:t> e habilidades</a:t>
            </a:r>
            <a:endParaRPr lang="pt-BR" sz="4400" dirty="0" smtClean="0">
              <a:solidFill>
                <a:schemeClr val="accent2">
                  <a:lumMod val="60000"/>
                  <a:lumOff val="40000"/>
                </a:schemeClr>
              </a:solidFill>
              <a:latin typeface="BadaBoom BB" panose="020B0603050302020204" pitchFamily="34" charset="0"/>
            </a:endParaRPr>
          </a:p>
          <a:p>
            <a:endParaRPr lang="pt-B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pt-BR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pt-B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pt-BR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pt-BR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326" y="2226155"/>
            <a:ext cx="9099148" cy="3040112"/>
          </a:xfrm>
          <a:prstGeom prst="rect">
            <a:avLst/>
          </a:prstGeom>
        </p:spPr>
      </p:pic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1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17"/>
    </mc:Choice>
    <mc:Fallback xmlns="">
      <p:transition spd="slow" advTm="245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" y="-58737"/>
            <a:ext cx="12192000" cy="6916737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0629" y="-179294"/>
            <a:ext cx="1586417" cy="709603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12" y="71719"/>
            <a:ext cx="1882588" cy="6845018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931333" y="-58737"/>
            <a:ext cx="97959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adaBoom BB" panose="020B0603050302020204" pitchFamily="34" charset="0"/>
              </a:rPr>
              <a:t>Energia </a:t>
            </a:r>
            <a:r>
              <a:rPr lang="pt-BR" sz="4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daBoom BB" panose="020B0603050302020204" pitchFamily="34" charset="0"/>
              </a:rPr>
              <a:t>Cinetica</a:t>
            </a:r>
            <a:endParaRPr lang="pt-BR" sz="4400" dirty="0" smtClean="0">
              <a:solidFill>
                <a:schemeClr val="accent2">
                  <a:lumMod val="60000"/>
                  <a:lumOff val="40000"/>
                </a:schemeClr>
              </a:solidFill>
              <a:latin typeface="BadaBoom BB" panose="020B0603050302020204" pitchFamily="34" charset="0"/>
            </a:endParaRPr>
          </a:p>
          <a:p>
            <a:endParaRPr lang="pt-B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pt-BR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pt-B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pt-BR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pt-B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pt-BR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pt-BR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pt-BR" dirty="0" smtClean="0">
                <a:solidFill>
                  <a:srgbClr val="222222"/>
                </a:solidFill>
                <a:latin typeface="arial" panose="020B0604020202020204" pitchFamily="34" charset="0"/>
              </a:rPr>
              <a:t>- 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Na física, a energia cinética em um objeto é a 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energia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 que ele possui devido ao seu movimento. Isto é definido como o trabalho necessário para acelerar um corpo de massa em repouso para que este adquira velocidade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pt-BR" dirty="0"/>
          </a:p>
        </p:txBody>
      </p:sp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8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64"/>
    </mc:Choice>
    <mc:Fallback xmlns="">
      <p:transition spd="slow" advTm="26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" y="-58737"/>
            <a:ext cx="12192000" cy="6916737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0629" y="-179294"/>
            <a:ext cx="1586417" cy="709603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12" y="71719"/>
            <a:ext cx="1882588" cy="6845018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931333" y="-58737"/>
            <a:ext cx="979593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adaBoom BB" panose="020B0603050302020204" pitchFamily="34" charset="0"/>
              </a:rPr>
              <a:t>Energia </a:t>
            </a:r>
            <a:r>
              <a:rPr lang="pt-BR" sz="4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daBoom BB" panose="020B0603050302020204" pitchFamily="34" charset="0"/>
              </a:rPr>
              <a:t>Cinetica</a:t>
            </a:r>
            <a:endParaRPr lang="pt-BR" sz="4400" dirty="0" smtClean="0">
              <a:solidFill>
                <a:schemeClr val="accent2">
                  <a:lumMod val="60000"/>
                  <a:lumOff val="40000"/>
                </a:schemeClr>
              </a:solidFill>
              <a:latin typeface="BadaBoom BB" panose="020B0603050302020204" pitchFamily="34" charset="0"/>
            </a:endParaRPr>
          </a:p>
          <a:p>
            <a:endParaRPr lang="pt-B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pt-BR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pt-B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pt-BR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pt-B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pt-BR" dirty="0" smtClean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117" y="1930400"/>
            <a:ext cx="4912549" cy="3059849"/>
          </a:xfrm>
          <a:prstGeom prst="rect">
            <a:avLst/>
          </a:prstGeom>
        </p:spPr>
      </p:pic>
      <p:pic>
        <p:nvPicPr>
          <p:cNvPr id="9" name="Á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8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99"/>
    </mc:Choice>
    <mc:Fallback xmlns="">
      <p:transition spd="slow" advTm="78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3" y="-25008"/>
            <a:ext cx="12192000" cy="6916737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0629" y="-179294"/>
            <a:ext cx="1586417" cy="709603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12" y="71719"/>
            <a:ext cx="1882588" cy="6845018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1058333" y="894265"/>
            <a:ext cx="10287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Uma análise criteriosa do desempenho de </a:t>
            </a:r>
            <a:r>
              <a:rPr lang="pt-BR" b="1" dirty="0" err="1">
                <a:solidFill>
                  <a:schemeClr val="accent2">
                    <a:lumMod val="75000"/>
                  </a:schemeClr>
                </a:solidFill>
                <a:latin typeface="PT Sans"/>
              </a:rPr>
              <a:t>Usain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 </a:t>
            </a:r>
            <a:r>
              <a:rPr lang="pt-BR" b="1" dirty="0" err="1">
                <a:solidFill>
                  <a:schemeClr val="accent2">
                    <a:lumMod val="75000"/>
                  </a:schemeClr>
                </a:solidFill>
                <a:latin typeface="PT Sans"/>
              </a:rPr>
              <a:t>Bolt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 na quebra do recorde mundial dos 100 metros rasos mostrou que, apesar de ser o último dos corredores a reagir ao tiro e iniciar a corrida, seus primeiros 30 metros foram os mais velozes já feitos em um recorde mundial, cruzando essa marca em 3,78 segundos. Até se colocar com o corpo reto, foram 13 passadas, mostrando sua potência durante a aceleração, o momento mais importante da corrida. Ao final desse percurso, </a:t>
            </a:r>
            <a:r>
              <a:rPr lang="pt-BR" b="1" dirty="0" err="1">
                <a:solidFill>
                  <a:schemeClr val="accent2">
                    <a:lumMod val="75000"/>
                  </a:schemeClr>
                </a:solidFill>
                <a:latin typeface="PT Sans"/>
              </a:rPr>
              <a:t>Bolt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 havia atingido a velocidade máxima de 12 m/s.</a:t>
            </a:r>
          </a:p>
          <a:p>
            <a:pPr algn="r"/>
            <a:endParaRPr lang="pt-BR" b="1" dirty="0" smtClean="0">
              <a:solidFill>
                <a:schemeClr val="accent2">
                  <a:lumMod val="75000"/>
                </a:schemeClr>
              </a:solidFill>
              <a:latin typeface="PT Sans"/>
            </a:endParaRPr>
          </a:p>
          <a:p>
            <a:pPr algn="r"/>
            <a:endParaRPr lang="pt-BR" b="1" dirty="0">
              <a:solidFill>
                <a:schemeClr val="accent2">
                  <a:lumMod val="75000"/>
                </a:schemeClr>
              </a:solidFill>
              <a:latin typeface="PT Sans"/>
            </a:endParaRPr>
          </a:p>
          <a:p>
            <a:pPr algn="r"/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PT Sans"/>
              </a:rPr>
              <a:t>Disponível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em: http://esporte.uol.com.br Acesso em 5 ago. 2012 (adaptado)</a:t>
            </a:r>
          </a:p>
          <a:p>
            <a:endParaRPr lang="pt-BR" b="1" dirty="0" smtClean="0">
              <a:solidFill>
                <a:schemeClr val="accent2">
                  <a:lumMod val="75000"/>
                </a:schemeClr>
              </a:solidFill>
              <a:latin typeface="PT Sans"/>
            </a:endParaRPr>
          </a:p>
          <a:p>
            <a:endParaRPr lang="pt-BR" b="1" dirty="0">
              <a:solidFill>
                <a:schemeClr val="accent2">
                  <a:lumMod val="75000"/>
                </a:schemeClr>
              </a:solidFill>
              <a:latin typeface="PT Sans"/>
            </a:endParaRPr>
          </a:p>
          <a:p>
            <a:endParaRPr lang="pt-BR" b="1" dirty="0" smtClean="0">
              <a:solidFill>
                <a:schemeClr val="accent2">
                  <a:lumMod val="75000"/>
                </a:schemeClr>
              </a:solidFill>
              <a:latin typeface="PT Sans"/>
            </a:endParaRPr>
          </a:p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PT Sans"/>
              </a:rPr>
              <a:t>Supondo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que a massa desse corredor seja igual a 90kg, o trabalho total realizado nas 13 primeiras passadas é mais próximo de</a:t>
            </a:r>
          </a:p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a) 5,4x10</a:t>
            </a:r>
            <a:r>
              <a:rPr lang="pt-BR" b="1" baseline="30000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2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J</a:t>
            </a:r>
          </a:p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b) 6,5x10</a:t>
            </a:r>
            <a:r>
              <a:rPr lang="pt-BR" b="1" baseline="30000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3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J</a:t>
            </a:r>
          </a:p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c) 8,6x10</a:t>
            </a:r>
            <a:r>
              <a:rPr lang="pt-BR" b="1" baseline="30000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3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J</a:t>
            </a:r>
          </a:p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d) 1,3x10</a:t>
            </a:r>
            <a:r>
              <a:rPr lang="pt-BR" b="1" baseline="30000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4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J</a:t>
            </a:r>
          </a:p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e) 3,2x10</a:t>
            </a:r>
            <a:r>
              <a:rPr lang="pt-BR" b="1" baseline="30000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4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J</a:t>
            </a:r>
            <a:endParaRPr lang="pt-BR" b="1" i="0" dirty="0">
              <a:solidFill>
                <a:schemeClr val="accent2">
                  <a:lumMod val="75000"/>
                </a:schemeClr>
              </a:solidFill>
              <a:effectLst/>
              <a:latin typeface="PT San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952236" y="-155519"/>
            <a:ext cx="299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daBoom BB" panose="020B0603050302020204" pitchFamily="34" charset="0"/>
              </a:rPr>
              <a:t>Questao</a:t>
            </a:r>
            <a:r>
              <a:rPr lang="pt-B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daBoom BB" panose="020B0603050302020204" pitchFamily="34" charset="0"/>
              </a:rPr>
              <a:t> </a:t>
            </a:r>
            <a:r>
              <a:rPr lang="pt-BR" sz="4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daBoom BB" panose="020B0603050302020204" pitchFamily="34" charset="0"/>
              </a:rPr>
              <a:t>enem</a:t>
            </a:r>
            <a:endParaRPr lang="pt-BR" sz="4400" dirty="0">
              <a:solidFill>
                <a:schemeClr val="accent2">
                  <a:lumMod val="60000"/>
                  <a:lumOff val="40000"/>
                </a:schemeClr>
              </a:solidFill>
              <a:latin typeface="BadaBoom BB" panose="020B0603050302020204" pitchFamily="34" charset="0"/>
            </a:endParaRPr>
          </a:p>
        </p:txBody>
      </p:sp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7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50"/>
    </mc:Choice>
    <mc:Fallback xmlns="">
      <p:transition spd="slow" advTm="49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81" y="-58737"/>
            <a:ext cx="12192000" cy="6916737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0629" y="-179294"/>
            <a:ext cx="1586417" cy="709603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12" y="71719"/>
            <a:ext cx="1882588" cy="684501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914400" y="-58737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4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daBoom BB" panose="020B0603050302020204" pitchFamily="34" charset="0"/>
              </a:rPr>
              <a:t>Resolucao</a:t>
            </a:r>
            <a:r>
              <a:rPr lang="pt-BR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BadaBoom BB" panose="020B0603050302020204" pitchFamily="34" charset="0"/>
              </a:rPr>
              <a:t/>
            </a:r>
            <a:br>
              <a:rPr lang="pt-BR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BadaBoom BB" panose="020B0603050302020204" pitchFamily="34" charset="0"/>
              </a:rPr>
            </a:br>
            <a:endParaRPr lang="pt-BR" sz="4000" dirty="0">
              <a:solidFill>
                <a:schemeClr val="accent2">
                  <a:lumMod val="60000"/>
                  <a:lumOff val="40000"/>
                </a:schemeClr>
              </a:solidFill>
              <a:latin typeface="BadaBoom BB" panose="020B06030503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618403" y="1719105"/>
            <a:ext cx="89994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Velocidade inicial </a:t>
            </a:r>
            <a:r>
              <a:rPr lang="pt-BR" sz="4000" dirty="0" smtClean="0">
                <a:solidFill>
                  <a:schemeClr val="accent2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</a:t>
            </a:r>
            <a:r>
              <a:rPr lang="pt-BR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 0 m/s</a:t>
            </a:r>
          </a:p>
          <a:p>
            <a:endParaRPr lang="pt-BR" sz="4000" dirty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r>
              <a:rPr lang="pt-BR" sz="4000" dirty="0" smtClean="0">
                <a:solidFill>
                  <a:schemeClr val="accent2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Velocidade final </a:t>
            </a:r>
            <a:r>
              <a:rPr lang="pt-BR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  12m/s</a:t>
            </a:r>
          </a:p>
          <a:p>
            <a:endParaRPr lang="pt-BR" sz="4000" dirty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r>
              <a:rPr lang="pt-BR" sz="4000" dirty="0" smtClean="0">
                <a:solidFill>
                  <a:schemeClr val="accent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Massa corporal </a:t>
            </a:r>
            <a:r>
              <a:rPr lang="pt-BR" sz="4000" dirty="0" smtClean="0">
                <a:solidFill>
                  <a:schemeClr val="accent2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 90 Kg</a:t>
            </a:r>
            <a:r>
              <a:rPr lang="pt-BR" sz="4000" dirty="0">
                <a:solidFill>
                  <a:schemeClr val="accent2"/>
                </a:solidFill>
                <a:latin typeface="BadaBoom BB" panose="020B0603050302020204" pitchFamily="34" charset="0"/>
              </a:rPr>
              <a:t/>
            </a:r>
            <a:br>
              <a:rPr lang="pt-BR" sz="4000" dirty="0">
                <a:solidFill>
                  <a:schemeClr val="accent2"/>
                </a:solidFill>
                <a:latin typeface="BadaBoom BB" panose="020B0603050302020204" pitchFamily="34" charset="0"/>
              </a:rPr>
            </a:br>
            <a:endParaRPr lang="pt-BR" sz="4000" dirty="0">
              <a:solidFill>
                <a:schemeClr val="accent2"/>
              </a:solidFill>
              <a:latin typeface="BadaBoom BB" panose="020B0603050302020204" pitchFamily="34" charset="0"/>
            </a:endParaRPr>
          </a:p>
        </p:txBody>
      </p:sp>
      <p:pic>
        <p:nvPicPr>
          <p:cNvPr id="9" name="Á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1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74"/>
    </mc:Choice>
    <mc:Fallback xmlns="">
      <p:transition spd="slow" advTm="30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737"/>
            <a:ext cx="12192000" cy="6916737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0629" y="-179294"/>
            <a:ext cx="1586417" cy="709603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12" y="71719"/>
            <a:ext cx="1882588" cy="684501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914400" y="-58737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4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daBoom BB" panose="020B0603050302020204" pitchFamily="34" charset="0"/>
              </a:rPr>
              <a:t>Resolucao</a:t>
            </a:r>
            <a:r>
              <a:rPr lang="pt-BR" sz="4000" dirty="0">
                <a:solidFill>
                  <a:schemeClr val="accent2"/>
                </a:solidFill>
                <a:latin typeface="BadaBoom BB" panose="020B0603050302020204" pitchFamily="34" charset="0"/>
              </a:rPr>
              <a:t/>
            </a:r>
            <a:br>
              <a:rPr lang="pt-BR" sz="4000" dirty="0">
                <a:solidFill>
                  <a:schemeClr val="accent2"/>
                </a:solidFill>
                <a:latin typeface="BadaBoom BB" panose="020B0603050302020204" pitchFamily="34" charset="0"/>
              </a:rPr>
            </a:br>
            <a:endParaRPr lang="pt-BR" sz="4000" dirty="0">
              <a:solidFill>
                <a:schemeClr val="accent2"/>
              </a:solidFill>
              <a:latin typeface="BadaBoom BB" panose="020B0603050302020204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746" y="609600"/>
            <a:ext cx="6788691" cy="1908467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1218543" y="2456795"/>
            <a:ext cx="89994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12² = 144; então teremos      90.144/2</a:t>
            </a:r>
          </a:p>
          <a:p>
            <a:r>
              <a:rPr lang="pt-BR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Simplificamos  144 e 2 </a:t>
            </a:r>
          </a:p>
          <a:p>
            <a:r>
              <a:rPr lang="pt-BR" sz="4000" dirty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pt-BR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90 . 72 = 6500 j   </a:t>
            </a:r>
          </a:p>
          <a:p>
            <a:r>
              <a:rPr lang="pt-BR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Notação cientifica = 6,5 . 10 ³ J</a:t>
            </a:r>
          </a:p>
          <a:p>
            <a:endParaRPr lang="pt-BR" sz="4000" dirty="0" smtClean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r>
              <a:rPr lang="pt-BR" sz="4000" dirty="0" err="1" smtClean="0">
                <a:solidFill>
                  <a:schemeClr val="accent2"/>
                </a:solidFill>
                <a:latin typeface="Arial Black" panose="020B0A04020102020204" pitchFamily="34" charset="0"/>
              </a:rPr>
              <a:t>Respota</a:t>
            </a:r>
            <a:r>
              <a:rPr lang="pt-BR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 correta: Letra B </a:t>
            </a:r>
          </a:p>
          <a:p>
            <a:r>
              <a:rPr lang="pt-BR" sz="4000" dirty="0">
                <a:solidFill>
                  <a:schemeClr val="accent2"/>
                </a:solidFill>
                <a:latin typeface="BadaBoom BB" panose="020B0603050302020204" pitchFamily="34" charset="0"/>
              </a:rPr>
              <a:t/>
            </a:r>
            <a:br>
              <a:rPr lang="pt-BR" sz="4000" dirty="0">
                <a:solidFill>
                  <a:schemeClr val="accent2"/>
                </a:solidFill>
                <a:latin typeface="BadaBoom BB" panose="020B0603050302020204" pitchFamily="34" charset="0"/>
              </a:rPr>
            </a:br>
            <a:endParaRPr lang="pt-BR" sz="4000" dirty="0">
              <a:solidFill>
                <a:schemeClr val="accent2"/>
              </a:solidFill>
              <a:latin typeface="BadaBoom BB" panose="020B0603050302020204" pitchFamily="34" charset="0"/>
            </a:endParaRPr>
          </a:p>
        </p:txBody>
      </p:sp>
      <p:pic>
        <p:nvPicPr>
          <p:cNvPr id="8" name="Á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2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167"/>
    </mc:Choice>
    <mc:Fallback xmlns="">
      <p:transition spd="slow" advTm="761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1" y="-58737"/>
            <a:ext cx="12192000" cy="6916737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0629" y="-179294"/>
            <a:ext cx="1586417" cy="709603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12" y="71719"/>
            <a:ext cx="1882588" cy="6845018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447365" y="2768556"/>
            <a:ext cx="70193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dirty="0" smtClean="0">
                <a:solidFill>
                  <a:schemeClr val="accent2"/>
                </a:solidFill>
                <a:latin typeface="BadaBoom BB" panose="020B0603050302020204" pitchFamily="34" charset="0"/>
              </a:rPr>
              <a:t>Obrigado!</a:t>
            </a:r>
            <a:endParaRPr lang="pt-BR" sz="7200" dirty="0">
              <a:solidFill>
                <a:schemeClr val="accent2"/>
              </a:solidFill>
              <a:latin typeface="BadaBoom BB" panose="020B0603050302020204" pitchFamily="34" charset="0"/>
            </a:endParaRPr>
          </a:p>
        </p:txBody>
      </p:sp>
      <p:pic>
        <p:nvPicPr>
          <p:cNvPr id="9" name="Á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2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7"/>
    </mc:Choice>
    <mc:Fallback xmlns="">
      <p:transition spd="slow" advTm="1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ad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311</TotalTime>
  <Words>178</Words>
  <Application>Microsoft Office PowerPoint</Application>
  <PresentationFormat>Widescreen</PresentationFormat>
  <Paragraphs>50</Paragraphs>
  <Slides>9</Slides>
  <Notes>0</Notes>
  <HiddenSlides>0</HiddenSlides>
  <MMClips>9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9" baseType="lpstr">
      <vt:lpstr>Arial</vt:lpstr>
      <vt:lpstr>Arial</vt:lpstr>
      <vt:lpstr>Arial Black</vt:lpstr>
      <vt:lpstr>BadaBoom BB</vt:lpstr>
      <vt:lpstr>PT Sans</vt:lpstr>
      <vt:lpstr>Times New Roman</vt:lpstr>
      <vt:lpstr>Trebuchet MS</vt:lpstr>
      <vt:lpstr>Wingdings</vt:lpstr>
      <vt:lpstr>Wingdings 3</vt:lpstr>
      <vt:lpstr>Facetado</vt:lpstr>
      <vt:lpstr>ESTUDANDO para o ENEM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CAMADA PRe - SAL</dc:title>
  <dc:creator>Julio Cesar Taylor Bueno</dc:creator>
  <cp:lastModifiedBy>Usuário do Windows</cp:lastModifiedBy>
  <cp:revision>33</cp:revision>
  <dcterms:created xsi:type="dcterms:W3CDTF">2017-05-05T17:35:55Z</dcterms:created>
  <dcterms:modified xsi:type="dcterms:W3CDTF">2017-08-16T20:55:12Z</dcterms:modified>
</cp:coreProperties>
</file>