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3" r:id="rId6"/>
    <p:sldId id="260" r:id="rId7"/>
    <p:sldId id="261"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89" d="100"/>
          <a:sy n="89" d="100"/>
        </p:scale>
        <p:origin x="28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t-BR" smtClean="0"/>
              <a:t>Clique para editar o título mestre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t-BR" smtClean="0"/>
              <a:t>Clique para editar o título mestre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t-BR" smtClean="0"/>
              <a:t>Clique para editar o título mestre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t-BR" smtClean="0"/>
              <a:t>Clique para editar o título mestre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t-BR" smtClean="0"/>
              <a:t>Clique para editar o título mestre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t-BR" smtClean="0"/>
              <a:t>Clique para editar o título mestre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7/28/2017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66934" y="1545667"/>
            <a:ext cx="7443493" cy="1662482"/>
          </a:xfrm>
        </p:spPr>
        <p:txBody>
          <a:bodyPr/>
          <a:lstStyle/>
          <a:p>
            <a:r>
              <a:rPr lang="pt-BR" sz="4800" dirty="0" smtClean="0"/>
              <a:t>Estudando para o ENEM de forma invertida</a:t>
            </a:r>
            <a:endParaRPr lang="pt-BR" sz="4800" dirty="0"/>
          </a:p>
        </p:txBody>
      </p:sp>
      <p:sp>
        <p:nvSpPr>
          <p:cNvPr id="3" name="Subtítulo 2"/>
          <p:cNvSpPr>
            <a:spLocks noGrp="1"/>
          </p:cNvSpPr>
          <p:nvPr>
            <p:ph type="subTitle" idx="1"/>
          </p:nvPr>
        </p:nvSpPr>
        <p:spPr>
          <a:xfrm>
            <a:off x="2366934" y="3208149"/>
            <a:ext cx="7443493" cy="2138766"/>
          </a:xfrm>
        </p:spPr>
        <p:txBody>
          <a:bodyPr>
            <a:normAutofit lnSpcReduction="10000"/>
          </a:bodyPr>
          <a:lstStyle/>
          <a:p>
            <a:r>
              <a:rPr lang="pt-BR" dirty="0" smtClean="0"/>
              <a:t>E.E.E.F.M. “Prof.ª Filomena Quitiba</a:t>
            </a:r>
          </a:p>
          <a:p>
            <a:r>
              <a:rPr lang="pt-BR" dirty="0" smtClean="0"/>
              <a:t>Aluna: Mirele Morais Mayrink       Série: 2ºM02</a:t>
            </a:r>
          </a:p>
          <a:p>
            <a:r>
              <a:rPr lang="pt-BR" dirty="0" smtClean="0"/>
              <a:t>Professor: Lucas Xavier</a:t>
            </a:r>
          </a:p>
          <a:p>
            <a:r>
              <a:rPr lang="pt-BR" dirty="0" smtClean="0"/>
              <a:t>Hidrostática</a:t>
            </a:r>
          </a:p>
          <a:p>
            <a:r>
              <a:rPr lang="pt-BR" dirty="0" smtClean="0"/>
              <a:t>Questão 65 - ENEM 2014</a:t>
            </a:r>
            <a:endParaRPr lang="pt-BR" dirty="0"/>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7844214"/>
      </p:ext>
    </p:extLst>
  </p:cSld>
  <p:clrMapOvr>
    <a:masterClrMapping/>
  </p:clrMapOvr>
  <mc:AlternateContent xmlns:mc="http://schemas.openxmlformats.org/markup-compatibility/2006">
    <mc:Choice xmlns:p14="http://schemas.microsoft.com/office/powerpoint/2010/main" Requires="p14">
      <p:transition spd="slow" p14:dur="2000" advTm="20428"/>
    </mc:Choice>
    <mc:Fallback>
      <p:transition spd="slow" advTm="2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1898" y="238214"/>
            <a:ext cx="9601196" cy="1303867"/>
          </a:xfrm>
        </p:spPr>
        <p:txBody>
          <a:bodyPr/>
          <a:lstStyle/>
          <a:p>
            <a:r>
              <a:rPr lang="pt-BR" dirty="0" smtClean="0"/>
              <a:t>Mapa Conceitual</a:t>
            </a:r>
            <a:endParaRPr lang="pt-BR" dirty="0"/>
          </a:p>
        </p:txBody>
      </p:sp>
      <p:pic>
        <p:nvPicPr>
          <p:cNvPr id="6" name="Espaço Reservado para Conteúdo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20291" y="1255364"/>
            <a:ext cx="6918176" cy="4918174"/>
          </a:xfrm>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9423322"/>
      </p:ext>
    </p:extLst>
  </p:cSld>
  <p:clrMapOvr>
    <a:masterClrMapping/>
  </p:clrMapOvr>
  <mc:AlternateContent xmlns:mc="http://schemas.openxmlformats.org/markup-compatibility/2006">
    <mc:Choice xmlns:p14="http://schemas.microsoft.com/office/powerpoint/2010/main" Requires="p14">
      <p:transition spd="slow" p14:dur="2000" advTm="52305"/>
    </mc:Choice>
    <mc:Fallback>
      <p:transition spd="slow" advTm="5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641170"/>
            <a:ext cx="9601196" cy="1303867"/>
          </a:xfrm>
        </p:spPr>
        <p:txBody>
          <a:bodyPr>
            <a:normAutofit/>
          </a:bodyPr>
          <a:lstStyle/>
          <a:p>
            <a:r>
              <a:rPr lang="pt-BR" dirty="0" smtClean="0"/>
              <a:t>Competência e Habilidade</a:t>
            </a:r>
            <a:endParaRPr lang="pt-BR" dirty="0"/>
          </a:p>
        </p:txBody>
      </p:sp>
      <p:sp>
        <p:nvSpPr>
          <p:cNvPr id="3" name="Espaço Reservado para Conteúdo 2"/>
          <p:cNvSpPr>
            <a:spLocks noGrp="1"/>
          </p:cNvSpPr>
          <p:nvPr>
            <p:ph idx="1"/>
          </p:nvPr>
        </p:nvSpPr>
        <p:spPr>
          <a:xfrm>
            <a:off x="1295401" y="2092271"/>
            <a:ext cx="9601196" cy="3783597"/>
          </a:xfrm>
        </p:spPr>
        <p:txBody>
          <a:bodyPr numCol="2">
            <a:normAutofit fontScale="92500"/>
          </a:bodyPr>
          <a:lstStyle/>
          <a:p>
            <a:r>
              <a:rPr lang="pt-BR" dirty="0"/>
              <a:t>Competência</a:t>
            </a:r>
          </a:p>
          <a:p>
            <a:r>
              <a:rPr lang="pt-BR" dirty="0"/>
              <a:t>III - Selecionar, organizar,</a:t>
            </a:r>
          </a:p>
          <a:p>
            <a:pPr marL="0" indent="0">
              <a:buNone/>
            </a:pPr>
            <a:r>
              <a:rPr lang="pt-BR" dirty="0" smtClean="0"/>
              <a:t>    relacionar</a:t>
            </a:r>
            <a:r>
              <a:rPr lang="pt-BR" dirty="0"/>
              <a:t>, interpretar dados e</a:t>
            </a:r>
          </a:p>
          <a:p>
            <a:pPr marL="0" indent="0">
              <a:buNone/>
            </a:pPr>
            <a:r>
              <a:rPr lang="pt-BR" dirty="0" smtClean="0"/>
              <a:t>    informações </a:t>
            </a:r>
            <a:r>
              <a:rPr lang="pt-BR" dirty="0"/>
              <a:t>representados de</a:t>
            </a:r>
          </a:p>
          <a:p>
            <a:pPr marL="0" indent="0">
              <a:buNone/>
            </a:pPr>
            <a:r>
              <a:rPr lang="pt-BR" dirty="0" smtClean="0"/>
              <a:t>    diferentes </a:t>
            </a:r>
            <a:r>
              <a:rPr lang="pt-BR" dirty="0"/>
              <a:t>formas para tomar</a:t>
            </a:r>
          </a:p>
          <a:p>
            <a:pPr marL="0" indent="0">
              <a:buNone/>
            </a:pPr>
            <a:r>
              <a:rPr lang="pt-BR" dirty="0" smtClean="0"/>
              <a:t>    decisões </a:t>
            </a:r>
            <a:r>
              <a:rPr lang="pt-BR" dirty="0"/>
              <a:t>e enfrentar situações problema.</a:t>
            </a:r>
          </a:p>
          <a:p>
            <a:pPr marL="0" indent="0">
              <a:buNone/>
            </a:pPr>
            <a:r>
              <a:rPr lang="pt-BR" dirty="0" smtClean="0"/>
              <a:t> </a:t>
            </a:r>
            <a:endParaRPr lang="pt-BR" dirty="0"/>
          </a:p>
          <a:p>
            <a:endParaRPr lang="pt-BR" dirty="0" smtClean="0"/>
          </a:p>
          <a:p>
            <a:r>
              <a:rPr lang="pt-BR" dirty="0" smtClean="0"/>
              <a:t>Habilidade</a:t>
            </a:r>
            <a:endParaRPr lang="pt-BR" dirty="0"/>
          </a:p>
          <a:p>
            <a:r>
              <a:rPr lang="pt-BR" dirty="0"/>
              <a:t>H10 - Analisar perturbações</a:t>
            </a:r>
          </a:p>
          <a:p>
            <a:pPr marL="0" indent="0">
              <a:buNone/>
            </a:pPr>
            <a:r>
              <a:rPr lang="pt-BR" dirty="0" smtClean="0"/>
              <a:t>    ambientais</a:t>
            </a:r>
            <a:r>
              <a:rPr lang="pt-BR" dirty="0"/>
              <a:t>, identificando fontes,</a:t>
            </a:r>
          </a:p>
          <a:p>
            <a:pPr marL="0" indent="0">
              <a:buNone/>
            </a:pPr>
            <a:r>
              <a:rPr lang="pt-BR" dirty="0" smtClean="0"/>
              <a:t>    transporte </a:t>
            </a:r>
            <a:r>
              <a:rPr lang="pt-BR" dirty="0"/>
              <a:t>e/ou destinos dos</a:t>
            </a:r>
          </a:p>
          <a:p>
            <a:pPr marL="0" indent="0">
              <a:buNone/>
            </a:pPr>
            <a:r>
              <a:rPr lang="pt-BR" dirty="0" smtClean="0"/>
              <a:t>    poluentes </a:t>
            </a:r>
            <a:r>
              <a:rPr lang="pt-BR" dirty="0"/>
              <a:t>ou prevendo efeitos nos</a:t>
            </a:r>
          </a:p>
          <a:p>
            <a:pPr marL="0" indent="0">
              <a:buNone/>
            </a:pPr>
            <a:r>
              <a:rPr lang="pt-BR" dirty="0" smtClean="0"/>
              <a:t>    sistemas </a:t>
            </a:r>
            <a:r>
              <a:rPr lang="pt-BR" dirty="0"/>
              <a:t>naturais, produtivos e</a:t>
            </a:r>
          </a:p>
          <a:p>
            <a:pPr marL="0" indent="0">
              <a:buNone/>
            </a:pPr>
            <a:r>
              <a:rPr lang="pt-BR" dirty="0" smtClean="0"/>
              <a:t>    sociais</a:t>
            </a:r>
            <a:r>
              <a:rPr lang="pt-BR" dirty="0"/>
              <a:t>.</a:t>
            </a:r>
          </a:p>
          <a:p>
            <a:endParaRPr lang="pt-BR" dirty="0"/>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73182946"/>
      </p:ext>
    </p:extLst>
  </p:cSld>
  <p:clrMapOvr>
    <a:masterClrMapping/>
  </p:clrMapOvr>
  <mc:AlternateContent xmlns:mc="http://schemas.openxmlformats.org/markup-compatibility/2006">
    <mc:Choice xmlns:p14="http://schemas.microsoft.com/office/powerpoint/2010/main" Requires="p14">
      <p:transition spd="slow" p14:dur="2000" advTm="32613"/>
    </mc:Choice>
    <mc:Fallback>
      <p:transition spd="slow" advTm="32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269210"/>
            <a:ext cx="9601196" cy="1141135"/>
          </a:xfrm>
        </p:spPr>
        <p:txBody>
          <a:bodyPr/>
          <a:lstStyle/>
          <a:p>
            <a:r>
              <a:rPr lang="pt-BR" dirty="0" smtClean="0"/>
              <a:t>Hidrostática: Conceitos Básicos</a:t>
            </a:r>
            <a:endParaRPr lang="pt-BR" dirty="0"/>
          </a:p>
        </p:txBody>
      </p:sp>
      <p:sp>
        <p:nvSpPr>
          <p:cNvPr id="3" name="Espaço Reservado para Conteúdo 2"/>
          <p:cNvSpPr>
            <a:spLocks noGrp="1"/>
          </p:cNvSpPr>
          <p:nvPr>
            <p:ph idx="1"/>
          </p:nvPr>
        </p:nvSpPr>
        <p:spPr>
          <a:xfrm>
            <a:off x="805912" y="1146875"/>
            <a:ext cx="10090685" cy="5114440"/>
          </a:xfrm>
        </p:spPr>
        <p:txBody>
          <a:bodyPr>
            <a:normAutofit/>
          </a:bodyPr>
          <a:lstStyle/>
          <a:p>
            <a:r>
              <a:rPr lang="pt-BR" sz="2000" dirty="0"/>
              <a:t>A Hidrostática é a parte da Física que estuda os fluídos (tanto líquidos como os gasosos) em repouso, ou seja, que não estejam em escoamento (movimento</a:t>
            </a:r>
            <a:r>
              <a:rPr lang="pt-BR" sz="2000" dirty="0" smtClean="0"/>
              <a:t>).</a:t>
            </a:r>
          </a:p>
          <a:p>
            <a:r>
              <a:rPr lang="pt-BR" sz="2000" b="1" dirty="0"/>
              <a:t>1. Massa Específica; </a:t>
            </a:r>
            <a:r>
              <a:rPr lang="pt-BR" sz="2000" b="1" dirty="0" smtClean="0"/>
              <a:t>Densidade </a:t>
            </a:r>
            <a:endParaRPr lang="pt-BR" sz="2000" b="1" dirty="0"/>
          </a:p>
          <a:p>
            <a:endParaRPr lang="pt-BR" sz="2000" dirty="0"/>
          </a:p>
          <a:p>
            <a:pPr marL="0" indent="0">
              <a:buNone/>
            </a:pPr>
            <a:r>
              <a:rPr lang="pt-BR" sz="2000" dirty="0"/>
              <a:t>A massa específica é definida para corpos homogêneos. Já para os corpos não homogêneos essa relação é denominada densidade:</a:t>
            </a:r>
          </a:p>
          <a:p>
            <a:endParaRPr lang="pt-BR" sz="2000" dirty="0"/>
          </a:p>
          <a:p>
            <a:r>
              <a:rPr lang="pt-BR" sz="2000" b="1" dirty="0"/>
              <a:t>2. Pressão</a:t>
            </a:r>
          </a:p>
          <a:p>
            <a:pPr marL="0" indent="0">
              <a:buNone/>
            </a:pPr>
            <a:r>
              <a:rPr lang="pt-BR" sz="2000" dirty="0"/>
              <a:t>A pressão é definida como a aplicação de uma força distribuída sobre uma área:</a:t>
            </a:r>
          </a:p>
          <a:p>
            <a:endParaRPr lang="pt-BR" sz="2000" dirty="0"/>
          </a:p>
          <a:p>
            <a:endParaRPr lang="pt-BR"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7122" y="1496869"/>
            <a:ext cx="2206105" cy="1332855"/>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116" y="3118307"/>
            <a:ext cx="2962275" cy="1171575"/>
          </a:xfrm>
          <a:prstGeom prst="rect">
            <a:avLst/>
          </a:prstGeom>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2038" y="4702282"/>
            <a:ext cx="2635359" cy="1500690"/>
          </a:xfrm>
          <a:prstGeom prst="rect">
            <a:avLst/>
          </a:prstGeom>
        </p:spPr>
      </p:pic>
      <p:pic>
        <p:nvPicPr>
          <p:cNvPr id="8" name="Á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1341545"/>
      </p:ext>
    </p:extLst>
  </p:cSld>
  <p:clrMapOvr>
    <a:masterClrMapping/>
  </p:clrMapOvr>
  <mc:AlternateContent xmlns:mc="http://schemas.openxmlformats.org/markup-compatibility/2006">
    <mc:Choice xmlns:p14="http://schemas.microsoft.com/office/powerpoint/2010/main" Requires="p14">
      <p:transition spd="slow" p14:dur="2000" advTm="58527"/>
    </mc:Choice>
    <mc:Fallback>
      <p:transition spd="slow" advTm="5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486186"/>
            <a:ext cx="9601196" cy="877665"/>
          </a:xfrm>
        </p:spPr>
        <p:txBody>
          <a:bodyPr/>
          <a:lstStyle/>
          <a:p>
            <a:r>
              <a:rPr lang="pt-BR" dirty="0" smtClean="0"/>
              <a:t>Hidrostática: Conceitos Básicos</a:t>
            </a:r>
            <a:endParaRPr lang="pt-BR" dirty="0"/>
          </a:p>
        </p:txBody>
      </p:sp>
      <p:sp>
        <p:nvSpPr>
          <p:cNvPr id="3" name="Espaço Reservado para Conteúdo 2"/>
          <p:cNvSpPr>
            <a:spLocks noGrp="1"/>
          </p:cNvSpPr>
          <p:nvPr>
            <p:ph idx="1"/>
          </p:nvPr>
        </p:nvSpPr>
        <p:spPr>
          <a:xfrm>
            <a:off x="1295401" y="1255363"/>
            <a:ext cx="9601196" cy="4928461"/>
          </a:xfrm>
        </p:spPr>
        <p:txBody>
          <a:bodyPr>
            <a:normAutofit fontScale="92500"/>
          </a:bodyPr>
          <a:lstStyle/>
          <a:p>
            <a:r>
              <a:rPr lang="pt-BR" b="1" dirty="0" smtClean="0"/>
              <a:t>3. </a:t>
            </a:r>
            <a:r>
              <a:rPr lang="pt-BR" b="1" dirty="0"/>
              <a:t>Pressão atmosférica</a:t>
            </a:r>
          </a:p>
          <a:p>
            <a:pPr marL="0" indent="0">
              <a:buNone/>
            </a:pPr>
            <a:r>
              <a:rPr lang="pt-BR" dirty="0"/>
              <a:t>No planeta Terra em qualquer parte de sua superfície os corpos estão envoltos em um fluído gasoso, o ar. Como todo fluído ele causa uma pressão nos corpos nele imersos.</a:t>
            </a:r>
          </a:p>
          <a:p>
            <a:pPr marL="0" indent="0">
              <a:buNone/>
            </a:pPr>
            <a:r>
              <a:rPr lang="pt-BR" dirty="0"/>
              <a:t>A pressão atmosférica deve ser expressa em </a:t>
            </a:r>
            <a:r>
              <a:rPr lang="pt-BR" dirty="0" err="1"/>
              <a:t>Pa</a:t>
            </a:r>
            <a:r>
              <a:rPr lang="pt-BR" dirty="0"/>
              <a:t> (N/m²). Mas outras unidades podem ser encontradas: </a:t>
            </a:r>
          </a:p>
          <a:p>
            <a:r>
              <a:rPr lang="pt-BR" dirty="0"/>
              <a:t>– atmosfera (</a:t>
            </a:r>
            <a:r>
              <a:rPr lang="pt-BR" dirty="0" err="1"/>
              <a:t>atm</a:t>
            </a:r>
            <a:r>
              <a:rPr lang="pt-BR" dirty="0"/>
              <a:t>) </a:t>
            </a:r>
          </a:p>
          <a:p>
            <a:r>
              <a:rPr lang="pt-BR" dirty="0"/>
              <a:t>– milímetros de mercúrio (mmHg) ou centímetros de mercúrio (</a:t>
            </a:r>
            <a:r>
              <a:rPr lang="pt-BR" dirty="0" err="1"/>
              <a:t>cmHg</a:t>
            </a:r>
            <a:r>
              <a:rPr lang="pt-BR" dirty="0"/>
              <a:t>)</a:t>
            </a:r>
          </a:p>
          <a:p>
            <a:r>
              <a:rPr lang="pt-BR" dirty="0"/>
              <a:t>– metros de coluna de água (</a:t>
            </a:r>
            <a:r>
              <a:rPr lang="pt-BR" dirty="0" err="1"/>
              <a:t>mca</a:t>
            </a:r>
            <a:r>
              <a:rPr lang="pt-BR" dirty="0"/>
              <a:t>).</a:t>
            </a:r>
          </a:p>
          <a:p>
            <a:pPr marL="0" indent="0">
              <a:buNone/>
            </a:pPr>
            <a:r>
              <a:rPr lang="pt-BR" dirty="0"/>
              <a:t>Então, é possível relacionar as várias medidas comparando-se os valores da pressão atmosférica ao nível do mar</a:t>
            </a:r>
            <a:r>
              <a:rPr lang="pt-BR" dirty="0" smtClean="0"/>
              <a:t>:</a:t>
            </a:r>
          </a:p>
          <a:p>
            <a:r>
              <a:rPr lang="pt-BR" b="1" dirty="0"/>
              <a:t>1 </a:t>
            </a:r>
            <a:r>
              <a:rPr lang="pt-BR" b="1" dirty="0" err="1"/>
              <a:t>atm</a:t>
            </a:r>
            <a:r>
              <a:rPr lang="pt-BR" b="1" dirty="0"/>
              <a:t> = 101325 </a:t>
            </a:r>
            <a:r>
              <a:rPr lang="pt-BR" b="1" dirty="0" err="1"/>
              <a:t>Pa</a:t>
            </a:r>
            <a:r>
              <a:rPr lang="pt-BR" b="1" dirty="0"/>
              <a:t> = 10,2 </a:t>
            </a:r>
            <a:r>
              <a:rPr lang="pt-BR" b="1" dirty="0" err="1"/>
              <a:t>mca</a:t>
            </a:r>
            <a:r>
              <a:rPr lang="pt-BR" b="1" dirty="0"/>
              <a:t> = 760 mmHg</a:t>
            </a:r>
            <a:endParaRPr lang="pt-BR" b="1" dirty="0" smtClean="0"/>
          </a:p>
          <a:p>
            <a:endParaRPr lang="pt-BR" dirty="0"/>
          </a:p>
          <a:p>
            <a:endParaRPr lang="pt-BR" dirty="0"/>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41986614"/>
      </p:ext>
    </p:extLst>
  </p:cSld>
  <p:clrMapOvr>
    <a:masterClrMapping/>
  </p:clrMapOvr>
  <mc:AlternateContent xmlns:mc="http://schemas.openxmlformats.org/markup-compatibility/2006">
    <mc:Choice xmlns:p14="http://schemas.microsoft.com/office/powerpoint/2010/main" Requires="p14">
      <p:transition spd="slow" p14:dur="2000" advTm="58880"/>
    </mc:Choice>
    <mc:Fallback>
      <p:transition spd="slow" advTm="5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579177"/>
            <a:ext cx="9601196" cy="939658"/>
          </a:xfrm>
        </p:spPr>
        <p:txBody>
          <a:bodyPr/>
          <a:lstStyle/>
          <a:p>
            <a:r>
              <a:rPr lang="pt-BR" dirty="0" smtClean="0"/>
              <a:t>Questão 65 do ENEM 2014</a:t>
            </a:r>
            <a:endParaRPr lang="pt-BR" dirty="0"/>
          </a:p>
        </p:txBody>
      </p:sp>
      <p:sp>
        <p:nvSpPr>
          <p:cNvPr id="3" name="Espaço Reservado para Conteúdo 2"/>
          <p:cNvSpPr>
            <a:spLocks noGrp="1"/>
          </p:cNvSpPr>
          <p:nvPr>
            <p:ph idx="1"/>
          </p:nvPr>
        </p:nvSpPr>
        <p:spPr>
          <a:xfrm>
            <a:off x="1295401" y="1518835"/>
            <a:ext cx="9601196" cy="4357033"/>
          </a:xfrm>
        </p:spPr>
        <p:txBody>
          <a:bodyPr>
            <a:normAutofit fontScale="85000" lnSpcReduction="20000"/>
          </a:bodyPr>
          <a:lstStyle/>
          <a:p>
            <a:r>
              <a:rPr lang="pt-BR" dirty="0" smtClean="0"/>
              <a:t>Uma </a:t>
            </a:r>
            <a:r>
              <a:rPr lang="pt-BR" dirty="0"/>
              <a:t>pessoa, lendo o manual de uma ducha que acabou de adquirir para a sua casa, observa o gráfico, que relaciona a vazão na ducha com a pressão, medida em metros de coluna de água (</a:t>
            </a:r>
            <a:r>
              <a:rPr lang="pt-BR" dirty="0" err="1"/>
              <a:t>mca</a:t>
            </a:r>
            <a:r>
              <a:rPr lang="pt-BR" dirty="0"/>
              <a:t>). </a:t>
            </a:r>
          </a:p>
          <a:p>
            <a:r>
              <a:rPr lang="pt-BR" dirty="0"/>
              <a:t>Nessa casa residem quatro pessoas. Cada uma delas toma um banho por dia, com duração média de 8 minutos, permanecendo o registro aberto com vazão máxima durante esse tempo. A ducha é instalada em um ponto seis metros abaixo do nível da lâmina de água, que se mantém constante dentro do reservatório. Ao final de 30 dias, esses banhos consumirão um volume de água, em litros, igual a:</a:t>
            </a:r>
          </a:p>
          <a:p>
            <a:pPr marL="0" indent="0">
              <a:buNone/>
            </a:pPr>
            <a:r>
              <a:rPr lang="pt-BR" dirty="0" smtClean="0"/>
              <a:t>a</a:t>
            </a:r>
            <a:r>
              <a:rPr lang="pt-BR" dirty="0"/>
              <a:t>) 69 120. </a:t>
            </a:r>
          </a:p>
          <a:p>
            <a:pPr marL="0" indent="0">
              <a:buNone/>
            </a:pPr>
            <a:r>
              <a:rPr lang="pt-BR" dirty="0"/>
              <a:t>b) 17 280. </a:t>
            </a:r>
          </a:p>
          <a:p>
            <a:pPr marL="0" indent="0">
              <a:buNone/>
            </a:pPr>
            <a:r>
              <a:rPr lang="pt-BR" dirty="0" smtClean="0"/>
              <a:t>c) </a:t>
            </a:r>
            <a:r>
              <a:rPr lang="pt-BR" dirty="0"/>
              <a:t>11 520. </a:t>
            </a:r>
          </a:p>
          <a:p>
            <a:pPr marL="0" indent="0">
              <a:buNone/>
            </a:pPr>
            <a:r>
              <a:rPr lang="pt-BR" dirty="0"/>
              <a:t>d) 8 640. </a:t>
            </a:r>
          </a:p>
          <a:p>
            <a:pPr marL="0" indent="0">
              <a:buNone/>
            </a:pPr>
            <a:r>
              <a:rPr lang="pt-BR" dirty="0"/>
              <a:t>e) 2 880.</a:t>
            </a:r>
          </a:p>
          <a:p>
            <a:endParaRPr lang="pt-BR"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1416" y="3513455"/>
            <a:ext cx="3371934" cy="2362413"/>
          </a:xfrm>
          <a:prstGeom prst="rect">
            <a:avLst/>
          </a:prstGeom>
        </p:spPr>
      </p:pic>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98899752"/>
      </p:ext>
    </p:extLst>
  </p:cSld>
  <p:clrMapOvr>
    <a:masterClrMapping/>
  </p:clrMapOvr>
  <mc:AlternateContent xmlns:mc="http://schemas.openxmlformats.org/markup-compatibility/2006">
    <mc:Choice xmlns:p14="http://schemas.microsoft.com/office/powerpoint/2010/main" Requires="p14">
      <p:transition spd="slow" p14:dur="2000" advTm="77988"/>
    </mc:Choice>
    <mc:Fallback>
      <p:transition spd="slow" advTm="7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284709"/>
            <a:ext cx="9601196" cy="1482098"/>
          </a:xfrm>
        </p:spPr>
        <p:txBody>
          <a:bodyPr/>
          <a:lstStyle/>
          <a:p>
            <a:r>
              <a:rPr lang="pt-BR" dirty="0" smtClean="0"/>
              <a:t>Resolução</a:t>
            </a:r>
            <a:endParaRPr lang="pt-BR" dirty="0"/>
          </a:p>
        </p:txBody>
      </p:sp>
      <p:sp>
        <p:nvSpPr>
          <p:cNvPr id="3" name="Espaço Reservado para Conteúdo 2"/>
          <p:cNvSpPr>
            <a:spLocks noGrp="1"/>
          </p:cNvSpPr>
          <p:nvPr>
            <p:ph idx="1"/>
          </p:nvPr>
        </p:nvSpPr>
        <p:spPr>
          <a:xfrm>
            <a:off x="1295401" y="1503336"/>
            <a:ext cx="9601196" cy="4372532"/>
          </a:xfrm>
          <a:solidFill>
            <a:schemeClr val="bg1"/>
          </a:solidFill>
        </p:spPr>
        <p:style>
          <a:lnRef idx="2">
            <a:schemeClr val="accent6"/>
          </a:lnRef>
          <a:fillRef idx="1">
            <a:schemeClr val="lt1"/>
          </a:fillRef>
          <a:effectRef idx="0">
            <a:schemeClr val="accent6"/>
          </a:effectRef>
          <a:fontRef idx="minor">
            <a:schemeClr val="dk1"/>
          </a:fontRef>
        </p:style>
        <p:txBody>
          <a:bodyPr numCol="1">
            <a:normAutofit lnSpcReduction="10000"/>
          </a:bodyPr>
          <a:lstStyle/>
          <a:p>
            <a:r>
              <a:rPr lang="pt-BR" dirty="0"/>
              <a:t>Resolução: Para uma pressão estática (</a:t>
            </a:r>
            <a:r>
              <a:rPr lang="pt-BR" dirty="0" err="1"/>
              <a:t>mca</a:t>
            </a:r>
            <a:r>
              <a:rPr lang="pt-BR" dirty="0"/>
              <a:t>) provocada por uma coluna de água de 6m, tem-se, do gráfico, uma vazão de água na ducha igual a 12/min. Considerando-se um mês de 30 dias, o tempo total de utilização da ducha é </a:t>
            </a:r>
            <a:r>
              <a:rPr lang="pt-BR" dirty="0" err="1"/>
              <a:t>Δt</a:t>
            </a:r>
            <a:r>
              <a:rPr lang="pt-BR" dirty="0"/>
              <a:t> = 4 x 8 x 30 (min) = 960 min.</a:t>
            </a:r>
          </a:p>
          <a:p>
            <a:r>
              <a:rPr lang="pt-BR" dirty="0"/>
              <a:t>Da qual:</a:t>
            </a:r>
          </a:p>
          <a:p>
            <a:pPr marL="0" indent="0">
              <a:buNone/>
            </a:pPr>
            <a:r>
              <a:rPr lang="pt-BR" dirty="0" smtClean="0"/>
              <a:t>Z = V÷ ∆t  </a:t>
            </a:r>
          </a:p>
          <a:p>
            <a:pPr marL="0" indent="0">
              <a:buNone/>
            </a:pPr>
            <a:r>
              <a:rPr lang="pt-BR" dirty="0" smtClean="0"/>
              <a:t>12= V÷960 </a:t>
            </a:r>
          </a:p>
          <a:p>
            <a:pPr marL="0" indent="0">
              <a:buNone/>
            </a:pPr>
            <a:r>
              <a:rPr lang="pt-BR" dirty="0" smtClean="0"/>
              <a:t>V= 960x12</a:t>
            </a:r>
          </a:p>
          <a:p>
            <a:pPr marL="0" indent="0">
              <a:buNone/>
            </a:pPr>
            <a:r>
              <a:rPr lang="pt-BR" u="sng" dirty="0" smtClean="0"/>
              <a:t>V= 11520 Litros </a:t>
            </a:r>
          </a:p>
          <a:p>
            <a:r>
              <a:rPr lang="pt-BR" b="1" dirty="0" smtClean="0"/>
              <a:t>Resposta: C</a:t>
            </a:r>
          </a:p>
          <a:p>
            <a:endParaRPr lang="pt-BR" dirty="0"/>
          </a:p>
        </p:txBody>
      </p:sp>
      <p:sp>
        <p:nvSpPr>
          <p:cNvPr id="5" name="Caixa de Texto 2"/>
          <p:cNvSpPr txBox="1">
            <a:spLocks noChangeArrowheads="1"/>
          </p:cNvSpPr>
          <p:nvPr/>
        </p:nvSpPr>
        <p:spPr bwMode="auto">
          <a:xfrm>
            <a:off x="6779892" y="2602455"/>
            <a:ext cx="4116705" cy="353622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pt-BR" sz="2000" dirty="0">
                <a:effectLst/>
                <a:latin typeface="Calibri" panose="020F0502020204030204" pitchFamily="34" charset="0"/>
                <a:ea typeface="Calibri" panose="020F0502020204030204" pitchFamily="34" charset="0"/>
                <a:cs typeface="Times New Roman" panose="02020603050405020304" pitchFamily="18" charset="0"/>
              </a:rPr>
              <a:t>Resolução mais simples: </a:t>
            </a:r>
          </a:p>
          <a:p>
            <a:pPr>
              <a:lnSpc>
                <a:spcPct val="107000"/>
              </a:lnSpc>
              <a:spcAft>
                <a:spcPts val="800"/>
              </a:spcAft>
            </a:pPr>
            <a:r>
              <a:rPr lang="pt-BR" sz="2000" dirty="0">
                <a:effectLst/>
                <a:latin typeface="Calibri" panose="020F0502020204030204" pitchFamily="34" charset="0"/>
                <a:ea typeface="Calibri" panose="020F0502020204030204" pitchFamily="34" charset="0"/>
                <a:cs typeface="Times New Roman" panose="02020603050405020304" pitchFamily="18" charset="0"/>
              </a:rPr>
              <a:t>6 (</a:t>
            </a:r>
            <a:r>
              <a:rPr lang="pt-BR" sz="2000" dirty="0" err="1">
                <a:effectLst/>
                <a:latin typeface="Calibri" panose="020F0502020204030204" pitchFamily="34" charset="0"/>
                <a:ea typeface="Calibri" panose="020F0502020204030204" pitchFamily="34" charset="0"/>
                <a:cs typeface="Times New Roman" panose="02020603050405020304" pitchFamily="18" charset="0"/>
              </a:rPr>
              <a:t>mca</a:t>
            </a:r>
            <a:r>
              <a:rPr lang="pt-BR" sz="2000" dirty="0">
                <a:effectLst/>
                <a:latin typeface="Calibri" panose="020F0502020204030204" pitchFamily="34" charset="0"/>
                <a:ea typeface="Calibri" panose="020F0502020204030204" pitchFamily="34" charset="0"/>
                <a:cs typeface="Times New Roman" panose="02020603050405020304" pitchFamily="18" charset="0"/>
              </a:rPr>
              <a:t>) vai corresponder a uma vazão de 12l/min que o chuveiro está aberto. </a:t>
            </a:r>
          </a:p>
          <a:p>
            <a:pPr>
              <a:lnSpc>
                <a:spcPct val="107000"/>
              </a:lnSpc>
              <a:spcAft>
                <a:spcPts val="800"/>
              </a:spcAft>
            </a:pPr>
            <a:r>
              <a:rPr lang="pt-BR" sz="2000" dirty="0">
                <a:effectLst/>
                <a:latin typeface="Calibri" panose="020F0502020204030204" pitchFamily="34" charset="0"/>
                <a:ea typeface="Calibri" panose="020F0502020204030204" pitchFamily="34" charset="0"/>
                <a:cs typeface="Times New Roman" panose="02020603050405020304" pitchFamily="18" charset="0"/>
              </a:rPr>
              <a:t>4 pessoas na casa utilizando 8 min por dia.</a:t>
            </a:r>
          </a:p>
          <a:p>
            <a:pPr>
              <a:lnSpc>
                <a:spcPct val="107000"/>
              </a:lnSpc>
              <a:spcAft>
                <a:spcPts val="800"/>
              </a:spcAft>
            </a:pPr>
            <a:r>
              <a:rPr lang="pt-BR" sz="2000" dirty="0">
                <a:effectLst/>
                <a:latin typeface="Calibri" panose="020F0502020204030204" pitchFamily="34" charset="0"/>
                <a:ea typeface="Calibri" panose="020F0502020204030204" pitchFamily="34" charset="0"/>
                <a:cs typeface="Times New Roman" panose="02020603050405020304" pitchFamily="18" charset="0"/>
              </a:rPr>
              <a:t>4x8= 32min</a:t>
            </a:r>
          </a:p>
          <a:p>
            <a:pPr>
              <a:lnSpc>
                <a:spcPct val="107000"/>
              </a:lnSpc>
              <a:spcAft>
                <a:spcPts val="800"/>
              </a:spcAft>
            </a:pPr>
            <a:r>
              <a:rPr lang="pt-BR" sz="2000" dirty="0">
                <a:effectLst/>
                <a:latin typeface="Calibri" panose="020F0502020204030204" pitchFamily="34" charset="0"/>
                <a:ea typeface="Calibri" panose="020F0502020204030204" pitchFamily="34" charset="0"/>
                <a:cs typeface="Times New Roman" panose="02020603050405020304" pitchFamily="18" charset="0"/>
              </a:rPr>
              <a:t>32x30= 960 </a:t>
            </a:r>
          </a:p>
          <a:p>
            <a:pPr>
              <a:lnSpc>
                <a:spcPct val="107000"/>
              </a:lnSpc>
              <a:spcAft>
                <a:spcPts val="800"/>
              </a:spcAft>
            </a:pPr>
            <a:r>
              <a:rPr lang="pt-BR" sz="2000" dirty="0">
                <a:effectLst/>
                <a:latin typeface="Calibri" panose="020F0502020204030204" pitchFamily="34" charset="0"/>
                <a:ea typeface="Calibri" panose="020F0502020204030204" pitchFamily="34" charset="0"/>
                <a:cs typeface="Times New Roman" panose="02020603050405020304" pitchFamily="18" charset="0"/>
              </a:rPr>
              <a:t>960x12= 11520 L</a:t>
            </a:r>
          </a:p>
        </p:txBody>
      </p:sp>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92057606"/>
      </p:ext>
    </p:extLst>
  </p:cSld>
  <p:clrMapOvr>
    <a:masterClrMapping/>
  </p:clrMapOvr>
  <mc:AlternateContent xmlns:mc="http://schemas.openxmlformats.org/markup-compatibility/2006">
    <mc:Choice xmlns:p14="http://schemas.microsoft.com/office/powerpoint/2010/main" Requires="p14">
      <p:transition spd="slow" p14:dur="2000" advTm="124182"/>
    </mc:Choice>
    <mc:Fallback>
      <p:transition spd="slow" advTm="12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Obrigada!</a:t>
            </a:r>
            <a:endParaRPr lang="pt-BR" dirty="0"/>
          </a:p>
        </p:txBody>
      </p:sp>
      <p:sp>
        <p:nvSpPr>
          <p:cNvPr id="3" name="Subtítulo 2"/>
          <p:cNvSpPr>
            <a:spLocks noGrp="1"/>
          </p:cNvSpPr>
          <p:nvPr>
            <p:ph type="subTitle" idx="1"/>
          </p:nvPr>
        </p:nvSpPr>
        <p:spPr/>
        <p:txBody>
          <a:bodyPr/>
          <a:lstStyle/>
          <a:p>
            <a:r>
              <a:rPr lang="pt-BR" dirty="0" err="1" smtClean="0"/>
              <a:t>Ass</a:t>
            </a:r>
            <a:r>
              <a:rPr lang="pt-BR" dirty="0" smtClean="0"/>
              <a:t>: Mirele Morais Mayrink</a:t>
            </a:r>
            <a:endParaRPr lang="pt-BR" dirty="0"/>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94913973"/>
      </p:ext>
    </p:extLst>
  </p:cSld>
  <p:clrMapOvr>
    <a:masterClrMapping/>
  </p:clrMapOvr>
  <mc:AlternateContent xmlns:mc="http://schemas.openxmlformats.org/markup-compatibility/2006">
    <mc:Choice xmlns:p14="http://schemas.microsoft.com/office/powerpoint/2010/main" Requires="p14">
      <p:transition spd="slow" p14:dur="2000" advTm="7621"/>
    </mc:Choice>
    <mc:Fallback>
      <p:transition spd="slow" advTm="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â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206</TotalTime>
  <Words>578</Words>
  <Application>Microsoft Office PowerPoint</Application>
  <PresentationFormat>Widescreen</PresentationFormat>
  <Paragraphs>64</Paragraphs>
  <Slides>8</Slides>
  <Notes>0</Notes>
  <HiddenSlides>0</HiddenSlides>
  <MMClips>8</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8</vt:i4>
      </vt:variant>
    </vt:vector>
  </HeadingPairs>
  <TitlesOfParts>
    <vt:vector size="13" baseType="lpstr">
      <vt:lpstr>Arial</vt:lpstr>
      <vt:lpstr>Calibri</vt:lpstr>
      <vt:lpstr>Garamond</vt:lpstr>
      <vt:lpstr>Times New Roman</vt:lpstr>
      <vt:lpstr>Orgânico</vt:lpstr>
      <vt:lpstr>Estudando para o ENEM de forma invertida</vt:lpstr>
      <vt:lpstr>Mapa Conceitual</vt:lpstr>
      <vt:lpstr>Competência e Habilidade</vt:lpstr>
      <vt:lpstr>Hidrostática: Conceitos Básicos</vt:lpstr>
      <vt:lpstr>Hidrostática: Conceitos Básicos</vt:lpstr>
      <vt:lpstr>Questão 65 do ENEM 2014</vt:lpstr>
      <vt:lpstr>Resolução</vt:lpstr>
      <vt:lpstr>Obrigada!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Estudando para o ENEM de forma invertida</dc:title>
  <dc:creator>Usuário do Windows</dc:creator>
  <cp:lastModifiedBy>Mylena Geanizelli</cp:lastModifiedBy>
  <cp:revision>11</cp:revision>
  <dcterms:created xsi:type="dcterms:W3CDTF">2017-07-20T16:34:57Z</dcterms:created>
  <dcterms:modified xsi:type="dcterms:W3CDTF">2017-07-28T23:28:39Z</dcterms:modified>
</cp:coreProperties>
</file>