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60" r:id="rId4"/>
    <p:sldId id="265" r:id="rId5"/>
    <p:sldId id="262" r:id="rId6"/>
    <p:sldId id="266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887C424-9B3C-48CD-AD17-9B987ED85007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0903E2F-7CE5-4C14-86CD-BCCE6E1DFA0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875644"/>
            <a:ext cx="12192000" cy="3982356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EEEFM Prof. Filomena Quitiba </a:t>
            </a:r>
          </a:p>
          <a:p>
            <a:pPr algn="l"/>
            <a:endParaRPr lang="pt-BR" sz="3200" dirty="0" smtClean="0">
              <a:solidFill>
                <a:schemeClr val="bg1"/>
              </a:solidFill>
            </a:endParaRPr>
          </a:p>
          <a:p>
            <a:pPr algn="l"/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Nome: </a:t>
            </a:r>
            <a:r>
              <a:rPr lang="pt-BR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Ana Carolina Tomzelli</a:t>
            </a:r>
          </a:p>
          <a:p>
            <a:pPr algn="l"/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Professor: </a:t>
            </a:r>
            <a:r>
              <a:rPr lang="pt-BR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Lucas Xavier</a:t>
            </a:r>
          </a:p>
          <a:p>
            <a:pPr algn="l"/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Cinemática: </a:t>
            </a:r>
            <a:r>
              <a:rPr lang="pt-BR" sz="3200" u="sng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velocidade media </a:t>
            </a:r>
          </a:p>
          <a:p>
            <a:pPr algn="l"/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Ano: </a:t>
            </a:r>
            <a:r>
              <a:rPr lang="pt-BR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1ºM06</a:t>
            </a:r>
          </a:p>
          <a:p>
            <a:pPr algn="l"/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ENEM </a:t>
            </a:r>
            <a:r>
              <a:rPr lang="pt-BR" sz="32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1999 Questão 61</a:t>
            </a:r>
            <a:endParaRPr lang="pt-BR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  <a:p>
            <a:pPr algn="l"/>
            <a:endParaRPr lang="pt-BR" sz="3200" b="1" dirty="0" smtClean="0">
              <a:solidFill>
                <a:schemeClr val="bg1"/>
              </a:solidFill>
            </a:endParaRPr>
          </a:p>
          <a:p>
            <a:pPr algn="l"/>
            <a:endParaRPr lang="pt-BR" sz="3200" b="1" dirty="0" smtClean="0">
              <a:solidFill>
                <a:schemeClr val="bg1"/>
              </a:solidFill>
            </a:endParaRPr>
          </a:p>
          <a:p>
            <a:pPr algn="l"/>
            <a:endParaRPr lang="pt-BR" sz="3200" b="1" dirty="0" smtClean="0">
              <a:solidFill>
                <a:schemeClr val="bg1"/>
              </a:solidFill>
            </a:endParaRPr>
          </a:p>
          <a:p>
            <a:pPr algn="l"/>
            <a:endParaRPr lang="pt-BR" sz="3200" b="1" dirty="0" smtClean="0">
              <a:solidFill>
                <a:schemeClr val="bg1"/>
              </a:solidFill>
            </a:endParaRPr>
          </a:p>
          <a:p>
            <a:pPr algn="l"/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121989"/>
          </a:xfrm>
        </p:spPr>
        <p:txBody>
          <a:bodyPr>
            <a:normAutofit/>
          </a:bodyPr>
          <a:lstStyle/>
          <a:p>
            <a:r>
              <a:rPr lang="pt-BR" sz="6000" b="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Estudando</a:t>
            </a:r>
            <a:r>
              <a:rPr lang="pt-BR" sz="6000" b="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 para o </a:t>
            </a:r>
            <a:r>
              <a:rPr lang="pt-BR" sz="6000" b="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ENEM</a:t>
            </a:r>
            <a:r>
              <a:rPr lang="pt-BR" sz="6000" b="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 de </a:t>
            </a:r>
            <a:r>
              <a:rPr lang="pt-BR" sz="6000" b="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forma</a:t>
            </a:r>
            <a:r>
              <a:rPr lang="pt-BR" sz="6000" b="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 Invertida </a:t>
            </a:r>
            <a:endParaRPr lang="pt-BR" sz="6000" b="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7"/>
    </mc:Choice>
    <mc:Fallback xmlns="">
      <p:transition spd="slow" advTm="9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0" y="4226011"/>
            <a:ext cx="2191559" cy="11862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Estudando para o ENEM de forma invertida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" name="Conector de seta reta 3"/>
          <p:cNvCxnSpPr>
            <a:stCxn id="2" idx="0"/>
            <a:endCxn id="5" idx="2"/>
          </p:cNvCxnSpPr>
          <p:nvPr/>
        </p:nvCxnSpPr>
        <p:spPr>
          <a:xfrm flipV="1">
            <a:off x="1095780" y="2266220"/>
            <a:ext cx="192850" cy="19597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86940" y="1203539"/>
            <a:ext cx="2403379" cy="10626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Pesquisa: Sedu </a:t>
            </a:r>
            <a:endParaRPr lang="pt-BR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0" name="Conector de seta reta 9"/>
          <p:cNvCxnSpPr>
            <a:stCxn id="5" idx="3"/>
          </p:cNvCxnSpPr>
          <p:nvPr/>
        </p:nvCxnSpPr>
        <p:spPr>
          <a:xfrm flipV="1">
            <a:off x="2490319" y="1604853"/>
            <a:ext cx="592515" cy="1300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3082834" y="1137928"/>
            <a:ext cx="2323070" cy="8279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Hora do Enem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3" name="Conector de seta reta 12"/>
          <p:cNvCxnSpPr>
            <a:stCxn id="2" idx="3"/>
          </p:cNvCxnSpPr>
          <p:nvPr/>
        </p:nvCxnSpPr>
        <p:spPr>
          <a:xfrm flipV="1">
            <a:off x="2191559" y="4586560"/>
            <a:ext cx="3595816" cy="2325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231666" y="3484396"/>
            <a:ext cx="2555781" cy="10346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231666" y="5214994"/>
            <a:ext cx="2469586" cy="268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17"/>
          <p:cNvSpPr/>
          <p:nvPr/>
        </p:nvSpPr>
        <p:spPr>
          <a:xfrm>
            <a:off x="4755587" y="2285789"/>
            <a:ext cx="2038865" cy="11986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Enem 1999 </a:t>
            </a:r>
          </a:p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Questão 61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894173" y="3632887"/>
            <a:ext cx="2038865" cy="10750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Curso-objetivo.br/livro de física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755587" y="4934734"/>
            <a:ext cx="1991475" cy="11368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Computador</a:t>
            </a: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6747062" y="1322173"/>
            <a:ext cx="1312639" cy="12873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6492240" y="444844"/>
            <a:ext cx="1959783" cy="8219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Fonte: wikifisica </a:t>
            </a:r>
            <a:endParaRPr lang="pt-BR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28" name="Conector de seta reta 27"/>
          <p:cNvCxnSpPr>
            <a:stCxn id="26" idx="3"/>
            <a:endCxn id="29" idx="1"/>
          </p:cNvCxnSpPr>
          <p:nvPr/>
        </p:nvCxnSpPr>
        <p:spPr>
          <a:xfrm flipV="1">
            <a:off x="8452023" y="661087"/>
            <a:ext cx="1758070" cy="1947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de cantos arredondados 28"/>
          <p:cNvSpPr/>
          <p:nvPr/>
        </p:nvSpPr>
        <p:spPr>
          <a:xfrm>
            <a:off x="10210093" y="0"/>
            <a:ext cx="1929714" cy="13221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Competência e habilidade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7843444" y="3970125"/>
            <a:ext cx="2329248" cy="1853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29" idx="2"/>
          </p:cNvCxnSpPr>
          <p:nvPr/>
        </p:nvCxnSpPr>
        <p:spPr>
          <a:xfrm>
            <a:off x="11174950" y="1322173"/>
            <a:ext cx="82055" cy="19053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de cantos arredondados 33"/>
          <p:cNvSpPr/>
          <p:nvPr/>
        </p:nvSpPr>
        <p:spPr>
          <a:xfrm>
            <a:off x="10210093" y="3222980"/>
            <a:ext cx="1890584" cy="109114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Podcast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6" name="Conector de seta reta 35"/>
          <p:cNvCxnSpPr>
            <a:stCxn id="21" idx="3"/>
          </p:cNvCxnSpPr>
          <p:nvPr/>
        </p:nvCxnSpPr>
        <p:spPr>
          <a:xfrm flipV="1">
            <a:off x="6747062" y="5392180"/>
            <a:ext cx="1660273" cy="1109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36"/>
          <p:cNvSpPr/>
          <p:nvPr/>
        </p:nvSpPr>
        <p:spPr>
          <a:xfrm>
            <a:off x="8399829" y="5138885"/>
            <a:ext cx="1810264" cy="4726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Power Point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9" name="Conector de seta reta 38"/>
          <p:cNvCxnSpPr>
            <a:endCxn id="40" idx="3"/>
          </p:cNvCxnSpPr>
          <p:nvPr/>
        </p:nvCxnSpPr>
        <p:spPr>
          <a:xfrm flipH="1">
            <a:off x="7021740" y="5628504"/>
            <a:ext cx="2075922" cy="10518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5128055" y="6502742"/>
            <a:ext cx="1893685" cy="35525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Microfone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10262286" y="4389740"/>
            <a:ext cx="1102400" cy="7661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9265207" y="5632218"/>
            <a:ext cx="1342444" cy="10444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de cantos arredondados 45"/>
          <p:cNvSpPr/>
          <p:nvPr/>
        </p:nvSpPr>
        <p:spPr>
          <a:xfrm>
            <a:off x="10647405" y="6478341"/>
            <a:ext cx="1544595" cy="35525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Slide</a:t>
            </a: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 rot="16645313">
            <a:off x="259774" y="2940797"/>
            <a:ext cx="1368888" cy="380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Pesquisa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70" name="Retângulo 69"/>
          <p:cNvSpPr/>
          <p:nvPr/>
        </p:nvSpPr>
        <p:spPr>
          <a:xfrm rot="21312617">
            <a:off x="2795135" y="4396592"/>
            <a:ext cx="1985555" cy="244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C00000"/>
                </a:solidFill>
              </a:rPr>
              <a:t>Conhecimento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 rot="462399">
            <a:off x="2923327" y="4999430"/>
            <a:ext cx="1484515" cy="303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C00000"/>
                </a:solidFill>
              </a:rPr>
              <a:t>Ferramenta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 rot="21449207">
            <a:off x="8066430" y="3671046"/>
            <a:ext cx="1758071" cy="3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Produto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73" name="Retângulo 72"/>
          <p:cNvSpPr/>
          <p:nvPr/>
        </p:nvSpPr>
        <p:spPr>
          <a:xfrm rot="19330180">
            <a:off x="6844645" y="1643831"/>
            <a:ext cx="988740" cy="349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Fonte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76" name="Retângulo 75"/>
          <p:cNvSpPr/>
          <p:nvPr/>
        </p:nvSpPr>
        <p:spPr>
          <a:xfrm rot="20261131">
            <a:off x="2305018" y="3676126"/>
            <a:ext cx="1873090" cy="36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Base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77" name="Retângulo 76"/>
          <p:cNvSpPr/>
          <p:nvPr/>
        </p:nvSpPr>
        <p:spPr>
          <a:xfrm rot="21407855">
            <a:off x="8604129" y="392238"/>
            <a:ext cx="1483396" cy="342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C00000"/>
                </a:solidFill>
              </a:rPr>
              <a:t>Complemento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8" name="Retângulo 77"/>
          <p:cNvSpPr/>
          <p:nvPr/>
        </p:nvSpPr>
        <p:spPr>
          <a:xfrm rot="21177234">
            <a:off x="6942649" y="5053600"/>
            <a:ext cx="1260348" cy="35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C00000"/>
                </a:solidFill>
              </a:rPr>
              <a:t>Programa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79" name="Retângulo 78"/>
          <p:cNvSpPr/>
          <p:nvPr/>
        </p:nvSpPr>
        <p:spPr>
          <a:xfrm rot="19214712">
            <a:off x="10094798" y="4621960"/>
            <a:ext cx="1025707" cy="213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C00000"/>
                </a:solidFill>
              </a:rPr>
              <a:t>Produto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80" name="Retângulo 79"/>
          <p:cNvSpPr/>
          <p:nvPr/>
        </p:nvSpPr>
        <p:spPr>
          <a:xfrm rot="2093045">
            <a:off x="9691539" y="5895727"/>
            <a:ext cx="1037109" cy="367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C00000"/>
                </a:solidFill>
              </a:rPr>
              <a:t>Parte visual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81" name="Retângulo 80"/>
          <p:cNvSpPr/>
          <p:nvPr/>
        </p:nvSpPr>
        <p:spPr>
          <a:xfrm rot="19973256">
            <a:off x="6975525" y="5811299"/>
            <a:ext cx="1500484" cy="476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C00000"/>
                </a:solidFill>
              </a:rPr>
              <a:t>Ferramenta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rgbClr val="C00000"/>
                </a:solidFill>
              </a:rPr>
              <a:t>secundaria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104" name="Retângulo 103"/>
          <p:cNvSpPr/>
          <p:nvPr/>
        </p:nvSpPr>
        <p:spPr>
          <a:xfrm rot="5400000">
            <a:off x="10672286" y="2081267"/>
            <a:ext cx="1582786" cy="369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C00000"/>
                </a:solidFill>
              </a:rPr>
              <a:t>Produto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22" name="Retângulo de cantos arredondados 121"/>
          <p:cNvSpPr/>
          <p:nvPr/>
        </p:nvSpPr>
        <p:spPr>
          <a:xfrm>
            <a:off x="0" y="0"/>
            <a:ext cx="5894173" cy="776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Mapa de conceito</a:t>
            </a:r>
            <a:endParaRPr lang="pt-BR" sz="54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7"/>
    </mc:Choice>
    <mc:Fallback xmlns="">
      <p:transition spd="slow" advTm="30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" y="1332411"/>
            <a:ext cx="12192000" cy="727601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C00000"/>
                </a:solidFill>
              </a:rPr>
              <a:t>III</a:t>
            </a:r>
            <a:r>
              <a:rPr lang="pt-BR" sz="3200" dirty="0" smtClean="0"/>
              <a:t> – 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selecionar, organizar, relacionar, interpretar dados e informações representados de diferentes formas para tomar decisões e enfrentar situações-problemas.</a:t>
            </a:r>
          </a:p>
          <a:p>
            <a:pPr marL="0" indent="0" algn="l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t-BR" sz="3200" dirty="0" smtClean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C00000"/>
                </a:solidFill>
              </a:rPr>
              <a:t>H20</a:t>
            </a:r>
            <a:r>
              <a:rPr lang="pt-BR" sz="3200" dirty="0" smtClean="0"/>
              <a:t> </a:t>
            </a:r>
            <a:r>
              <a:rPr lang="pt-BR" sz="3200" dirty="0">
                <a:latin typeface="Baskerville Old Face" panose="02020602080505020303" pitchFamily="18" charset="0"/>
              </a:rPr>
              <a:t>-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Utilizar leis físicas para interpretar processos naturais e tecnológicos que envolvem trocas de calor, mudanças de pressão e densidade ou interações físicas que provoquem movimentos de objetos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6303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tabLst>
                <a:tab pos="10045700" algn="l"/>
              </a:tabLst>
            </a:pPr>
            <a:r>
              <a:rPr lang="pt-BR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Habilidades </a:t>
            </a:r>
            <a:r>
              <a:rPr lang="pt-BR" sz="60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anose="02020602080505020303" pitchFamily="18" charset="0"/>
              </a:rPr>
              <a:t>e</a:t>
            </a:r>
            <a:r>
              <a:rPr lang="pt-BR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 competência </a:t>
            </a:r>
            <a:endParaRPr lang="pt-BR" sz="6000" b="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69" y="2903493"/>
            <a:ext cx="3581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2903493"/>
            <a:ext cx="369502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7"/>
    </mc:Choice>
    <mc:Fallback xmlns="">
      <p:transition spd="slow" advTm="3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 que é </a:t>
            </a:r>
            <a:r>
              <a:rPr lang="pt-BR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velocidade</a:t>
            </a:r>
            <a:r>
              <a:rPr lang="pt-BR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media?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36470"/>
            <a:ext cx="5834741" cy="5185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 velocidade média de um móvel é dada pela divisão entre o espaço total percorrido </a:t>
            </a:r>
            <a:r>
              <a:rPr lang="pt-BR" sz="32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(Δs)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e o tempo gasto no percurso </a:t>
            </a:r>
            <a:r>
              <a:rPr lang="pt-BR" sz="32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(Δt</a:t>
            </a:r>
            <a:r>
              <a:rPr lang="pt-BR" sz="32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)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de modo 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que:</a:t>
            </a:r>
            <a:endParaRPr lang="pt-BR" sz="3200" dirty="0">
              <a:solidFill>
                <a:schemeClr val="accent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91496" y="3729446"/>
            <a:ext cx="6096000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Formula Importante </a:t>
            </a:r>
            <a:r>
              <a:rPr lang="pt-BR" sz="3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de </a:t>
            </a:r>
            <a:r>
              <a:rPr lang="pt-B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Física: </a:t>
            </a:r>
            <a:endParaRPr lang="pt-BR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96000" y="3925388"/>
            <a:ext cx="6196149" cy="225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C00000"/>
                </a:solidFill>
              </a:rPr>
              <a:t>Vm = </a:t>
            </a:r>
            <a:r>
              <a:rPr lang="el-GR" sz="4000" u="sng" dirty="0">
                <a:solidFill>
                  <a:srgbClr val="C00000"/>
                </a:solidFill>
              </a:rPr>
              <a:t>Δ</a:t>
            </a:r>
            <a:r>
              <a:rPr lang="pt-BR" sz="4000" u="sng" dirty="0">
                <a:solidFill>
                  <a:srgbClr val="C00000"/>
                </a:solidFill>
              </a:rPr>
              <a:t>s</a:t>
            </a:r>
          </a:p>
          <a:p>
            <a:pPr algn="ctr"/>
            <a:r>
              <a:rPr lang="pt-BR" sz="4000" dirty="0">
                <a:solidFill>
                  <a:srgbClr val="C00000"/>
                </a:solidFill>
              </a:rPr>
              <a:t>          </a:t>
            </a:r>
            <a:r>
              <a:rPr lang="el-GR" sz="4000" dirty="0">
                <a:solidFill>
                  <a:srgbClr val="C00000"/>
                </a:solidFill>
              </a:rPr>
              <a:t>Δ</a:t>
            </a:r>
            <a:r>
              <a:rPr lang="pt-BR" sz="4000" dirty="0">
                <a:solidFill>
                  <a:srgbClr val="C00000"/>
                </a:solidFill>
              </a:rPr>
              <a:t>t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344091" y="4781006"/>
            <a:ext cx="479624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96" y="1280160"/>
            <a:ext cx="5991496" cy="217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4"/>
    </mc:Choice>
    <mc:Fallback xmlns="">
      <p:transition spd="slow" advTm="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5974081" cy="548640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Um sistema de radar é programado para registrar automaticamente a velocidade de todos os veículos trafegando por uma avenida, onde passam em média 300 veículos por hora, sendo 55 km/h a máxima velocidade permitida. Um levantamento estatístico dos registros do radar permitiu a elaboração da distribuição percentual de veículos de acordo com sua velocidade aproximada.</a:t>
            </a:r>
          </a:p>
          <a:p>
            <a:endParaRPr lang="pt-B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5995851" y="1332411"/>
            <a:ext cx="6196149" cy="552558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velocidade média dos veículos que trafegam nessa avenida é de</a:t>
            </a:r>
            <a:r>
              <a:rPr lang="pt-B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pt-BR" sz="2800" dirty="0"/>
          </a:p>
          <a:p>
            <a:r>
              <a:rPr lang="pt-BR" sz="2800" dirty="0" smtClean="0">
                <a:solidFill>
                  <a:srgbClr val="C00000"/>
                </a:solidFill>
              </a:rPr>
              <a:t>A</a:t>
            </a:r>
            <a:r>
              <a:rPr lang="pt-BR" sz="2800" dirty="0">
                <a:solidFill>
                  <a:srgbClr val="C00000"/>
                </a:solidFill>
              </a:rPr>
              <a:t>)</a:t>
            </a:r>
            <a:r>
              <a:rPr lang="pt-BR" sz="2800" dirty="0"/>
              <a:t> 35km/h</a:t>
            </a:r>
          </a:p>
          <a:p>
            <a:r>
              <a:rPr lang="pt-BR" sz="2800" dirty="0">
                <a:solidFill>
                  <a:srgbClr val="C00000"/>
                </a:solidFill>
              </a:rPr>
              <a:t>B)</a:t>
            </a:r>
            <a:r>
              <a:rPr lang="pt-BR" sz="2800" dirty="0"/>
              <a:t> 44km/h</a:t>
            </a:r>
          </a:p>
          <a:p>
            <a:r>
              <a:rPr lang="pt-BR" sz="2800" dirty="0">
                <a:solidFill>
                  <a:srgbClr val="C00000"/>
                </a:solidFill>
              </a:rPr>
              <a:t>C)</a:t>
            </a:r>
            <a:r>
              <a:rPr lang="pt-BR" sz="2800" dirty="0"/>
              <a:t> 55km/h</a:t>
            </a:r>
          </a:p>
          <a:p>
            <a:r>
              <a:rPr lang="pt-BR" sz="2800" dirty="0">
                <a:solidFill>
                  <a:srgbClr val="C00000"/>
                </a:solidFill>
              </a:rPr>
              <a:t>D)</a:t>
            </a:r>
            <a:r>
              <a:rPr lang="pt-BR" sz="2800" dirty="0"/>
              <a:t> 76km/h</a:t>
            </a:r>
          </a:p>
          <a:p>
            <a:r>
              <a:rPr lang="pt-BR" sz="2800" dirty="0">
                <a:solidFill>
                  <a:srgbClr val="C00000"/>
                </a:solidFill>
              </a:rPr>
              <a:t>E)</a:t>
            </a:r>
            <a:r>
              <a:rPr lang="pt-BR" sz="2800" dirty="0"/>
              <a:t> 85km/h</a:t>
            </a:r>
            <a:endParaRPr lang="pt-BR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3241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pt-BR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Questão 61</a:t>
            </a:r>
            <a:endParaRPr lang="pt-BR" sz="6000" b="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49"/>
    </mc:Choice>
    <mc:Fallback xmlns="">
      <p:transition spd="slow" advTm="5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547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pt-BR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Gráfico</a:t>
            </a:r>
            <a:endParaRPr lang="pt-BR" sz="6000" b="0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7" y="2011680"/>
            <a:ext cx="9300754" cy="41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9"/>
    </mc:Choice>
    <mc:Fallback xmlns="">
      <p:transition spd="slow" advTm="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45474"/>
            <a:ext cx="12192000" cy="551252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O valor médio de velocidades para os veículos que trafegam na referida avenida fica determinado pela media ponderada das velocidades, o peso de cada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velocidade </a:t>
            </a:r>
            <a:r>
              <a:rPr lang="pt-B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é respectiva porcentagem de veículos, que tem essa velocidade.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 média das velocidades é dada por:</a:t>
            </a:r>
            <a:endParaRPr lang="pt-BR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200" dirty="0" smtClean="0"/>
              <a:t>Vm= </a:t>
            </a:r>
            <a:r>
              <a:rPr lang="pt-BR" sz="3200" u="sng" dirty="0" smtClean="0"/>
              <a:t>20.5 + 30 . 15 + 40 . 30 + 50 . 40 + 60 . 6 + 70 . 3 + 80 . 1+ 100</a:t>
            </a:r>
          </a:p>
          <a:p>
            <a:pPr algn="l"/>
            <a:r>
              <a:rPr lang="pt-BR" sz="3200" dirty="0"/>
              <a:t> </a:t>
            </a:r>
            <a:r>
              <a:rPr lang="pt-BR" sz="3200" dirty="0" smtClean="0"/>
              <a:t>                                                  100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t-BR" sz="3200" dirty="0" smtClean="0"/>
              <a:t>Vm= </a:t>
            </a:r>
            <a:r>
              <a:rPr lang="pt-BR" sz="3200" dirty="0"/>
              <a:t>44 km/h</a:t>
            </a:r>
            <a:r>
              <a:rPr lang="pt-BR" sz="3200" dirty="0" smtClean="0"/>
              <a:t>.                       </a:t>
            </a:r>
          </a:p>
          <a:p>
            <a:pPr algn="l"/>
            <a:r>
              <a:rPr lang="pt-BR" sz="3200" dirty="0">
                <a:solidFill>
                  <a:srgbClr val="C00000"/>
                </a:solidFill>
              </a:rPr>
              <a:t> </a:t>
            </a:r>
            <a:r>
              <a:rPr lang="pt-BR" sz="3200" dirty="0" smtClean="0">
                <a:solidFill>
                  <a:srgbClr val="C00000"/>
                </a:solidFill>
              </a:rPr>
              <a:t>                                                  ( B )  </a:t>
            </a:r>
          </a:p>
          <a:p>
            <a:pPr algn="l"/>
            <a:endParaRPr lang="pt-BR" sz="3200" dirty="0"/>
          </a:p>
          <a:p>
            <a:pPr algn="l"/>
            <a:endParaRPr lang="pt-BR" sz="32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332411"/>
          </a:xfrm>
          <a:noFill/>
          <a:ln>
            <a:noFill/>
          </a:ln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askerville Old Face" panose="02020602080505020303" pitchFamily="18" charset="0"/>
              </a:rPr>
              <a:t>Resolução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6"/>
    </mc:Choice>
    <mc:Fallback xmlns="">
      <p:transition spd="slow" advTm="19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398</TotalTime>
  <Words>363</Words>
  <Application>Microsoft Office PowerPoint</Application>
  <PresentationFormat>Widescreen</PresentationFormat>
  <Paragraphs>65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Baskerville Old Face</vt:lpstr>
      <vt:lpstr>Constantia</vt:lpstr>
      <vt:lpstr>Garamond</vt:lpstr>
      <vt:lpstr>Tahoma</vt:lpstr>
      <vt:lpstr>Tunga</vt:lpstr>
      <vt:lpstr>Wingdings</vt:lpstr>
      <vt:lpstr>BlackTie</vt:lpstr>
      <vt:lpstr>Estudando para o ENEM de forma Invertida </vt:lpstr>
      <vt:lpstr>Apresentação do PowerPoint</vt:lpstr>
      <vt:lpstr>Habilidades e competência </vt:lpstr>
      <vt:lpstr>Apresentação do PowerPoint</vt:lpstr>
      <vt:lpstr>Questão 61</vt:lpstr>
      <vt:lpstr>Gráfico</vt:lpstr>
      <vt:lpstr>Resolução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Usuário do Windows</cp:lastModifiedBy>
  <cp:revision>34</cp:revision>
  <dcterms:created xsi:type="dcterms:W3CDTF">2017-05-25T18:31:57Z</dcterms:created>
  <dcterms:modified xsi:type="dcterms:W3CDTF">2017-08-07T12:22:50Z</dcterms:modified>
</cp:coreProperties>
</file>