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2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TE" initials="V" lastIdx="1" clrIdx="0">
    <p:extLst>
      <p:ext uri="{19B8F6BF-5375-455C-9EA6-DF929625EA0E}">
        <p15:presenceInfo xmlns:p15="http://schemas.microsoft.com/office/powerpoint/2012/main" userId="VANDE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31T16:42:45.70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h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Espaço Reservado para o Número do Slid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854052" y="1124744"/>
            <a:ext cx="60928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dirty="0" smtClean="0">
                <a:latin typeface="Berlin Sans FB" panose="020E0602020502020306" pitchFamily="34" charset="0"/>
              </a:rPr>
              <a:t>Estudando para o ENEM         de forma invertida   </a:t>
            </a:r>
            <a:endParaRPr lang="pt-BR" sz="4400" dirty="0"/>
          </a:p>
        </p:txBody>
      </p:sp>
      <p:sp>
        <p:nvSpPr>
          <p:cNvPr id="7" name="Retângulo 6"/>
          <p:cNvSpPr/>
          <p:nvPr/>
        </p:nvSpPr>
        <p:spPr>
          <a:xfrm>
            <a:off x="1291952" y="2924944"/>
            <a:ext cx="9217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Berlin Sans FB" panose="020E0602020502020306" pitchFamily="34" charset="0"/>
              </a:rPr>
              <a:t>Cinemática: conservação da quantidade de </a:t>
            </a:r>
            <a:r>
              <a:rPr lang="pt-BR" sz="2200" dirty="0" smtClean="0">
                <a:latin typeface="Berlin Sans FB" panose="020E0602020502020306" pitchFamily="34" charset="0"/>
              </a:rPr>
              <a:t>movimento (gráfico)</a:t>
            </a:r>
            <a:endParaRPr lang="pt-BR" sz="2200" dirty="0">
              <a:latin typeface="Berlin Sans FB" panose="020E0602020502020306" pitchFamily="34" charset="0"/>
            </a:endParaRPr>
          </a:p>
          <a:p>
            <a:pPr algn="ctr"/>
            <a:r>
              <a:rPr lang="pt-BR" dirty="0">
                <a:latin typeface="Berlin Sans FB" panose="020E0602020502020306" pitchFamily="34" charset="0"/>
              </a:rPr>
              <a:t>ENEM: </a:t>
            </a:r>
            <a:r>
              <a:rPr lang="pt-BR" sz="2600" dirty="0" smtClean="0">
                <a:latin typeface="Berlin Sans FB" panose="020E0602020502020306" pitchFamily="34" charset="0"/>
              </a:rPr>
              <a:t>2012</a:t>
            </a:r>
            <a:endParaRPr lang="pt-BR" sz="2600" dirty="0">
              <a:latin typeface="Berlin Sans FB" panose="020E0602020502020306" pitchFamily="34" charset="0"/>
            </a:endParaRPr>
          </a:p>
          <a:p>
            <a:r>
              <a:rPr lang="pt-BR" dirty="0" smtClean="0">
                <a:latin typeface="Berlin Sans FB" panose="020E0602020502020306" pitchFamily="34" charset="0"/>
              </a:rPr>
              <a:t>Nome: Ester Moreira </a:t>
            </a:r>
            <a:r>
              <a:rPr lang="pt-BR" dirty="0">
                <a:latin typeface="Berlin Sans FB" panose="020E0602020502020306" pitchFamily="34" charset="0"/>
              </a:rPr>
              <a:t>Lima                                     Turma: 1M05</a:t>
            </a:r>
          </a:p>
          <a:p>
            <a:pPr algn="ctr"/>
            <a:endParaRPr lang="pt-BR" sz="3000" dirty="0">
              <a:latin typeface="Berlin Sans FB" panose="020E0602020502020306" pitchFamily="34" charset="0"/>
            </a:endParaRPr>
          </a:p>
          <a:p>
            <a:pPr algn="ctr"/>
            <a:r>
              <a:rPr lang="pt-BR" sz="3000" dirty="0">
                <a:latin typeface="Berlin Sans FB" panose="020E0602020502020306" pitchFamily="34" charset="0"/>
              </a:rPr>
              <a:t>EEEFM Prof.ª Filomena Quitiba </a:t>
            </a:r>
            <a:endParaRPr lang="pt-BR" sz="3000" dirty="0">
              <a:latin typeface="Berlin Sans FB" panose="020E0602020502020306" pitchFamily="34" charset="0"/>
            </a:endParaRPr>
          </a:p>
        </p:txBody>
      </p:sp>
      <p:pic>
        <p:nvPicPr>
          <p:cNvPr id="18" name="Á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715">
        <p:fade/>
      </p:transition>
    </mc:Choice>
    <mc:Fallback>
      <p:transition spd="med" advTm="267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37828" y="332656"/>
            <a:ext cx="11039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Resolução</a:t>
            </a:r>
          </a:p>
          <a:p>
            <a:r>
              <a:rPr lang="pt-BR" dirty="0" smtClean="0"/>
              <a:t>1º </a:t>
            </a:r>
            <a:r>
              <a:rPr lang="pt-BR" dirty="0"/>
              <a:t>trecho: A composição arranca acelerando com </a:t>
            </a:r>
            <a:r>
              <a:rPr lang="pt-BR" dirty="0" smtClean="0"/>
              <a:t>intensidade </a:t>
            </a:r>
            <a:r>
              <a:rPr lang="pt-BR" dirty="0"/>
              <a:t>constante. O movimento é </a:t>
            </a:r>
            <a:r>
              <a:rPr lang="pt-BR" dirty="0" smtClean="0"/>
              <a:t>uniformemente acelerado</a:t>
            </a:r>
            <a:r>
              <a:rPr lang="pt-BR" dirty="0"/>
              <a:t>, a função horária do es paço é do </a:t>
            </a:r>
            <a:r>
              <a:rPr lang="pt-BR" dirty="0" smtClean="0"/>
              <a:t>2º </a:t>
            </a:r>
            <a:r>
              <a:rPr lang="pt-BR" dirty="0"/>
              <a:t>grau e </a:t>
            </a:r>
            <a:r>
              <a:rPr lang="pt-BR" dirty="0" smtClean="0"/>
              <a:t>o gráfico </a:t>
            </a:r>
            <a:r>
              <a:rPr lang="pt-BR" dirty="0"/>
              <a:t>posição x </a:t>
            </a:r>
            <a:r>
              <a:rPr lang="pt-BR" dirty="0" smtClean="0"/>
              <a:t>tempo </a:t>
            </a:r>
            <a:r>
              <a:rPr lang="pt-BR" dirty="0"/>
              <a:t>é um arco de parábola </a:t>
            </a:r>
            <a:r>
              <a:rPr lang="pt-BR" dirty="0" smtClean="0"/>
              <a:t>com concavidade </a:t>
            </a:r>
            <a:r>
              <a:rPr lang="pt-BR" dirty="0"/>
              <a:t>voltada para cima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37828" y="2132856"/>
            <a:ext cx="10369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2º trecho</a:t>
            </a:r>
            <a:r>
              <a:rPr lang="pt-BR" dirty="0"/>
              <a:t>: A velocidade escalar é constante e o </a:t>
            </a:r>
            <a:r>
              <a:rPr lang="pt-BR" dirty="0" smtClean="0"/>
              <a:t>movimento </a:t>
            </a:r>
            <a:r>
              <a:rPr lang="pt-BR" dirty="0"/>
              <a:t>é uniforme. A função horária do espaço é </a:t>
            </a:r>
            <a:r>
              <a:rPr lang="pt-BR" dirty="0" smtClean="0"/>
              <a:t>do 1º </a:t>
            </a:r>
            <a:r>
              <a:rPr lang="pt-BR" dirty="0"/>
              <a:t>grau e o gráfico posição x tempo é um segmento de</a:t>
            </a:r>
          </a:p>
          <a:p>
            <a:r>
              <a:rPr lang="pt-BR" dirty="0"/>
              <a:t>reta oblíqua ascendente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37828" y="3645024"/>
            <a:ext cx="10585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3º </a:t>
            </a:r>
            <a:r>
              <a:rPr lang="pt-BR" dirty="0"/>
              <a:t>trecho: A composição freia com aceleração de intensidade constante. O movimento é uniformemente retardado, a função horária do espaço é do </a:t>
            </a:r>
            <a:r>
              <a:rPr lang="pt-BR" dirty="0" smtClean="0"/>
              <a:t>2º </a:t>
            </a:r>
            <a:r>
              <a:rPr lang="pt-BR" dirty="0"/>
              <a:t>grau e o gráfico posição x tempo é um arco de parábola com concavidade voltada para baixo. Deve-se notar que, após a parada do trem, a posição permanece </a:t>
            </a:r>
            <a:r>
              <a:rPr lang="pt-BR" dirty="0" smtClean="0"/>
              <a:t>con</a:t>
            </a:r>
            <a:r>
              <a:rPr lang="pt-BR" dirty="0"/>
              <a:t>s</a:t>
            </a:r>
            <a:r>
              <a:rPr lang="pt-BR" dirty="0" smtClean="0"/>
              <a:t>tante</a:t>
            </a:r>
            <a:r>
              <a:rPr lang="pt-BR" dirty="0"/>
              <a:t>, com o gráfico posição x tempo paralelo ao eixo dos tempos</a:t>
            </a:r>
          </a:p>
        </p:txBody>
      </p:sp>
      <p:pic>
        <p:nvPicPr>
          <p:cNvPr id="13" name="Á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50">
        <p:fade/>
      </p:transition>
    </mc:Choice>
    <mc:Fallback>
      <p:transition spd="med" advTm="8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53852" y="620688"/>
            <a:ext cx="1011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1ª informação: </a:t>
            </a:r>
            <a:r>
              <a:rPr lang="pt-BR" dirty="0" smtClean="0"/>
              <a:t>“a locomotiva parte do repouso em aceleração constante por </a:t>
            </a:r>
          </a:p>
          <a:p>
            <a:r>
              <a:rPr lang="pt-BR" dirty="0"/>
              <a:t>u</a:t>
            </a:r>
            <a:r>
              <a:rPr lang="pt-BR" dirty="0" smtClean="0"/>
              <a:t>m terço do tempo de percurso </a:t>
            </a:r>
            <a:r>
              <a:rPr lang="pt-BR" sz="2800" dirty="0" smtClean="0"/>
              <a:t>.”</a:t>
            </a:r>
            <a:endParaRPr lang="pt-BR" sz="2800" dirty="0"/>
          </a:p>
        </p:txBody>
      </p:sp>
      <p:cxnSp>
        <p:nvCxnSpPr>
          <p:cNvPr id="5" name="Conector angulado 4"/>
          <p:cNvCxnSpPr/>
          <p:nvPr/>
        </p:nvCxnSpPr>
        <p:spPr>
          <a:xfrm rot="10800000">
            <a:off x="6526460" y="2996952"/>
            <a:ext cx="2160240" cy="1800200"/>
          </a:xfrm>
          <a:prstGeom prst="bentConnector3">
            <a:avLst>
              <a:gd name="adj1" fmla="val 100675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246540" y="3212976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8110636" y="3212976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742484" y="35730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1</a:t>
            </a:r>
            <a:endParaRPr lang="pt-BR" sz="28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7606580" y="38970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2</a:t>
            </a:r>
            <a:endParaRPr lang="pt-BR" sz="28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470676" y="38970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3</a:t>
            </a:r>
            <a:endParaRPr lang="pt-BR" sz="2800" dirty="0"/>
          </a:p>
        </p:txBody>
      </p:sp>
      <p:cxnSp>
        <p:nvCxnSpPr>
          <p:cNvPr id="31" name="Conector reto 30"/>
          <p:cNvCxnSpPr>
            <a:stCxn id="27" idx="0"/>
          </p:cNvCxnSpPr>
          <p:nvPr/>
        </p:nvCxnSpPr>
        <p:spPr>
          <a:xfrm flipV="1">
            <a:off x="6926188" y="2708920"/>
            <a:ext cx="464368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8" idx="0"/>
          </p:cNvCxnSpPr>
          <p:nvPr/>
        </p:nvCxnSpPr>
        <p:spPr>
          <a:xfrm flipH="1" flipV="1">
            <a:off x="7446405" y="2672916"/>
            <a:ext cx="343879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29" idx="0"/>
          </p:cNvCxnSpPr>
          <p:nvPr/>
        </p:nvCxnSpPr>
        <p:spPr>
          <a:xfrm flipH="1" flipV="1">
            <a:off x="7534573" y="2708920"/>
            <a:ext cx="1119807" cy="11881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6764923" y="2104110"/>
            <a:ext cx="134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Trechos</a:t>
            </a:r>
            <a:endParaRPr lang="pt-BR" sz="28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283001" y="3573016"/>
            <a:ext cx="1295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posição</a:t>
            </a:r>
            <a:endParaRPr lang="pt-BR" sz="28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941342" y="4758751"/>
            <a:ext cx="114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tempo</a:t>
            </a:r>
            <a:endParaRPr lang="pt-BR" sz="2800" dirty="0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32" y="3065751"/>
            <a:ext cx="3171286" cy="939313"/>
          </a:xfrm>
          <a:prstGeom prst="rect">
            <a:avLst/>
          </a:prstGeom>
        </p:spPr>
      </p:pic>
      <p:cxnSp>
        <p:nvCxnSpPr>
          <p:cNvPr id="41" name="Conector de seta reta 40"/>
          <p:cNvCxnSpPr/>
          <p:nvPr/>
        </p:nvCxnSpPr>
        <p:spPr>
          <a:xfrm flipV="1">
            <a:off x="2422004" y="2780928"/>
            <a:ext cx="216024" cy="6274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422004" y="236572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</a:t>
            </a:r>
            <a:r>
              <a:rPr lang="pt-BR" sz="1200" dirty="0" smtClean="0"/>
              <a:t>0</a:t>
            </a:r>
            <a:r>
              <a:rPr lang="pt-BR" sz="2800" dirty="0" smtClean="0"/>
              <a:t>=0</a:t>
            </a:r>
            <a:endParaRPr lang="pt-BR" sz="2800" dirty="0"/>
          </a:p>
        </p:txBody>
      </p:sp>
      <p:cxnSp>
        <p:nvCxnSpPr>
          <p:cNvPr id="48" name="Conector de seta reta 47"/>
          <p:cNvCxnSpPr/>
          <p:nvPr/>
        </p:nvCxnSpPr>
        <p:spPr>
          <a:xfrm flipV="1">
            <a:off x="3157747" y="2765260"/>
            <a:ext cx="488393" cy="7093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477756" y="236572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</a:t>
            </a:r>
            <a:r>
              <a:rPr lang="pt-BR" sz="1200" dirty="0" smtClean="0"/>
              <a:t>0</a:t>
            </a:r>
            <a:r>
              <a:rPr lang="pt-BR" sz="2800" dirty="0" smtClean="0"/>
              <a:t>=0</a:t>
            </a:r>
            <a:endParaRPr lang="pt-BR" sz="2800" dirty="0"/>
          </a:p>
        </p:txBody>
      </p:sp>
      <p:sp>
        <p:nvSpPr>
          <p:cNvPr id="52" name="Arco 51"/>
          <p:cNvSpPr/>
          <p:nvPr/>
        </p:nvSpPr>
        <p:spPr>
          <a:xfrm>
            <a:off x="4149578" y="2914528"/>
            <a:ext cx="914400" cy="914400"/>
          </a:xfrm>
          <a:prstGeom prst="arc">
            <a:avLst>
              <a:gd name="adj1" fmla="val 10127360"/>
              <a:gd name="adj2" fmla="val 1500101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4333134" y="2571448"/>
            <a:ext cx="116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Tempo</a:t>
            </a:r>
            <a:endParaRPr lang="pt-BR" sz="2800" dirty="0"/>
          </a:p>
        </p:txBody>
      </p:sp>
      <p:sp>
        <p:nvSpPr>
          <p:cNvPr id="54" name="Arco 53"/>
          <p:cNvSpPr/>
          <p:nvPr/>
        </p:nvSpPr>
        <p:spPr>
          <a:xfrm>
            <a:off x="1159732" y="3484223"/>
            <a:ext cx="914400" cy="914400"/>
          </a:xfrm>
          <a:prstGeom prst="arc">
            <a:avLst>
              <a:gd name="adj1" fmla="val 6055370"/>
              <a:gd name="adj2" fmla="val 1708461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1431424" y="4147195"/>
            <a:ext cx="128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Posição</a:t>
            </a:r>
            <a:endParaRPr lang="pt-BR" sz="28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2422004" y="1708647"/>
            <a:ext cx="1073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M.U.V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61" name="Áudio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724">
        <p:fade/>
      </p:transition>
    </mc:Choice>
    <mc:Fallback>
      <p:transition spd="med" advTm="1067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97868" y="548680"/>
            <a:ext cx="933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2ª informação: “mantém a velocidade constante por um terço.”</a:t>
            </a:r>
            <a:endParaRPr lang="pt-BR" sz="2800" dirty="0"/>
          </a:p>
        </p:txBody>
      </p:sp>
      <p:cxnSp>
        <p:nvCxnSpPr>
          <p:cNvPr id="3" name="Conector angulado 2"/>
          <p:cNvCxnSpPr/>
          <p:nvPr/>
        </p:nvCxnSpPr>
        <p:spPr>
          <a:xfrm rot="10800000">
            <a:off x="6526460" y="2996952"/>
            <a:ext cx="2160240" cy="1800200"/>
          </a:xfrm>
          <a:prstGeom prst="bentConnector3">
            <a:avLst>
              <a:gd name="adj1" fmla="val 100675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7246540" y="3212976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8110636" y="3212976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941342" y="4758751"/>
            <a:ext cx="114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tempo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241044" y="3743454"/>
            <a:ext cx="128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Posição</a:t>
            </a:r>
            <a:endParaRPr lang="pt-BR" sz="2800" dirty="0"/>
          </a:p>
        </p:txBody>
      </p:sp>
      <p:sp>
        <p:nvSpPr>
          <p:cNvPr id="20" name="Forma livre 19"/>
          <p:cNvSpPr/>
          <p:nvPr/>
        </p:nvSpPr>
        <p:spPr>
          <a:xfrm>
            <a:off x="6498141" y="4353977"/>
            <a:ext cx="780003" cy="438856"/>
          </a:xfrm>
          <a:custGeom>
            <a:avLst/>
            <a:gdLst>
              <a:gd name="connsiteX0" fmla="*/ 0 w 780003"/>
              <a:gd name="connsiteY0" fmla="*/ 438856 h 438856"/>
              <a:gd name="connsiteX1" fmla="*/ 430306 w 780003"/>
              <a:gd name="connsiteY1" fmla="*/ 250597 h 438856"/>
              <a:gd name="connsiteX2" fmla="*/ 753036 w 780003"/>
              <a:gd name="connsiteY2" fmla="*/ 21997 h 438856"/>
              <a:gd name="connsiteX3" fmla="*/ 739589 w 780003"/>
              <a:gd name="connsiteY3" fmla="*/ 21997 h 4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03" h="438856">
                <a:moveTo>
                  <a:pt x="0" y="438856"/>
                </a:moveTo>
                <a:cubicBezTo>
                  <a:pt x="152400" y="379465"/>
                  <a:pt x="304800" y="320074"/>
                  <a:pt x="430306" y="250597"/>
                </a:cubicBezTo>
                <a:cubicBezTo>
                  <a:pt x="555812" y="181120"/>
                  <a:pt x="701489" y="60097"/>
                  <a:pt x="753036" y="21997"/>
                </a:cubicBezTo>
                <a:cubicBezTo>
                  <a:pt x="804583" y="-16103"/>
                  <a:pt x="772086" y="2947"/>
                  <a:pt x="739589" y="219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782044" y="1772816"/>
            <a:ext cx="81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M.U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435393" y="2968316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S=S</a:t>
            </a:r>
            <a:r>
              <a:rPr lang="pt-BR" sz="1400" dirty="0" smtClean="0"/>
              <a:t>0</a:t>
            </a:r>
            <a:r>
              <a:rPr lang="pt-BR" sz="4000" dirty="0" smtClean="0"/>
              <a:t>+v</a:t>
            </a:r>
            <a:r>
              <a:rPr lang="pt-BR" sz="1400" dirty="0" smtClean="0"/>
              <a:t>0</a:t>
            </a:r>
            <a:r>
              <a:rPr lang="pt-BR" sz="4000" dirty="0" smtClean="0"/>
              <a:t>t</a:t>
            </a:r>
            <a:endParaRPr lang="pt-BR" sz="4000" dirty="0"/>
          </a:p>
        </p:txBody>
      </p:sp>
      <p:sp>
        <p:nvSpPr>
          <p:cNvPr id="23" name="Seta para a direita 22"/>
          <p:cNvSpPr/>
          <p:nvPr/>
        </p:nvSpPr>
        <p:spPr>
          <a:xfrm>
            <a:off x="3279120" y="3079943"/>
            <a:ext cx="6287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4" name="CaixaDeTexto 23"/>
          <p:cNvSpPr txBox="1"/>
          <p:nvPr/>
        </p:nvSpPr>
        <p:spPr>
          <a:xfrm flipH="1">
            <a:off x="4177399" y="3041355"/>
            <a:ext cx="9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Reta</a:t>
            </a:r>
            <a:endParaRPr lang="pt-BR" sz="2800" dirty="0"/>
          </a:p>
        </p:txBody>
      </p:sp>
      <p:sp>
        <p:nvSpPr>
          <p:cNvPr id="25" name="Forma livre 24"/>
          <p:cNvSpPr/>
          <p:nvPr/>
        </p:nvSpPr>
        <p:spPr>
          <a:xfrm>
            <a:off x="7288306" y="3646931"/>
            <a:ext cx="861441" cy="696469"/>
          </a:xfrm>
          <a:custGeom>
            <a:avLst/>
            <a:gdLst>
              <a:gd name="connsiteX0" fmla="*/ 0 w 861441"/>
              <a:gd name="connsiteY0" fmla="*/ 696469 h 696469"/>
              <a:gd name="connsiteX1" fmla="*/ 389965 w 861441"/>
              <a:gd name="connsiteY1" fmla="*/ 494763 h 696469"/>
              <a:gd name="connsiteX2" fmla="*/ 820270 w 861441"/>
              <a:gd name="connsiteY2" fmla="*/ 37563 h 696469"/>
              <a:gd name="connsiteX3" fmla="*/ 847165 w 861441"/>
              <a:gd name="connsiteY3" fmla="*/ 24116 h 696469"/>
              <a:gd name="connsiteX4" fmla="*/ 847165 w 861441"/>
              <a:gd name="connsiteY4" fmla="*/ 10669 h 69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441" h="696469">
                <a:moveTo>
                  <a:pt x="0" y="696469"/>
                </a:moveTo>
                <a:cubicBezTo>
                  <a:pt x="126626" y="650525"/>
                  <a:pt x="253253" y="604581"/>
                  <a:pt x="389965" y="494763"/>
                </a:cubicBezTo>
                <a:cubicBezTo>
                  <a:pt x="526677" y="384945"/>
                  <a:pt x="744070" y="116004"/>
                  <a:pt x="820270" y="37563"/>
                </a:cubicBezTo>
                <a:cubicBezTo>
                  <a:pt x="896470" y="-40878"/>
                  <a:pt x="842683" y="28598"/>
                  <a:pt x="847165" y="24116"/>
                </a:cubicBezTo>
                <a:cubicBezTo>
                  <a:pt x="851648" y="19634"/>
                  <a:pt x="849406" y="15151"/>
                  <a:pt x="847165" y="10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Áudio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027">
        <p:fade/>
      </p:transition>
    </mc:Choice>
    <mc:Fallback>
      <p:transition spd="med" advTm="46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5918" y="332656"/>
            <a:ext cx="1120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3ª informação: “reduz sua velocidade com desaceleração constante no trecho </a:t>
            </a:r>
            <a:r>
              <a:rPr lang="pt-BR" sz="2800" dirty="0" smtClean="0"/>
              <a:t>final.”</a:t>
            </a:r>
            <a:endParaRPr lang="pt-BR" sz="2800" dirty="0"/>
          </a:p>
        </p:txBody>
      </p:sp>
      <p:cxnSp>
        <p:nvCxnSpPr>
          <p:cNvPr id="3" name="Conector angulado 2"/>
          <p:cNvCxnSpPr/>
          <p:nvPr/>
        </p:nvCxnSpPr>
        <p:spPr>
          <a:xfrm rot="10800000">
            <a:off x="6526460" y="2996952"/>
            <a:ext cx="2160240" cy="1800200"/>
          </a:xfrm>
          <a:prstGeom prst="bentConnector3">
            <a:avLst>
              <a:gd name="adj1" fmla="val 100675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7246540" y="3212976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8110636" y="3212976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941342" y="4758751"/>
            <a:ext cx="114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tempo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41044" y="3743454"/>
            <a:ext cx="128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Posição</a:t>
            </a:r>
            <a:endParaRPr lang="pt-BR" sz="2800" dirty="0"/>
          </a:p>
        </p:txBody>
      </p:sp>
      <p:sp>
        <p:nvSpPr>
          <p:cNvPr id="8" name="Forma livre 7"/>
          <p:cNvSpPr/>
          <p:nvPr/>
        </p:nvSpPr>
        <p:spPr>
          <a:xfrm>
            <a:off x="6498141" y="4353977"/>
            <a:ext cx="780003" cy="438856"/>
          </a:xfrm>
          <a:custGeom>
            <a:avLst/>
            <a:gdLst>
              <a:gd name="connsiteX0" fmla="*/ 0 w 780003"/>
              <a:gd name="connsiteY0" fmla="*/ 438856 h 438856"/>
              <a:gd name="connsiteX1" fmla="*/ 430306 w 780003"/>
              <a:gd name="connsiteY1" fmla="*/ 250597 h 438856"/>
              <a:gd name="connsiteX2" fmla="*/ 753036 w 780003"/>
              <a:gd name="connsiteY2" fmla="*/ 21997 h 438856"/>
              <a:gd name="connsiteX3" fmla="*/ 739589 w 780003"/>
              <a:gd name="connsiteY3" fmla="*/ 21997 h 4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03" h="438856">
                <a:moveTo>
                  <a:pt x="0" y="438856"/>
                </a:moveTo>
                <a:cubicBezTo>
                  <a:pt x="152400" y="379465"/>
                  <a:pt x="304800" y="320074"/>
                  <a:pt x="430306" y="250597"/>
                </a:cubicBezTo>
                <a:cubicBezTo>
                  <a:pt x="555812" y="181120"/>
                  <a:pt x="701489" y="60097"/>
                  <a:pt x="753036" y="21997"/>
                </a:cubicBezTo>
                <a:cubicBezTo>
                  <a:pt x="804583" y="-16103"/>
                  <a:pt x="772086" y="2947"/>
                  <a:pt x="739589" y="219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773932" y="2927975"/>
            <a:ext cx="189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S=S</a:t>
            </a:r>
            <a:r>
              <a:rPr lang="pt-BR" sz="1200" dirty="0" smtClean="0"/>
              <a:t>0</a:t>
            </a:r>
            <a:r>
              <a:rPr lang="pt-BR" sz="2800" dirty="0" smtClean="0"/>
              <a:t>+v</a:t>
            </a:r>
            <a:r>
              <a:rPr lang="pt-BR" sz="1200" dirty="0" smtClean="0"/>
              <a:t>0</a:t>
            </a:r>
            <a:r>
              <a:rPr lang="pt-BR" sz="2800" dirty="0" smtClean="0"/>
              <a:t>t-</a:t>
            </a:r>
            <a:r>
              <a:rPr lang="pt-BR" sz="2800" u="sng" dirty="0" smtClean="0"/>
              <a:t>1</a:t>
            </a:r>
            <a:r>
              <a:rPr lang="pt-BR" sz="2800" dirty="0" smtClean="0"/>
              <a:t>at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11790" y="32462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2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00536" y="29455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</a:t>
            </a:r>
            <a:endParaRPr lang="pt-BR" sz="1400" dirty="0"/>
          </a:p>
        </p:txBody>
      </p:sp>
      <p:sp>
        <p:nvSpPr>
          <p:cNvPr id="15" name="Forma livre 14"/>
          <p:cNvSpPr/>
          <p:nvPr/>
        </p:nvSpPr>
        <p:spPr>
          <a:xfrm>
            <a:off x="7232365" y="3447574"/>
            <a:ext cx="1759377" cy="940508"/>
          </a:xfrm>
          <a:custGeom>
            <a:avLst/>
            <a:gdLst>
              <a:gd name="connsiteX0" fmla="*/ 42494 w 1759377"/>
              <a:gd name="connsiteY0" fmla="*/ 922720 h 940508"/>
              <a:gd name="connsiteX1" fmla="*/ 96282 w 1759377"/>
              <a:gd name="connsiteY1" fmla="*/ 828591 h 940508"/>
              <a:gd name="connsiteX2" fmla="*/ 889659 w 1759377"/>
              <a:gd name="connsiteY2" fmla="*/ 75555 h 940508"/>
              <a:gd name="connsiteX3" fmla="*/ 1683035 w 1759377"/>
              <a:gd name="connsiteY3" fmla="*/ 21767 h 940508"/>
              <a:gd name="connsiteX4" fmla="*/ 1683035 w 1759377"/>
              <a:gd name="connsiteY4" fmla="*/ 35214 h 9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377" h="940508">
                <a:moveTo>
                  <a:pt x="42494" y="922720"/>
                </a:moveTo>
                <a:cubicBezTo>
                  <a:pt x="-1209" y="946252"/>
                  <a:pt x="-44912" y="969785"/>
                  <a:pt x="96282" y="828591"/>
                </a:cubicBezTo>
                <a:cubicBezTo>
                  <a:pt x="237476" y="687397"/>
                  <a:pt x="625200" y="210026"/>
                  <a:pt x="889659" y="75555"/>
                </a:cubicBezTo>
                <a:cubicBezTo>
                  <a:pt x="1154118" y="-58916"/>
                  <a:pt x="1550806" y="28490"/>
                  <a:pt x="1683035" y="21767"/>
                </a:cubicBezTo>
                <a:cubicBezTo>
                  <a:pt x="1815264" y="15044"/>
                  <a:pt x="1749149" y="25129"/>
                  <a:pt x="1683035" y="352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Á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716">
        <p:fade/>
      </p:transition>
    </mc:Choice>
    <mc:Fallback>
      <p:transition spd="med" advTm="287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t="70432" r="53024"/>
          <a:stretch/>
        </p:blipFill>
        <p:spPr>
          <a:xfrm>
            <a:off x="4222204" y="2139391"/>
            <a:ext cx="3203762" cy="22383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4132" y="2996952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c)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13892" y="9087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Resposta correta :</a:t>
            </a:r>
            <a:endParaRPr lang="pt-BR" sz="3200" dirty="0"/>
          </a:p>
        </p:txBody>
      </p:sp>
      <p:sp>
        <p:nvSpPr>
          <p:cNvPr id="6" name="Arco 5"/>
          <p:cNvSpPr/>
          <p:nvPr/>
        </p:nvSpPr>
        <p:spPr>
          <a:xfrm>
            <a:off x="3574132" y="1493495"/>
            <a:ext cx="4380611" cy="3519681"/>
          </a:xfrm>
          <a:prstGeom prst="arc">
            <a:avLst>
              <a:gd name="adj1" fmla="val 21498098"/>
              <a:gd name="adj2" fmla="val 2137934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0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433">
        <p:fade/>
      </p:transition>
    </mc:Choice>
    <mc:Fallback>
      <p:transition spd="med" advTm="16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86100" y="2564904"/>
            <a:ext cx="59955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/>
              <a:t>Mapa Conceitual</a:t>
            </a:r>
            <a:endParaRPr lang="pt-BR" sz="6600" dirty="0"/>
          </a:p>
        </p:txBody>
      </p:sp>
      <p:pic>
        <p:nvPicPr>
          <p:cNvPr id="13" name="Á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44">
        <p:fade/>
      </p:transition>
    </mc:Choice>
    <mc:Fallback>
      <p:transition spd="med" advTm="2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906" y="404207"/>
            <a:ext cx="144016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Slide</a:t>
            </a:r>
            <a:endParaRPr lang="pt-BR" sz="2800" dirty="0"/>
          </a:p>
        </p:txBody>
      </p:sp>
      <p:sp>
        <p:nvSpPr>
          <p:cNvPr id="6" name="Seta para baixo 5"/>
          <p:cNvSpPr/>
          <p:nvPr/>
        </p:nvSpPr>
        <p:spPr>
          <a:xfrm>
            <a:off x="1921893" y="1134005"/>
            <a:ext cx="484632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7" name="Retângulo 6"/>
          <p:cNvSpPr/>
          <p:nvPr/>
        </p:nvSpPr>
        <p:spPr>
          <a:xfrm>
            <a:off x="1540646" y="1987869"/>
            <a:ext cx="149046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Podcast</a:t>
            </a:r>
            <a:endParaRPr lang="pt-BR" sz="2800" dirty="0"/>
          </a:p>
        </p:txBody>
      </p:sp>
      <p:sp>
        <p:nvSpPr>
          <p:cNvPr id="8" name="Seta para baixo 7"/>
          <p:cNvSpPr/>
          <p:nvPr/>
        </p:nvSpPr>
        <p:spPr>
          <a:xfrm>
            <a:off x="2043562" y="2624707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9" name="Retângulo 8"/>
          <p:cNvSpPr/>
          <p:nvPr/>
        </p:nvSpPr>
        <p:spPr>
          <a:xfrm>
            <a:off x="1773024" y="3303849"/>
            <a:ext cx="120904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Estudo</a:t>
            </a:r>
            <a:endParaRPr lang="pt-BR" sz="2800" dirty="0"/>
          </a:p>
        </p:txBody>
      </p:sp>
      <p:cxnSp>
        <p:nvCxnSpPr>
          <p:cNvPr id="18" name="Conector angulado 17"/>
          <p:cNvCxnSpPr/>
          <p:nvPr/>
        </p:nvCxnSpPr>
        <p:spPr>
          <a:xfrm rot="10800000" flipV="1">
            <a:off x="1045055" y="3783848"/>
            <a:ext cx="727969" cy="727968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85678" y="4490520"/>
            <a:ext cx="1800200" cy="621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Minha preparação para o ENEM</a:t>
            </a:r>
            <a:endParaRPr lang="pt-BR" sz="1600" dirty="0"/>
          </a:p>
        </p:txBody>
      </p:sp>
      <p:sp>
        <p:nvSpPr>
          <p:cNvPr id="26" name="Seta para a direita 25"/>
          <p:cNvSpPr/>
          <p:nvPr/>
        </p:nvSpPr>
        <p:spPr>
          <a:xfrm>
            <a:off x="2317108" y="4627256"/>
            <a:ext cx="8089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7" name="Retângulo 26"/>
          <p:cNvSpPr/>
          <p:nvPr/>
        </p:nvSpPr>
        <p:spPr>
          <a:xfrm>
            <a:off x="3286100" y="4513174"/>
            <a:ext cx="1296144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ENEM 2012 </a:t>
            </a:r>
          </a:p>
          <a:p>
            <a:pPr algn="ctr"/>
            <a:r>
              <a:rPr lang="pt-BR" sz="1400" dirty="0" smtClean="0"/>
              <a:t>Questão 53</a:t>
            </a:r>
            <a:endParaRPr lang="pt-BR" sz="1400" dirty="0"/>
          </a:p>
        </p:txBody>
      </p:sp>
      <p:sp>
        <p:nvSpPr>
          <p:cNvPr id="28" name="Seta para baixo 27"/>
          <p:cNvSpPr/>
          <p:nvPr/>
        </p:nvSpPr>
        <p:spPr>
          <a:xfrm>
            <a:off x="3691856" y="5233254"/>
            <a:ext cx="484632" cy="63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9" name="Retângulo 28"/>
          <p:cNvSpPr/>
          <p:nvPr/>
        </p:nvSpPr>
        <p:spPr>
          <a:xfrm>
            <a:off x="3301539" y="5936053"/>
            <a:ext cx="1265266" cy="512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Notebook</a:t>
            </a:r>
            <a:endParaRPr lang="pt-BR" sz="1800" dirty="0"/>
          </a:p>
        </p:txBody>
      </p:sp>
      <p:cxnSp>
        <p:nvCxnSpPr>
          <p:cNvPr id="31" name="Conector reto 30"/>
          <p:cNvCxnSpPr>
            <a:endCxn id="29" idx="1"/>
          </p:cNvCxnSpPr>
          <p:nvPr/>
        </p:nvCxnSpPr>
        <p:spPr>
          <a:xfrm>
            <a:off x="2377545" y="6192535"/>
            <a:ext cx="9239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632454" y="5995421"/>
            <a:ext cx="1745091" cy="453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Power Point</a:t>
            </a:r>
            <a:endParaRPr lang="pt-BR" sz="1800" dirty="0"/>
          </a:p>
        </p:txBody>
      </p:sp>
      <p:cxnSp>
        <p:nvCxnSpPr>
          <p:cNvPr id="37" name="Conector reto 36"/>
          <p:cNvCxnSpPr>
            <a:stCxn id="29" idx="3"/>
          </p:cNvCxnSpPr>
          <p:nvPr/>
        </p:nvCxnSpPr>
        <p:spPr>
          <a:xfrm>
            <a:off x="4566805" y="6192535"/>
            <a:ext cx="9239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5490799" y="5937642"/>
            <a:ext cx="963653" cy="511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Fone</a:t>
            </a:r>
            <a:endParaRPr lang="pt-BR" sz="1800" dirty="0"/>
          </a:p>
        </p:txBody>
      </p:sp>
      <p:cxnSp>
        <p:nvCxnSpPr>
          <p:cNvPr id="42" name="Conector reto 41"/>
          <p:cNvCxnSpPr>
            <a:stCxn id="9" idx="3"/>
          </p:cNvCxnSpPr>
          <p:nvPr/>
        </p:nvCxnSpPr>
        <p:spPr>
          <a:xfrm flipV="1">
            <a:off x="2982066" y="2631622"/>
            <a:ext cx="1384154" cy="9242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4366220" y="2024416"/>
            <a:ext cx="194421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Preparação</a:t>
            </a:r>
          </a:p>
          <a:p>
            <a:pPr algn="ctr"/>
            <a:r>
              <a:rPr lang="pt-BR" sz="2800" dirty="0" smtClean="0"/>
              <a:t>Pentágono</a:t>
            </a:r>
            <a:endParaRPr lang="pt-BR" sz="2800" dirty="0"/>
          </a:p>
        </p:txBody>
      </p:sp>
      <p:cxnSp>
        <p:nvCxnSpPr>
          <p:cNvPr id="59" name="Conector angulado 58"/>
          <p:cNvCxnSpPr/>
          <p:nvPr/>
        </p:nvCxnSpPr>
        <p:spPr>
          <a:xfrm flipV="1">
            <a:off x="3790158" y="3769933"/>
            <a:ext cx="1238644" cy="741883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/>
          <p:cNvSpPr/>
          <p:nvPr/>
        </p:nvSpPr>
        <p:spPr>
          <a:xfrm>
            <a:off x="4955804" y="3513452"/>
            <a:ext cx="1476164" cy="4851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wikifisica</a:t>
            </a:r>
            <a:endParaRPr lang="pt-BR" dirty="0"/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4582244" y="4619535"/>
            <a:ext cx="2088232" cy="95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73"/>
          <p:cNvSpPr/>
          <p:nvPr/>
        </p:nvSpPr>
        <p:spPr>
          <a:xfrm>
            <a:off x="6665073" y="4328271"/>
            <a:ext cx="1445563" cy="5979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Mapa Conceitual</a:t>
            </a:r>
            <a:endParaRPr lang="pt-BR" sz="1800" dirty="0"/>
          </a:p>
        </p:txBody>
      </p:sp>
      <p:cxnSp>
        <p:nvCxnSpPr>
          <p:cNvPr id="76" name="Conector reto 75"/>
          <p:cNvCxnSpPr/>
          <p:nvPr/>
        </p:nvCxnSpPr>
        <p:spPr>
          <a:xfrm flipH="1">
            <a:off x="4609540" y="4920341"/>
            <a:ext cx="881259" cy="17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78"/>
          <p:cNvSpPr/>
          <p:nvPr/>
        </p:nvSpPr>
        <p:spPr>
          <a:xfrm>
            <a:off x="5428500" y="4764375"/>
            <a:ext cx="768518" cy="518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Comp.</a:t>
            </a:r>
          </a:p>
          <a:p>
            <a:pPr algn="ctr"/>
            <a:r>
              <a:rPr lang="pt-BR" sz="1600" dirty="0" smtClean="0"/>
              <a:t>Habil.</a:t>
            </a:r>
            <a:endParaRPr lang="pt-BR" sz="1600" dirty="0"/>
          </a:p>
        </p:txBody>
      </p:sp>
      <p:cxnSp>
        <p:nvCxnSpPr>
          <p:cNvPr id="82" name="Conector angulado 81"/>
          <p:cNvCxnSpPr/>
          <p:nvPr/>
        </p:nvCxnSpPr>
        <p:spPr>
          <a:xfrm>
            <a:off x="4359355" y="5213166"/>
            <a:ext cx="2887185" cy="520090"/>
          </a:xfrm>
          <a:prstGeom prst="bentConnector3">
            <a:avLst>
              <a:gd name="adj1" fmla="val 3126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87"/>
          <p:cNvSpPr/>
          <p:nvPr/>
        </p:nvSpPr>
        <p:spPr>
          <a:xfrm>
            <a:off x="7237233" y="5348221"/>
            <a:ext cx="1008112" cy="770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Caderno</a:t>
            </a:r>
          </a:p>
          <a:p>
            <a:pPr algn="ctr"/>
            <a:r>
              <a:rPr lang="pt-BR" sz="1600" dirty="0" smtClean="0"/>
              <a:t>Livro</a:t>
            </a:r>
          </a:p>
          <a:p>
            <a:pPr algn="ctr"/>
            <a:r>
              <a:rPr lang="pt-BR" sz="1600" dirty="0" smtClean="0"/>
              <a:t>...</a:t>
            </a:r>
            <a:endParaRPr lang="pt-BR" sz="1600" dirty="0"/>
          </a:p>
        </p:txBody>
      </p:sp>
      <p:sp>
        <p:nvSpPr>
          <p:cNvPr id="90" name="Chave direita 89"/>
          <p:cNvSpPr/>
          <p:nvPr/>
        </p:nvSpPr>
        <p:spPr>
          <a:xfrm>
            <a:off x="8830716" y="116633"/>
            <a:ext cx="432048" cy="6552728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Seta para a direita 90"/>
          <p:cNvSpPr/>
          <p:nvPr/>
        </p:nvSpPr>
        <p:spPr>
          <a:xfrm>
            <a:off x="9493640" y="3150681"/>
            <a:ext cx="3544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92" name="Retângulo 91"/>
          <p:cNvSpPr/>
          <p:nvPr/>
        </p:nvSpPr>
        <p:spPr>
          <a:xfrm>
            <a:off x="10068372" y="3145258"/>
            <a:ext cx="1656184" cy="648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E-mail</a:t>
            </a:r>
            <a:endParaRPr lang="pt-BR" sz="3200" dirty="0"/>
          </a:p>
        </p:txBody>
      </p:sp>
      <p:sp>
        <p:nvSpPr>
          <p:cNvPr id="93" name="Seta para baixo 92"/>
          <p:cNvSpPr/>
          <p:nvPr/>
        </p:nvSpPr>
        <p:spPr>
          <a:xfrm>
            <a:off x="10586755" y="39091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94" name="Retângulo 93"/>
          <p:cNvSpPr/>
          <p:nvPr/>
        </p:nvSpPr>
        <p:spPr>
          <a:xfrm>
            <a:off x="10174636" y="5014477"/>
            <a:ext cx="1308869" cy="520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Nota</a:t>
            </a:r>
            <a:endParaRPr lang="pt-BR" sz="2800" dirty="0"/>
          </a:p>
        </p:txBody>
      </p:sp>
      <p:sp>
        <p:nvSpPr>
          <p:cNvPr id="97" name="Chave direita 96"/>
          <p:cNvSpPr/>
          <p:nvPr/>
        </p:nvSpPr>
        <p:spPr>
          <a:xfrm>
            <a:off x="2329312" y="1247954"/>
            <a:ext cx="397764" cy="221506"/>
          </a:xfrm>
          <a:prstGeom prst="rightBrace">
            <a:avLst>
              <a:gd name="adj1" fmla="val 8333"/>
              <a:gd name="adj2" fmla="val 4371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CaixaDeTexto 97"/>
          <p:cNvSpPr txBox="1"/>
          <p:nvPr/>
        </p:nvSpPr>
        <p:spPr>
          <a:xfrm>
            <a:off x="2812126" y="1160127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App</a:t>
            </a:r>
            <a:endParaRPr lang="pt-BR" sz="1600" b="1" dirty="0"/>
          </a:p>
        </p:txBody>
      </p:sp>
      <p:sp>
        <p:nvSpPr>
          <p:cNvPr id="102" name="Arco 101"/>
          <p:cNvSpPr/>
          <p:nvPr/>
        </p:nvSpPr>
        <p:spPr>
          <a:xfrm>
            <a:off x="3376850" y="2413915"/>
            <a:ext cx="914400" cy="914400"/>
          </a:xfrm>
          <a:prstGeom prst="arc">
            <a:avLst>
              <a:gd name="adj1" fmla="val 8097058"/>
              <a:gd name="adj2" fmla="val 1143110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CaixaDeTexto 102"/>
          <p:cNvSpPr txBox="1"/>
          <p:nvPr/>
        </p:nvSpPr>
        <p:spPr>
          <a:xfrm>
            <a:off x="3095771" y="2522717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Fonte</a:t>
            </a:r>
            <a:endParaRPr lang="pt-BR" sz="1600" b="1" dirty="0"/>
          </a:p>
        </p:txBody>
      </p:sp>
      <p:sp>
        <p:nvSpPr>
          <p:cNvPr id="104" name="Arco 103"/>
          <p:cNvSpPr/>
          <p:nvPr/>
        </p:nvSpPr>
        <p:spPr>
          <a:xfrm>
            <a:off x="1079519" y="3093749"/>
            <a:ext cx="613968" cy="854962"/>
          </a:xfrm>
          <a:prstGeom prst="arc">
            <a:avLst>
              <a:gd name="adj1" fmla="val 5221371"/>
              <a:gd name="adj2" fmla="val 1062634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CaixaDeTexto 104"/>
          <p:cNvSpPr txBox="1"/>
          <p:nvPr/>
        </p:nvSpPr>
        <p:spPr>
          <a:xfrm>
            <a:off x="803941" y="3284910"/>
            <a:ext cx="1047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Preparação</a:t>
            </a:r>
            <a:endParaRPr lang="pt-BR" sz="1400" b="1" dirty="0"/>
          </a:p>
        </p:txBody>
      </p:sp>
      <p:sp>
        <p:nvSpPr>
          <p:cNvPr id="106" name="Arco 105"/>
          <p:cNvSpPr/>
          <p:nvPr/>
        </p:nvSpPr>
        <p:spPr>
          <a:xfrm>
            <a:off x="2373303" y="4323722"/>
            <a:ext cx="914400" cy="539289"/>
          </a:xfrm>
          <a:prstGeom prst="arc">
            <a:avLst>
              <a:gd name="adj1" fmla="val 7313093"/>
              <a:gd name="adj2" fmla="val 143112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CaixaDeTexto 106"/>
          <p:cNvSpPr txBox="1"/>
          <p:nvPr/>
        </p:nvSpPr>
        <p:spPr>
          <a:xfrm>
            <a:off x="2556668" y="4129458"/>
            <a:ext cx="1026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utilizando</a:t>
            </a:r>
            <a:endParaRPr lang="pt-BR" sz="1600" b="1" dirty="0"/>
          </a:p>
        </p:txBody>
      </p:sp>
      <p:sp>
        <p:nvSpPr>
          <p:cNvPr id="108" name="Chave esquerda 107"/>
          <p:cNvSpPr/>
          <p:nvPr/>
        </p:nvSpPr>
        <p:spPr>
          <a:xfrm>
            <a:off x="3376850" y="5348221"/>
            <a:ext cx="413308" cy="1864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CaixaDeTexto 108"/>
          <p:cNvSpPr txBox="1"/>
          <p:nvPr/>
        </p:nvSpPr>
        <p:spPr>
          <a:xfrm>
            <a:off x="2252458" y="5261091"/>
            <a:ext cx="1170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Ferramenta</a:t>
            </a:r>
            <a:endParaRPr lang="pt-BR" sz="1600" b="1" dirty="0"/>
          </a:p>
        </p:txBody>
      </p:sp>
      <p:sp>
        <p:nvSpPr>
          <p:cNvPr id="110" name="Arco 109"/>
          <p:cNvSpPr/>
          <p:nvPr/>
        </p:nvSpPr>
        <p:spPr>
          <a:xfrm>
            <a:off x="1821504" y="5733256"/>
            <a:ext cx="914400" cy="91440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CaixaDeTexto 110"/>
          <p:cNvSpPr txBox="1"/>
          <p:nvPr/>
        </p:nvSpPr>
        <p:spPr>
          <a:xfrm>
            <a:off x="1444679" y="5535501"/>
            <a:ext cx="95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Software</a:t>
            </a:r>
            <a:endParaRPr lang="pt-BR" sz="1600" b="1" dirty="0"/>
          </a:p>
        </p:txBody>
      </p:sp>
      <p:sp>
        <p:nvSpPr>
          <p:cNvPr id="112" name="Arco 111"/>
          <p:cNvSpPr/>
          <p:nvPr/>
        </p:nvSpPr>
        <p:spPr>
          <a:xfrm>
            <a:off x="4795293" y="5867448"/>
            <a:ext cx="914400" cy="764042"/>
          </a:xfrm>
          <a:prstGeom prst="arc">
            <a:avLst>
              <a:gd name="adj1" fmla="val 5448839"/>
              <a:gd name="adj2" fmla="val 1106907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CaixaDeTexto 112"/>
          <p:cNvSpPr txBox="1"/>
          <p:nvPr/>
        </p:nvSpPr>
        <p:spPr>
          <a:xfrm>
            <a:off x="5161608" y="6447429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Acessório</a:t>
            </a:r>
            <a:endParaRPr lang="pt-BR" sz="1600" b="1" dirty="0"/>
          </a:p>
        </p:txBody>
      </p:sp>
      <p:sp>
        <p:nvSpPr>
          <p:cNvPr id="114" name="Arco 113"/>
          <p:cNvSpPr/>
          <p:nvPr/>
        </p:nvSpPr>
        <p:spPr>
          <a:xfrm>
            <a:off x="5859554" y="5534621"/>
            <a:ext cx="914400" cy="914400"/>
          </a:xfrm>
          <a:prstGeom prst="arc">
            <a:avLst>
              <a:gd name="adj1" fmla="val 12969492"/>
              <a:gd name="adj2" fmla="val 1542390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CaixaDeTexto 114"/>
          <p:cNvSpPr txBox="1"/>
          <p:nvPr/>
        </p:nvSpPr>
        <p:spPr>
          <a:xfrm>
            <a:off x="6112244" y="5332090"/>
            <a:ext cx="1002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Pesquisar</a:t>
            </a:r>
            <a:endParaRPr lang="pt-BR" sz="1600" b="1" dirty="0"/>
          </a:p>
        </p:txBody>
      </p:sp>
      <p:sp>
        <p:nvSpPr>
          <p:cNvPr id="117" name="Arco 116"/>
          <p:cNvSpPr/>
          <p:nvPr/>
        </p:nvSpPr>
        <p:spPr>
          <a:xfrm>
            <a:off x="4571602" y="4646968"/>
            <a:ext cx="914400" cy="914400"/>
          </a:xfrm>
          <a:prstGeom prst="arc">
            <a:avLst>
              <a:gd name="adj1" fmla="val 12240707"/>
              <a:gd name="adj2" fmla="val 1385436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CaixaDeTexto 117"/>
          <p:cNvSpPr txBox="1"/>
          <p:nvPr/>
        </p:nvSpPr>
        <p:spPr>
          <a:xfrm>
            <a:off x="4564952" y="4615043"/>
            <a:ext cx="9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identificar</a:t>
            </a:r>
            <a:endParaRPr lang="pt-BR" sz="1400" b="1" dirty="0"/>
          </a:p>
        </p:txBody>
      </p:sp>
      <p:sp>
        <p:nvSpPr>
          <p:cNvPr id="119" name="Arco 118"/>
          <p:cNvSpPr/>
          <p:nvPr/>
        </p:nvSpPr>
        <p:spPr>
          <a:xfrm>
            <a:off x="5338328" y="4323722"/>
            <a:ext cx="914400" cy="914400"/>
          </a:xfrm>
          <a:prstGeom prst="arc">
            <a:avLst>
              <a:gd name="adj1" fmla="val 12080212"/>
              <a:gd name="adj2" fmla="val 1370543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CaixaDeTexto 119"/>
          <p:cNvSpPr txBox="1"/>
          <p:nvPr/>
        </p:nvSpPr>
        <p:spPr>
          <a:xfrm>
            <a:off x="5410535" y="4254490"/>
            <a:ext cx="921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Localizar</a:t>
            </a:r>
            <a:endParaRPr lang="pt-BR" sz="1600" b="1" dirty="0"/>
          </a:p>
        </p:txBody>
      </p:sp>
      <p:sp>
        <p:nvSpPr>
          <p:cNvPr id="121" name="Arco 120"/>
          <p:cNvSpPr/>
          <p:nvPr/>
        </p:nvSpPr>
        <p:spPr>
          <a:xfrm>
            <a:off x="3934172" y="3200076"/>
            <a:ext cx="914400" cy="914400"/>
          </a:xfrm>
          <a:prstGeom prst="arc">
            <a:avLst>
              <a:gd name="adj1" fmla="val 5375167"/>
              <a:gd name="adj2" fmla="val 927268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CaixaDeTexto 122"/>
          <p:cNvSpPr txBox="1"/>
          <p:nvPr/>
        </p:nvSpPr>
        <p:spPr>
          <a:xfrm>
            <a:off x="3401439" y="3578075"/>
            <a:ext cx="1013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Encontrar</a:t>
            </a:r>
            <a:endParaRPr lang="pt-BR" sz="1600" b="1" dirty="0"/>
          </a:p>
        </p:txBody>
      </p:sp>
      <p:sp>
        <p:nvSpPr>
          <p:cNvPr id="124" name="Arco 123"/>
          <p:cNvSpPr/>
          <p:nvPr/>
        </p:nvSpPr>
        <p:spPr>
          <a:xfrm>
            <a:off x="9484988" y="2701349"/>
            <a:ext cx="914400" cy="914400"/>
          </a:xfrm>
          <a:prstGeom prst="arc">
            <a:avLst>
              <a:gd name="adj1" fmla="val 9166062"/>
              <a:gd name="adj2" fmla="val 1277211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CaixaDeTexto 124"/>
          <p:cNvSpPr txBox="1"/>
          <p:nvPr/>
        </p:nvSpPr>
        <p:spPr>
          <a:xfrm>
            <a:off x="9339569" y="2681785"/>
            <a:ext cx="728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Enviar</a:t>
            </a:r>
            <a:endParaRPr lang="pt-BR" sz="1600" b="1" dirty="0"/>
          </a:p>
        </p:txBody>
      </p:sp>
      <p:sp>
        <p:nvSpPr>
          <p:cNvPr id="127" name="Arco 126"/>
          <p:cNvSpPr/>
          <p:nvPr/>
        </p:nvSpPr>
        <p:spPr>
          <a:xfrm>
            <a:off x="9970874" y="4197488"/>
            <a:ext cx="914400" cy="914400"/>
          </a:xfrm>
          <a:prstGeom prst="arc">
            <a:avLst>
              <a:gd name="adj1" fmla="val 14158072"/>
              <a:gd name="adj2" fmla="val 1860037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CaixaDeTexto 128"/>
          <p:cNvSpPr txBox="1"/>
          <p:nvPr/>
        </p:nvSpPr>
        <p:spPr>
          <a:xfrm>
            <a:off x="9593777" y="4115140"/>
            <a:ext cx="1037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Avaliar</a:t>
            </a:r>
            <a:endParaRPr lang="pt-BR" sz="1600" b="1" dirty="0"/>
          </a:p>
        </p:txBody>
      </p:sp>
      <p:pic>
        <p:nvPicPr>
          <p:cNvPr id="139" name="Áudio 1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83">
        <p:fade/>
      </p:transition>
    </mc:Choice>
    <mc:Fallback>
      <p:transition spd="med" advTm="8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6140" y="2564904"/>
            <a:ext cx="49078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/>
              <a:t>Competência </a:t>
            </a:r>
            <a:endParaRPr lang="pt-BR" sz="6600" dirty="0"/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95">
        <p:fade/>
      </p:transition>
    </mc:Choice>
    <mc:Fallback>
      <p:transition spd="med" advTm="3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4092" y="1412776"/>
            <a:ext cx="6408712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/>
              <a:t>II - Construir e aplicar conceitos</a:t>
            </a:r>
          </a:p>
          <a:p>
            <a:pPr algn="ctr"/>
            <a:r>
              <a:rPr lang="pt-BR" sz="2800"/>
              <a:t>das várias áreas do conhecimento</a:t>
            </a:r>
          </a:p>
          <a:p>
            <a:pPr algn="ctr"/>
            <a:r>
              <a:rPr lang="pt-BR" sz="2800"/>
              <a:t>para a compreensão de</a:t>
            </a:r>
          </a:p>
          <a:p>
            <a:pPr algn="ctr"/>
            <a:r>
              <a:rPr lang="pt-BR" sz="2800"/>
              <a:t>fenômenos naturais, de processos</a:t>
            </a:r>
          </a:p>
          <a:p>
            <a:pPr algn="ctr"/>
            <a:r>
              <a:rPr lang="pt-BR" sz="2800"/>
              <a:t>histórico-geográficos, da</a:t>
            </a:r>
          </a:p>
          <a:p>
            <a:pPr algn="ctr"/>
            <a:r>
              <a:rPr lang="pt-BR" sz="2800"/>
              <a:t>produção tecnológica e das</a:t>
            </a:r>
          </a:p>
          <a:p>
            <a:pPr algn="ctr"/>
            <a:r>
              <a:rPr lang="pt-BR" sz="2800"/>
              <a:t>manifestações artísticas. </a:t>
            </a:r>
            <a:endParaRPr lang="pt-BR" sz="2800"/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138">
        <p:fade/>
      </p:transition>
    </mc:Choice>
    <mc:Fallback>
      <p:transition spd="med" advTm="17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6180" y="2420888"/>
            <a:ext cx="4196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/>
              <a:t>Habilidade</a:t>
            </a:r>
            <a:endParaRPr lang="pt-BR" sz="7200" dirty="0"/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37">
        <p:fade/>
      </p:transition>
    </mc:Choice>
    <mc:Fallback>
      <p:transition spd="med" advTm="3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86100" y="1772816"/>
            <a:ext cx="5832648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/>
              <a:t>H24 - Caracterizar materiais ou</a:t>
            </a:r>
          </a:p>
          <a:p>
            <a:pPr algn="ctr"/>
            <a:r>
              <a:rPr lang="pt-BR" sz="2800"/>
              <a:t>substâncias, identificando</a:t>
            </a:r>
          </a:p>
          <a:p>
            <a:pPr algn="ctr"/>
            <a:r>
              <a:rPr lang="pt-BR" sz="2800"/>
              <a:t>propriedades, etapas, rendimentos e</a:t>
            </a:r>
          </a:p>
          <a:p>
            <a:pPr algn="ctr"/>
            <a:r>
              <a:rPr lang="pt-BR" sz="2800"/>
              <a:t>implicações sociais, econômicas ou</a:t>
            </a:r>
          </a:p>
          <a:p>
            <a:pPr algn="ctr"/>
            <a:r>
              <a:rPr lang="pt-BR" sz="2800"/>
              <a:t>ambientais de sua obtenção ou</a:t>
            </a:r>
          </a:p>
          <a:p>
            <a:pPr algn="ctr"/>
            <a:r>
              <a:rPr lang="pt-BR" sz="2800"/>
              <a:t>produção. </a:t>
            </a:r>
            <a:endParaRPr lang="pt-BR" sz="2800"/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94">
        <p:fade/>
      </p:transition>
    </mc:Choice>
    <mc:Fallback>
      <p:transition spd="med" advTm="16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580" y="1952836"/>
            <a:ext cx="6565711" cy="1944216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6886500" y="3284984"/>
            <a:ext cx="50405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Á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212">
        <p:fade/>
      </p:transition>
    </mc:Choice>
    <mc:Fallback>
      <p:transition spd="med" advTm="18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6274" y="166925"/>
            <a:ext cx="10945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melhorar a mobilidade urbana na rede metroviária é necessária minimizar o tempo entre estações. Para isso a administração do metrô de uma grande cidade adotou o seguinte procedimento entre duas estações</a:t>
            </a:r>
            <a:r>
              <a:rPr lang="pt-BR" dirty="0">
                <a:solidFill>
                  <a:srgbClr val="FF0000"/>
                </a:solidFill>
              </a:rPr>
              <a:t>: a locomotiva parte do repouso com aceleração constante por um terço do tempo de percurso, mantém a velocidade constante por outro terço e reduz sua velocidade com desaceleração constante no trecho final, até parar.</a:t>
            </a:r>
            <a:r>
              <a:rPr lang="pt-BR" dirty="0"/>
              <a:t> Qual é o gráfico de posição (eixo vertical) em função do tempo (eixo horizontal) que representa o movimento desse trem?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-1512" r="50105" b="70033"/>
          <a:stretch/>
        </p:blipFill>
        <p:spPr>
          <a:xfrm>
            <a:off x="1491466" y="3414733"/>
            <a:ext cx="2349874" cy="15841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04" t="33654" r="48489" b="36379"/>
          <a:stretch/>
        </p:blipFill>
        <p:spPr>
          <a:xfrm>
            <a:off x="1491466" y="5244957"/>
            <a:ext cx="2337771" cy="15841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t="70432" r="53024"/>
          <a:stretch/>
        </p:blipFill>
        <p:spPr>
          <a:xfrm>
            <a:off x="5227823" y="3396538"/>
            <a:ext cx="2237234" cy="15630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51512" b="70432"/>
          <a:stretch/>
        </p:blipFill>
        <p:spPr>
          <a:xfrm>
            <a:off x="5227823" y="5273823"/>
            <a:ext cx="2309242" cy="15630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51407" t="35016" r="209" b="35016"/>
          <a:stretch/>
        </p:blipFill>
        <p:spPr>
          <a:xfrm>
            <a:off x="8614692" y="4005064"/>
            <a:ext cx="2304256" cy="158417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26274" y="383736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a)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26274" y="5753957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b)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767997" y="3837368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c)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67997" y="5793747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d)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143088" y="453554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e)</a:t>
            </a:r>
            <a:endParaRPr lang="pt-BR" sz="2800" dirty="0"/>
          </a:p>
        </p:txBody>
      </p:sp>
      <p:pic>
        <p:nvPicPr>
          <p:cNvPr id="22" name="Á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819">
        <p:fade/>
      </p:transition>
    </mc:Choice>
    <mc:Fallback>
      <p:transition spd="med" advTm="48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linhas de circuito triplas (widescreen)</Template>
  <TotalTime>483</TotalTime>
  <Words>465</Words>
  <Application>Microsoft Office PowerPoint</Application>
  <PresentationFormat>Personalizar</PresentationFormat>
  <Paragraphs>93</Paragraphs>
  <Slides>14</Slides>
  <Notes>0</Notes>
  <HiddenSlides>0</HiddenSlides>
  <MMClips>14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Berlin Sans FB</vt:lpstr>
      <vt:lpstr>Calibri</vt:lpstr>
      <vt:lpstr>Tecnologia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VANDETE</dc:creator>
  <cp:lastModifiedBy>VANDETE</cp:lastModifiedBy>
  <cp:revision>22</cp:revision>
  <dcterms:created xsi:type="dcterms:W3CDTF">2017-07-31T17:23:23Z</dcterms:created>
  <dcterms:modified xsi:type="dcterms:W3CDTF">2017-08-01T01:26:25Z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