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919518-784B-436A-8DAD-05985CA44E87}" type="datetimeFigureOut">
              <a:rPr lang="pt-BR" smtClean="0"/>
              <a:t>31/07/2017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7B1F377-65CF-4D70-995F-6BD9645F7E58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708920"/>
            <a:ext cx="8784976" cy="4005064"/>
          </a:xfrm>
        </p:spPr>
        <p:txBody>
          <a:bodyPr>
            <a:normAutofit fontScale="77500" lnSpcReduction="20000"/>
          </a:bodyPr>
          <a:lstStyle/>
          <a:p>
            <a:r>
              <a:rPr lang="pt-BR" sz="3600" dirty="0" smtClean="0"/>
              <a:t>Cinemática: Velocidade média e média das velocidades</a:t>
            </a:r>
          </a:p>
          <a:p>
            <a:endParaRPr lang="pt-BR" sz="5200" dirty="0"/>
          </a:p>
          <a:p>
            <a:r>
              <a:rPr lang="pt-BR" sz="4000" dirty="0"/>
              <a:t>ENEM </a:t>
            </a:r>
            <a:r>
              <a:rPr lang="pt-BR" sz="4000" dirty="0" smtClean="0"/>
              <a:t>1999</a:t>
            </a:r>
            <a:endParaRPr lang="pt-BR" sz="4000" dirty="0"/>
          </a:p>
          <a:p>
            <a:endParaRPr lang="pt-BR" sz="2200" dirty="0" smtClean="0"/>
          </a:p>
          <a:p>
            <a:endParaRPr lang="pt-BR" sz="2200" dirty="0"/>
          </a:p>
          <a:p>
            <a:pPr algn="l"/>
            <a:r>
              <a:rPr lang="pt-BR" sz="2200" dirty="0"/>
              <a:t>Nome: </a:t>
            </a:r>
            <a:r>
              <a:rPr lang="pt-BR" sz="2200" dirty="0" smtClean="0"/>
              <a:t>Brenda de Mattos Bessa    </a:t>
            </a:r>
            <a:r>
              <a:rPr lang="pt-BR" sz="2200" dirty="0"/>
              <a:t>Turma: </a:t>
            </a:r>
            <a:r>
              <a:rPr lang="pt-BR" sz="2200" dirty="0" smtClean="0"/>
              <a:t>1ºM04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sz="2000" dirty="0" smtClean="0"/>
              <a:t>E.E.E.F.M</a:t>
            </a:r>
            <a:r>
              <a:rPr lang="pt-BR" sz="2000" dirty="0"/>
              <a:t>. Prof.ª Filomena Quitiba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Estudando para o ENEM de forma invertida</a:t>
            </a:r>
          </a:p>
        </p:txBody>
      </p:sp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accent1"/>
                </a:solidFill>
              </a:rPr>
              <a:t>Mapa conceitual</a:t>
            </a:r>
            <a:endParaRPr lang="pt-BR" sz="4800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6" cy="5249009"/>
          </a:xfr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Competência e Habilidade</a:t>
            </a:r>
            <a:endParaRPr lang="pt-BR" dirty="0">
              <a:solidFill>
                <a:schemeClr val="accent1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271510"/>
              </p:ext>
            </p:extLst>
          </p:nvPr>
        </p:nvGraphicFramePr>
        <p:xfrm>
          <a:off x="301625" y="1527173"/>
          <a:ext cx="8504238" cy="485415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252119"/>
                <a:gridCol w="4252119"/>
              </a:tblGrid>
              <a:tr h="2155989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EIXOS COGNITIVOS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COMPETÊNCIAS DE CIÊNCIAS</a:t>
                      </a:r>
                    </a:p>
                    <a:p>
                      <a:pPr algn="ctr"/>
                      <a:r>
                        <a:rPr lang="pt-BR" dirty="0" smtClean="0"/>
                        <a:t>DA NATUREZA E SUAS</a:t>
                      </a:r>
                    </a:p>
                    <a:p>
                      <a:pPr algn="ctr"/>
                      <a:r>
                        <a:rPr lang="pt-BR" dirty="0" smtClean="0"/>
                        <a:t>TECNOLOGIAS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IV – Relacionar informações,</a:t>
                      </a:r>
                    </a:p>
                    <a:p>
                      <a:pPr algn="ctr"/>
                      <a:r>
                        <a:rPr lang="pt-BR" dirty="0" smtClean="0"/>
                        <a:t>representadas em diferentes</a:t>
                      </a:r>
                    </a:p>
                    <a:p>
                      <a:pPr algn="ctr"/>
                      <a:r>
                        <a:rPr lang="pt-BR" dirty="0" smtClean="0"/>
                        <a:t>formas, e conhecimentos</a:t>
                      </a:r>
                    </a:p>
                    <a:p>
                      <a:pPr algn="ctr"/>
                      <a:r>
                        <a:rPr lang="pt-BR" dirty="0" smtClean="0"/>
                        <a:t>disponíveis em situações</a:t>
                      </a:r>
                    </a:p>
                    <a:p>
                      <a:pPr algn="ctr"/>
                      <a:r>
                        <a:rPr lang="pt-BR" dirty="0" smtClean="0"/>
                        <a:t>concretas para construir</a:t>
                      </a:r>
                    </a:p>
                    <a:p>
                      <a:pPr algn="ctr"/>
                      <a:r>
                        <a:rPr lang="pt-BR" dirty="0" smtClean="0"/>
                        <a:t>argumentação consistente.</a:t>
                      </a:r>
                      <a:endParaRPr lang="pt-BR" dirty="0"/>
                    </a:p>
                  </a:txBody>
                  <a:tcPr/>
                </a:tc>
              </a:tr>
              <a:tr h="269816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M6</a:t>
                      </a: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Entender métodos e procedimentos</a:t>
                      </a:r>
                    </a:p>
                    <a:p>
                      <a:pPr algn="ctr"/>
                      <a:r>
                        <a:rPr lang="pt-BR" dirty="0" smtClean="0"/>
                        <a:t>próprios das ciências naturais e</a:t>
                      </a:r>
                    </a:p>
                    <a:p>
                      <a:pPr algn="ctr"/>
                      <a:r>
                        <a:rPr lang="pt-BR" dirty="0" smtClean="0"/>
                        <a:t>aplicá-los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a diferentes contextos.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H17 </a:t>
                      </a:r>
                    </a:p>
                    <a:p>
                      <a:pPr algn="ctr"/>
                      <a:r>
                        <a:rPr lang="pt-BR" dirty="0" smtClean="0"/>
                        <a:t> Relacionar as propriedades</a:t>
                      </a:r>
                    </a:p>
                    <a:p>
                      <a:pPr algn="ctr"/>
                      <a:r>
                        <a:rPr lang="pt-BR" dirty="0" smtClean="0"/>
                        <a:t>físicas, químicas ou biológicas de</a:t>
                      </a:r>
                    </a:p>
                    <a:p>
                      <a:pPr algn="ctr"/>
                      <a:r>
                        <a:rPr lang="pt-BR" dirty="0" smtClean="0"/>
                        <a:t>produtos, sistemas e</a:t>
                      </a:r>
                    </a:p>
                    <a:p>
                      <a:pPr algn="ctr"/>
                      <a:r>
                        <a:rPr lang="pt-BR" dirty="0" smtClean="0"/>
                        <a:t>procedimentos às finalidades a que</a:t>
                      </a:r>
                    </a:p>
                    <a:p>
                      <a:pPr algn="ctr"/>
                      <a:r>
                        <a:rPr lang="pt-BR" dirty="0" smtClean="0"/>
                        <a:t>se destinam, os problemas</a:t>
                      </a:r>
                    </a:p>
                    <a:p>
                      <a:pPr algn="ctr"/>
                      <a:r>
                        <a:rPr lang="pt-BR" dirty="0" smtClean="0"/>
                        <a:t>ambientais e/ou os eventuais riscos</a:t>
                      </a:r>
                    </a:p>
                    <a:p>
                      <a:pPr algn="ctr"/>
                      <a:r>
                        <a:rPr lang="pt-BR" dirty="0" smtClean="0"/>
                        <a:t>às saúde decorrentes de sua</a:t>
                      </a:r>
                    </a:p>
                    <a:p>
                      <a:pPr algn="ctr"/>
                      <a:r>
                        <a:rPr lang="pt-BR" dirty="0" smtClean="0"/>
                        <a:t>aplicação.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329" y="476672"/>
            <a:ext cx="609600" cy="609600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364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5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Explicação da física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47500" lnSpcReduction="20000"/>
          </a:bodyPr>
          <a:lstStyle/>
          <a:p>
            <a:r>
              <a:rPr lang="pt-BR" sz="4200" b="1" dirty="0" smtClean="0"/>
              <a:t>Velocidade média </a:t>
            </a:r>
          </a:p>
          <a:p>
            <a:r>
              <a:rPr lang="pt-BR" sz="4200" dirty="0"/>
              <a:t>M</a:t>
            </a:r>
            <a:r>
              <a:rPr lang="pt-BR" sz="4200" dirty="0" smtClean="0"/>
              <a:t>ede </a:t>
            </a:r>
            <a:r>
              <a:rPr lang="pt-BR" sz="4200" dirty="0"/>
              <a:t>a rapidez de um movimento e pode </a:t>
            </a:r>
            <a:r>
              <a:rPr lang="pt-BR" sz="4200" dirty="0" smtClean="0"/>
              <a:t>ser calculada </a:t>
            </a:r>
            <a:r>
              <a:rPr lang="pt-BR" sz="4200" dirty="0"/>
              <a:t>pela razão </a:t>
            </a:r>
            <a:r>
              <a:rPr lang="pt-BR" sz="4200" dirty="0" smtClean="0"/>
              <a:t>do</a:t>
            </a:r>
          </a:p>
          <a:p>
            <a:pPr marL="0" indent="0">
              <a:buNone/>
            </a:pPr>
            <a:r>
              <a:rPr lang="pt-BR" sz="4200" dirty="0" smtClean="0"/>
              <a:t>deslocamento efetuado pelo </a:t>
            </a:r>
            <a:r>
              <a:rPr lang="pt-BR" sz="4200" dirty="0"/>
              <a:t>móvel com o intervalo de tempo </a:t>
            </a:r>
            <a:r>
              <a:rPr lang="pt-BR" sz="4200" dirty="0" smtClean="0"/>
              <a:t>correspondente para </a:t>
            </a:r>
            <a:r>
              <a:rPr lang="pt-BR" sz="4200" dirty="0"/>
              <a:t>efetuar tal </a:t>
            </a:r>
            <a:r>
              <a:rPr lang="pt-BR" sz="4200" dirty="0" smtClean="0"/>
              <a:t>deslocamento. Indica </a:t>
            </a:r>
            <a:r>
              <a:rPr lang="pt-BR" sz="4200" dirty="0"/>
              <a:t>o quão </a:t>
            </a:r>
            <a:r>
              <a:rPr lang="pt-BR" sz="4200" dirty="0" smtClean="0"/>
              <a:t>rápido um </a:t>
            </a:r>
            <a:r>
              <a:rPr lang="pt-BR" sz="4200" dirty="0"/>
              <a:t>objeto se desloca em </a:t>
            </a:r>
            <a:r>
              <a:rPr lang="pt-BR" sz="4200" dirty="0" smtClean="0"/>
              <a:t>um intervalo </a:t>
            </a:r>
            <a:r>
              <a:rPr lang="pt-BR" sz="4200" dirty="0"/>
              <a:t>de tempo </a:t>
            </a:r>
            <a:r>
              <a:rPr lang="pt-BR" sz="4200" dirty="0" smtClean="0"/>
              <a:t>médio.</a:t>
            </a:r>
          </a:p>
          <a:p>
            <a:r>
              <a:rPr lang="pt-BR" sz="4200" b="1" dirty="0"/>
              <a:t>→ Velocidade média não é a média das </a:t>
            </a:r>
            <a:r>
              <a:rPr lang="pt-BR" sz="4200" b="1" dirty="0" smtClean="0"/>
              <a:t>velocidades</a:t>
            </a:r>
            <a:endParaRPr lang="pt-BR" sz="4200" b="1" dirty="0"/>
          </a:p>
          <a:p>
            <a:r>
              <a:rPr lang="pt-BR" sz="4200" dirty="0"/>
              <a:t>A velocidade média de um corpo não é dada </a:t>
            </a:r>
            <a:r>
              <a:rPr lang="pt-BR" sz="4200" dirty="0" smtClean="0"/>
              <a:t>pela média </a:t>
            </a:r>
            <a:r>
              <a:rPr lang="pt-BR" sz="4200" dirty="0"/>
              <a:t>aritmética </a:t>
            </a:r>
            <a:r>
              <a:rPr lang="pt-BR" sz="4200" dirty="0" smtClean="0"/>
              <a:t>das</a:t>
            </a:r>
          </a:p>
          <a:p>
            <a:pPr marL="0" indent="0">
              <a:buNone/>
            </a:pPr>
            <a:r>
              <a:rPr lang="pt-BR" sz="4200" dirty="0" smtClean="0"/>
              <a:t>velocidades </a:t>
            </a:r>
            <a:r>
              <a:rPr lang="pt-BR" sz="4200" dirty="0"/>
              <a:t>atingidas </a:t>
            </a:r>
            <a:r>
              <a:rPr lang="pt-BR" sz="4200" dirty="0" smtClean="0"/>
              <a:t>durante o percurso, </a:t>
            </a:r>
            <a:r>
              <a:rPr lang="pt-BR" sz="4200" dirty="0"/>
              <a:t>mas ela significa o valor </a:t>
            </a:r>
            <a:r>
              <a:rPr lang="pt-BR" sz="4200" dirty="0" smtClean="0"/>
              <a:t>correspondente</a:t>
            </a:r>
          </a:p>
          <a:p>
            <a:pPr marL="0" indent="0">
              <a:buNone/>
            </a:pPr>
            <a:r>
              <a:rPr lang="pt-BR" sz="4200" dirty="0" smtClean="0"/>
              <a:t>à </a:t>
            </a:r>
            <a:r>
              <a:rPr lang="pt-BR" sz="4200" dirty="0"/>
              <a:t>velocidade constante necessária para percorrer </a:t>
            </a:r>
            <a:r>
              <a:rPr lang="pt-BR" sz="4200" dirty="0" smtClean="0"/>
              <a:t>todo o </a:t>
            </a:r>
            <a:r>
              <a:rPr lang="pt-BR" sz="4200" dirty="0"/>
              <a:t>trajeto em determinado intervalo de </a:t>
            </a:r>
            <a:r>
              <a:rPr lang="pt-BR" sz="4200" dirty="0" smtClean="0"/>
              <a:t>tempo.</a:t>
            </a:r>
          </a:p>
          <a:p>
            <a:r>
              <a:rPr lang="pt-BR" sz="4200" b="1" dirty="0" smtClean="0"/>
              <a:t>Média </a:t>
            </a:r>
            <a:r>
              <a:rPr lang="pt-BR" sz="4200" b="1" dirty="0"/>
              <a:t>aritmética </a:t>
            </a:r>
            <a:endParaRPr lang="pt-BR" sz="4200" b="1" dirty="0" smtClean="0"/>
          </a:p>
          <a:p>
            <a:r>
              <a:rPr lang="pt-BR" sz="4200" dirty="0" smtClean="0"/>
              <a:t>É considerada </a:t>
            </a:r>
            <a:r>
              <a:rPr lang="pt-BR" sz="4200" dirty="0"/>
              <a:t>uma medida de tendência central </a:t>
            </a:r>
            <a:r>
              <a:rPr lang="pt-BR" sz="4200" dirty="0" smtClean="0"/>
              <a:t>e é </a:t>
            </a:r>
            <a:r>
              <a:rPr lang="pt-BR" sz="4200" dirty="0"/>
              <a:t>muito utilizada </a:t>
            </a:r>
            <a:r>
              <a:rPr lang="pt-BR" sz="4200" dirty="0" smtClean="0"/>
              <a:t>no</a:t>
            </a:r>
          </a:p>
          <a:p>
            <a:pPr marL="0" indent="0">
              <a:buNone/>
            </a:pPr>
            <a:r>
              <a:rPr lang="pt-BR" sz="4200" dirty="0" smtClean="0"/>
              <a:t>cotidiano</a:t>
            </a:r>
            <a:r>
              <a:rPr lang="pt-BR" sz="4200" dirty="0"/>
              <a:t>. Surge do </a:t>
            </a:r>
            <a:r>
              <a:rPr lang="pt-BR" sz="4200" dirty="0" smtClean="0"/>
              <a:t>resultado da </a:t>
            </a:r>
            <a:r>
              <a:rPr lang="pt-BR" sz="4200" dirty="0"/>
              <a:t>divisão do somatório dos números dados </a:t>
            </a:r>
            <a:r>
              <a:rPr lang="pt-BR" sz="4200" dirty="0" smtClean="0"/>
              <a:t>pela</a:t>
            </a:r>
          </a:p>
          <a:p>
            <a:pPr marL="0" indent="0">
              <a:buNone/>
            </a:pPr>
            <a:r>
              <a:rPr lang="pt-BR" sz="4200" dirty="0" smtClean="0"/>
              <a:t>quantidade </a:t>
            </a:r>
            <a:r>
              <a:rPr lang="pt-BR" sz="4200" dirty="0"/>
              <a:t>de números somados.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Questão 61 do ENEM de 1999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42312"/>
          </a:xfrm>
        </p:spPr>
        <p:txBody>
          <a:bodyPr>
            <a:normAutofit/>
          </a:bodyPr>
          <a:lstStyle/>
          <a:p>
            <a:r>
              <a:rPr lang="pt-BR" sz="1800" dirty="0"/>
              <a:t>Um sistema de radar é programado para registrar automaticamente a velocidade de todos os </a:t>
            </a:r>
            <a:r>
              <a:rPr lang="pt-BR" sz="1800" dirty="0" smtClean="0"/>
              <a:t>veículos trafegando </a:t>
            </a:r>
            <a:r>
              <a:rPr lang="pt-BR" sz="1800" dirty="0"/>
              <a:t>por uma avenida, onde passam em média 300 veículos por hora, sendo 55km/h </a:t>
            </a:r>
            <a:r>
              <a:rPr lang="pt-BR" sz="1800" dirty="0" smtClean="0"/>
              <a:t>a máxima de velocidade </a:t>
            </a:r>
            <a:r>
              <a:rPr lang="pt-BR" sz="1800" dirty="0"/>
              <a:t>permitida. Um levantamento estatístico dos registros do radar permitiu a </a:t>
            </a:r>
            <a:r>
              <a:rPr lang="pt-BR" sz="1800" dirty="0" smtClean="0"/>
              <a:t>elaboração da </a:t>
            </a:r>
            <a:r>
              <a:rPr lang="pt-BR" sz="1800" dirty="0"/>
              <a:t>distribuição percentual de veículos de acordo com sua velocidade aproximada</a:t>
            </a:r>
            <a:r>
              <a:rPr lang="pt-BR" sz="1800" dirty="0" smtClean="0"/>
              <a:t>.</a:t>
            </a:r>
          </a:p>
          <a:p>
            <a:r>
              <a:rPr lang="pt-BR" sz="1800" dirty="0" smtClean="0"/>
              <a:t> </a:t>
            </a:r>
            <a:r>
              <a:rPr lang="pt-BR" sz="1700" dirty="0" smtClean="0"/>
              <a:t>A </a:t>
            </a:r>
            <a:r>
              <a:rPr lang="pt-BR" sz="1700" dirty="0"/>
              <a:t>velocidade média dos veículos que trafegam nessa avenida é de:</a:t>
            </a:r>
          </a:p>
          <a:p>
            <a:r>
              <a:rPr lang="pt-BR" sz="1700" dirty="0">
                <a:solidFill>
                  <a:schemeClr val="accent1"/>
                </a:solidFill>
              </a:rPr>
              <a:t>A) </a:t>
            </a:r>
            <a:r>
              <a:rPr lang="pt-BR" sz="1700" dirty="0"/>
              <a:t>35km/h</a:t>
            </a:r>
          </a:p>
          <a:p>
            <a:r>
              <a:rPr lang="pt-BR" sz="1700" dirty="0">
                <a:solidFill>
                  <a:schemeClr val="accent1"/>
                </a:solidFill>
              </a:rPr>
              <a:t>B) </a:t>
            </a:r>
            <a:r>
              <a:rPr lang="pt-BR" sz="1700" dirty="0"/>
              <a:t>44km/h</a:t>
            </a:r>
          </a:p>
          <a:p>
            <a:r>
              <a:rPr lang="pt-BR" sz="1700" dirty="0">
                <a:solidFill>
                  <a:schemeClr val="accent1"/>
                </a:solidFill>
              </a:rPr>
              <a:t>C) </a:t>
            </a:r>
            <a:r>
              <a:rPr lang="pt-BR" sz="1700" dirty="0"/>
              <a:t>55km/h</a:t>
            </a:r>
          </a:p>
          <a:p>
            <a:r>
              <a:rPr lang="pt-BR" sz="1700" dirty="0">
                <a:solidFill>
                  <a:schemeClr val="accent1"/>
                </a:solidFill>
              </a:rPr>
              <a:t>D) </a:t>
            </a:r>
            <a:r>
              <a:rPr lang="pt-BR" sz="1700" dirty="0"/>
              <a:t>76km/h</a:t>
            </a:r>
          </a:p>
          <a:p>
            <a:r>
              <a:rPr lang="pt-BR" sz="1700" dirty="0">
                <a:solidFill>
                  <a:schemeClr val="accent1"/>
                </a:solidFill>
              </a:rPr>
              <a:t>E) </a:t>
            </a:r>
            <a:r>
              <a:rPr lang="pt-BR" sz="1700" dirty="0"/>
              <a:t>85km/h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37919"/>
            <a:ext cx="5166597" cy="2702192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6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1"/>
                </a:solidFill>
              </a:rPr>
              <a:t>Resolução da questão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8320477" cy="1677516"/>
          </a:xfrm>
        </p:spPr>
      </p:pic>
      <p:sp>
        <p:nvSpPr>
          <p:cNvPr id="5" name="CaixaDeTexto 4"/>
          <p:cNvSpPr txBox="1"/>
          <p:nvPr/>
        </p:nvSpPr>
        <p:spPr>
          <a:xfrm>
            <a:off x="5580112" y="551723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accent1"/>
                </a:solidFill>
              </a:rPr>
              <a:t>Resposta: B</a:t>
            </a:r>
            <a:endParaRPr lang="pt-BR" sz="4400" dirty="0">
              <a:solidFill>
                <a:schemeClr val="accent1"/>
              </a:solidFill>
            </a:endParaRPr>
          </a:p>
        </p:txBody>
      </p:sp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348</Words>
  <Application>Microsoft Office PowerPoint</Application>
  <PresentationFormat>Apresentação na tela (4:3)</PresentationFormat>
  <Paragraphs>64</Paragraphs>
  <Slides>6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Cívico</vt:lpstr>
      <vt:lpstr>Estudando para o ENEM de forma invertida</vt:lpstr>
      <vt:lpstr>Mapa conceitual</vt:lpstr>
      <vt:lpstr>Competência e Habilidade</vt:lpstr>
      <vt:lpstr>Explicação da física</vt:lpstr>
      <vt:lpstr>Questão 61 do ENEM de 1999</vt:lpstr>
      <vt:lpstr>Resolução da questão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Deborah</dc:creator>
  <cp:lastModifiedBy>Deborah</cp:lastModifiedBy>
  <cp:revision>11</cp:revision>
  <dcterms:created xsi:type="dcterms:W3CDTF">2017-07-31T17:48:25Z</dcterms:created>
  <dcterms:modified xsi:type="dcterms:W3CDTF">2017-07-31T20:55:23Z</dcterms:modified>
</cp:coreProperties>
</file>