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8" r:id="rId3"/>
    <p:sldId id="269" r:id="rId4"/>
    <p:sldId id="257" r:id="rId5"/>
    <p:sldId id="259" r:id="rId6"/>
    <p:sldId id="260" r:id="rId7"/>
    <p:sldId id="267" r:id="rId8"/>
    <p:sldId id="263" r:id="rId9"/>
    <p:sldId id="264" r:id="rId10"/>
    <p:sldId id="265" r:id="rId11"/>
    <p:sldId id="266" r:id="rId12"/>
    <p:sldId id="25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8/13/2017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8/13/2017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1.wma"/><Relationship Id="rId7" Type="http://schemas.openxmlformats.org/officeDocument/2006/relationships/image" Target="../media/image5.gif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hyperlink" Target="mailto:lucas.perobas@gmail.com" TargetMode="External"/><Relationship Id="rId5" Type="http://schemas.openxmlformats.org/officeDocument/2006/relationships/hyperlink" Target="http://www.wikifisica.com/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7.png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1.wmf"/><Relationship Id="rId3" Type="http://schemas.microsoft.com/office/2007/relationships/media" Target="../media/media11.wma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4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0.wmf"/><Relationship Id="rId5" Type="http://schemas.openxmlformats.org/officeDocument/2006/relationships/slideLayout" Target="../slideLayouts/slideLayout4.xml"/><Relationship Id="rId10" Type="http://schemas.openxmlformats.org/officeDocument/2006/relationships/oleObject" Target="../embeddings/oleObject3.bin"/><Relationship Id="rId4" Type="http://schemas.openxmlformats.org/officeDocument/2006/relationships/audio" Target="../media/media11.wma"/><Relationship Id="rId9" Type="http://schemas.openxmlformats.org/officeDocument/2006/relationships/image" Target="../media/image19.wmf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7.png"/><Relationship Id="rId2" Type="http://schemas.microsoft.com/office/2007/relationships/media" Target="../media/media12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7.png"/><Relationship Id="rId5" Type="http://schemas.openxmlformats.org/officeDocument/2006/relationships/image" Target="../media/image12.w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7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cinemática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51560" y="4735270"/>
            <a:ext cx="9966960" cy="1337088"/>
          </a:xfrm>
        </p:spPr>
        <p:txBody>
          <a:bodyPr>
            <a:normAutofit fontScale="25000" lnSpcReduction="20000"/>
          </a:bodyPr>
          <a:lstStyle/>
          <a:p>
            <a:r>
              <a:rPr lang="pt-BR" sz="6400" dirty="0" smtClean="0"/>
              <a:t>       </a:t>
            </a:r>
            <a:r>
              <a:rPr lang="pt-BR" sz="14400" dirty="0" smtClean="0"/>
              <a:t>Conceitos básicos</a:t>
            </a:r>
          </a:p>
          <a:p>
            <a:r>
              <a:rPr lang="pt-BR" sz="9600" dirty="0" err="1">
                <a:solidFill>
                  <a:schemeClr val="accent1"/>
                </a:solidFill>
              </a:rPr>
              <a:t>P</a:t>
            </a:r>
            <a:r>
              <a:rPr lang="pt-BR" sz="9600" dirty="0" err="1" smtClean="0">
                <a:solidFill>
                  <a:schemeClr val="accent1"/>
                </a:solidFill>
              </a:rPr>
              <a:t>odcast</a:t>
            </a:r>
            <a:endParaRPr lang="pt-BR" sz="9600" dirty="0" smtClean="0">
              <a:solidFill>
                <a:schemeClr val="accent1"/>
              </a:solidFill>
            </a:endParaRPr>
          </a:p>
          <a:p>
            <a:r>
              <a:rPr lang="pt-BR" sz="6400" dirty="0" smtClean="0"/>
              <a:t>EEEFM Prof. Filomena </a:t>
            </a:r>
            <a:r>
              <a:rPr lang="pt-BR" sz="6400" dirty="0" err="1" smtClean="0"/>
              <a:t>Quitiba</a:t>
            </a:r>
            <a:r>
              <a:rPr lang="pt-BR" sz="6400" dirty="0" smtClean="0"/>
              <a:t> – Piúma/ES</a:t>
            </a:r>
          </a:p>
          <a:p>
            <a:r>
              <a:rPr lang="pt-BR" sz="6400" dirty="0" smtClean="0"/>
              <a:t>EEEFM Coronel Gomes de Oliveira – Anchieta/ES</a:t>
            </a:r>
          </a:p>
          <a:p>
            <a:r>
              <a:rPr lang="pt-BR" sz="6400" dirty="0" smtClean="0"/>
              <a:t>Professor de Física: </a:t>
            </a:r>
            <a:r>
              <a:rPr lang="pt-BR" sz="6400" dirty="0"/>
              <a:t>L</a:t>
            </a:r>
            <a:r>
              <a:rPr lang="pt-BR" sz="6400" dirty="0" smtClean="0"/>
              <a:t>ucas Xavier – </a:t>
            </a:r>
            <a:r>
              <a:rPr lang="pt-BR" sz="6400" dirty="0" smtClean="0">
                <a:solidFill>
                  <a:srgbClr val="0070C0"/>
                </a:solidFill>
                <a:hlinkClick r:id="rId5"/>
              </a:rPr>
              <a:t>www.wikifisica.com</a:t>
            </a:r>
            <a:r>
              <a:rPr lang="pt-BR" sz="6400" dirty="0" smtClean="0">
                <a:solidFill>
                  <a:srgbClr val="0070C0"/>
                </a:solidFill>
              </a:rPr>
              <a:t> </a:t>
            </a:r>
            <a:r>
              <a:rPr lang="pt-BR" sz="6400" dirty="0" smtClean="0"/>
              <a:t>e </a:t>
            </a:r>
            <a:r>
              <a:rPr lang="pt-BR" sz="6400" dirty="0" smtClean="0">
                <a:hlinkClick r:id="rId6"/>
              </a:rPr>
              <a:t>lucas.perobas@gmail.com</a:t>
            </a:r>
            <a:r>
              <a:rPr lang="pt-BR" sz="6400" dirty="0" smtClean="0"/>
              <a:t> </a:t>
            </a:r>
          </a:p>
          <a:p>
            <a:endParaRPr lang="pt-BR" dirty="0"/>
          </a:p>
        </p:txBody>
      </p:sp>
      <p:pic>
        <p:nvPicPr>
          <p:cNvPr id="4" name="Picture 4" descr="queda-a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4983"/>
            <a:ext cx="1074737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queda-va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0" y="1150695"/>
            <a:ext cx="10795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69076" y="4739378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AR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167361" y="4735270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VÁCUO</a:t>
            </a: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752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76"/>
    </mc:Choice>
    <mc:Fallback>
      <p:transition spd="slow" advTm="108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pt-BR" sz="4000" b="1" cap="none" dirty="0" smtClean="0">
                <a:solidFill>
                  <a:schemeClr val="tx1"/>
                </a:solidFill>
              </a:rPr>
              <a:t>SI</a:t>
            </a:r>
            <a:endParaRPr lang="pt-BR" sz="4000" b="1" cap="none" dirty="0">
              <a:solidFill>
                <a:schemeClr val="tx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68391" y="2194560"/>
            <a:ext cx="4191083" cy="3977640"/>
          </a:xfrm>
        </p:spPr>
        <p:txBody>
          <a:bodyPr/>
          <a:lstStyle/>
          <a:p>
            <a:r>
              <a:rPr lang="pt-BR" dirty="0" smtClean="0"/>
              <a:t>Fator de conversão </a:t>
            </a:r>
            <a:r>
              <a:rPr lang="pt-BR" b="1" dirty="0"/>
              <a:t>m/s e km/h</a:t>
            </a:r>
            <a:endParaRPr lang="pt-BR" dirty="0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98" y="3055710"/>
            <a:ext cx="3920276" cy="225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87" y="313151"/>
            <a:ext cx="6691402" cy="637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99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46"/>
    </mc:Choice>
    <mc:Fallback>
      <p:transition spd="slow" advTm="238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008000"/>
                </a:solidFill>
              </a:rPr>
              <a:t>VETOR DESLOCAMENTO</a:t>
            </a:r>
            <a:r>
              <a:rPr lang="pt-BR" dirty="0">
                <a:solidFill>
                  <a:srgbClr val="008000"/>
                </a:solidFill>
              </a:rPr>
              <a:t/>
            </a:r>
            <a:br>
              <a:rPr lang="pt-BR" dirty="0">
                <a:solidFill>
                  <a:srgbClr val="008000"/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7682" y="1493102"/>
            <a:ext cx="5737046" cy="3977640"/>
          </a:xfrm>
        </p:spPr>
        <p:txBody>
          <a:bodyPr/>
          <a:lstStyle/>
          <a:p>
            <a:r>
              <a:rPr lang="pt-BR" dirty="0">
                <a:solidFill>
                  <a:srgbClr val="008000"/>
                </a:solidFill>
              </a:rPr>
              <a:t>VETOR QUE REPRESENTA A DIREÇÃO E SENTIDO RESULTANTE DO MOVIMENTO.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73368" y="2093976"/>
            <a:ext cx="4754880" cy="3977640"/>
          </a:xfrm>
        </p:spPr>
        <p:txBody>
          <a:bodyPr/>
          <a:lstStyle/>
          <a:p>
            <a:r>
              <a:rPr lang="pt-BR" dirty="0" smtClean="0"/>
              <a:t>VETOR VELOCIDADE</a:t>
            </a:r>
          </a:p>
          <a:p>
            <a:r>
              <a:rPr lang="pt-BR" dirty="0">
                <a:solidFill>
                  <a:srgbClr val="008000"/>
                </a:solidFill>
              </a:rPr>
              <a:t>É o vetor que representa a direção e o sentido do movimento em todos os pontos da </a:t>
            </a:r>
            <a:r>
              <a:rPr lang="pt-BR" dirty="0" smtClean="0">
                <a:solidFill>
                  <a:srgbClr val="008000"/>
                </a:solidFill>
              </a:rPr>
              <a:t>trajetória</a:t>
            </a:r>
          </a:p>
          <a:p>
            <a:r>
              <a:rPr lang="pt-BR" dirty="0" smtClean="0">
                <a:solidFill>
                  <a:srgbClr val="008000"/>
                </a:solidFill>
              </a:rPr>
              <a:t>Módulo: </a:t>
            </a:r>
            <a:endParaRPr lang="pt-BR" dirty="0">
              <a:solidFill>
                <a:srgbClr val="008000"/>
              </a:solidFill>
            </a:endParaRPr>
          </a:p>
          <a:p>
            <a:r>
              <a:rPr lang="pt-BR" dirty="0"/>
              <a:t>Direção</a:t>
            </a:r>
            <a:r>
              <a:rPr lang="pt-BR" dirty="0" smtClean="0"/>
              <a:t>: </a:t>
            </a:r>
            <a:r>
              <a:rPr lang="pt-BR" dirty="0" smtClean="0">
                <a:solidFill>
                  <a:srgbClr val="FF3300"/>
                </a:solidFill>
              </a:rPr>
              <a:t>tangente </a:t>
            </a:r>
            <a:r>
              <a:rPr lang="pt-BR" dirty="0">
                <a:solidFill>
                  <a:srgbClr val="FF3300"/>
                </a:solidFill>
              </a:rPr>
              <a:t>a trajetória</a:t>
            </a:r>
          </a:p>
          <a:p>
            <a:r>
              <a:rPr lang="pt-BR" dirty="0"/>
              <a:t>Sentido: </a:t>
            </a:r>
            <a:r>
              <a:rPr lang="pt-BR" dirty="0">
                <a:solidFill>
                  <a:srgbClr val="FF3300"/>
                </a:solidFill>
              </a:rPr>
              <a:t>o mesmo do movimento</a:t>
            </a:r>
          </a:p>
          <a:p>
            <a:endParaRPr lang="pt-BR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228147"/>
              </p:ext>
            </p:extLst>
          </p:nvPr>
        </p:nvGraphicFramePr>
        <p:xfrm>
          <a:off x="773765" y="2291696"/>
          <a:ext cx="4725161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CorelDRAW" r:id="rId6" imgW="5063400" imgH="2980800" progId="CorelDRAW.Graphic.10">
                  <p:embed/>
                </p:oleObj>
              </mc:Choice>
              <mc:Fallback>
                <p:oleObj name="CorelDRAW" r:id="rId6" imgW="5063400" imgH="298080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765" y="2291696"/>
                        <a:ext cx="4725161" cy="298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539530"/>
              </p:ext>
            </p:extLst>
          </p:nvPr>
        </p:nvGraphicFramePr>
        <p:xfrm>
          <a:off x="3197111" y="5304395"/>
          <a:ext cx="2301815" cy="107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r:id="rId8" imgW="761669" imgH="482391" progId="Equation.3">
                  <p:embed/>
                </p:oleObj>
              </mc:Choice>
              <mc:Fallback>
                <p:oleObj r:id="rId8" imgW="761669" imgH="48239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111" y="5304395"/>
                        <a:ext cx="2301815" cy="10741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018011"/>
              </p:ext>
            </p:extLst>
          </p:nvPr>
        </p:nvGraphicFramePr>
        <p:xfrm>
          <a:off x="6510811" y="5022937"/>
          <a:ext cx="4721248" cy="1691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CorelDRAW" r:id="rId10" imgW="4687920" imgH="1440360" progId="CorelDRAW.Graphic.10">
                  <p:embed/>
                </p:oleObj>
              </mc:Choice>
              <mc:Fallback>
                <p:oleObj name="CorelDRAW" r:id="rId10" imgW="4687920" imgH="144036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811" y="5022937"/>
                        <a:ext cx="4721248" cy="16910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034477"/>
              </p:ext>
            </p:extLst>
          </p:nvPr>
        </p:nvGraphicFramePr>
        <p:xfrm>
          <a:off x="7904988" y="3703319"/>
          <a:ext cx="1264064" cy="543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r:id="rId12" imgW="507780" imgH="393529" progId="Equation.3">
                  <p:embed/>
                </p:oleObj>
              </mc:Choice>
              <mc:Fallback>
                <p:oleObj r:id="rId12" imgW="507780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4988" y="3703319"/>
                        <a:ext cx="1264064" cy="54300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9582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10"/>
    </mc:Choice>
    <mc:Fallback>
      <p:transition spd="slow" advTm="125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Conceitos básicos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 smtClean="0"/>
              <a:t>VELOCIDADE MÉDIA: </a:t>
            </a:r>
            <a:r>
              <a:rPr lang="pt-BR" dirty="0"/>
              <a:t>a razão entre o valor da distância percorrida e o intervalo de tempo gasto no percurso</a:t>
            </a:r>
            <a:r>
              <a:rPr lang="pt-BR" dirty="0" smtClean="0"/>
              <a:t>.</a:t>
            </a:r>
            <a:endParaRPr lang="pt-BR" dirty="0"/>
          </a:p>
          <a:p>
            <a:pPr algn="ctr">
              <a:buNone/>
            </a:pPr>
            <a:r>
              <a:rPr lang="pt-BR" sz="2800" dirty="0">
                <a:cs typeface="Times New Roman" panose="02020603050405020304" pitchFamily="18" charset="0"/>
              </a:rPr>
              <a:t>V</a:t>
            </a:r>
            <a:r>
              <a:rPr lang="pt-BR" sz="2800" baseline="-30000" dirty="0">
                <a:cs typeface="Times New Roman" panose="02020603050405020304" pitchFamily="18" charset="0"/>
              </a:rPr>
              <a:t>M</a:t>
            </a:r>
            <a:r>
              <a:rPr lang="pt-BR" sz="2800" dirty="0">
                <a:cs typeface="Times New Roman" panose="02020603050405020304" pitchFamily="18" charset="0"/>
              </a:rPr>
              <a:t> =  </a:t>
            </a:r>
            <a:r>
              <a:rPr lang="pt-BR" sz="2800" u="sng" dirty="0">
                <a:cs typeface="Times New Roman" panose="02020603050405020304" pitchFamily="18" charset="0"/>
              </a:rPr>
              <a:t> </a:t>
            </a:r>
            <a:r>
              <a:rPr lang="pt-BR" sz="2800" u="sng" dirty="0" smtClean="0">
                <a:cs typeface="Times New Roman" panose="02020603050405020304" pitchFamily="18" charset="0"/>
              </a:rPr>
              <a:t>S </a:t>
            </a:r>
            <a:endParaRPr lang="pt-BR" sz="2800" dirty="0"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pt-BR" sz="2800" b="1" dirty="0">
                <a:cs typeface="Times New Roman" panose="02020603050405020304" pitchFamily="18" charset="0"/>
              </a:rPr>
              <a:t>          </a:t>
            </a:r>
            <a:r>
              <a:rPr lang="pt-BR" sz="2800" b="1" dirty="0" smtClean="0">
                <a:cs typeface="Times New Roman" panose="02020603050405020304" pitchFamily="18" charset="0"/>
              </a:rPr>
              <a:t>T</a:t>
            </a:r>
          </a:p>
          <a:p>
            <a:pPr algn="ctr">
              <a:buNone/>
            </a:pPr>
            <a:endParaRPr lang="pt-BR" b="1" dirty="0"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pt-BR" dirty="0" err="1">
                <a:latin typeface="Tahoma" panose="020B0604030504040204" pitchFamily="34" charset="0"/>
              </a:rPr>
              <a:t>Vm</a:t>
            </a:r>
            <a:r>
              <a:rPr lang="pt-BR" dirty="0">
                <a:latin typeface="Tahoma" panose="020B0604030504040204" pitchFamily="34" charset="0"/>
              </a:rPr>
              <a:t>: Velocidade Média (m/s)</a:t>
            </a:r>
          </a:p>
          <a:p>
            <a:pPr>
              <a:spcBef>
                <a:spcPct val="20000"/>
              </a:spcBef>
            </a:pPr>
            <a:r>
              <a:rPr lang="pt-BR" dirty="0">
                <a:latin typeface="Symbol" panose="05050102010706020507" pitchFamily="18" charset="2"/>
              </a:rPr>
              <a:t>D</a:t>
            </a:r>
            <a:r>
              <a:rPr lang="pt-BR" dirty="0">
                <a:latin typeface="Tahoma" panose="020B0604030504040204" pitchFamily="34" charset="0"/>
              </a:rPr>
              <a:t>S: Variação do Espaço (m)</a:t>
            </a:r>
          </a:p>
          <a:p>
            <a:pPr>
              <a:spcBef>
                <a:spcPct val="20000"/>
              </a:spcBef>
            </a:pPr>
            <a:r>
              <a:rPr lang="pt-BR" dirty="0" err="1">
                <a:latin typeface="Symbol" panose="05050102010706020507" pitchFamily="18" charset="2"/>
              </a:rPr>
              <a:t>D</a:t>
            </a:r>
            <a:r>
              <a:rPr lang="pt-BR" dirty="0" err="1">
                <a:latin typeface="Tahoma" panose="020B0604030504040204" pitchFamily="34" charset="0"/>
              </a:rPr>
              <a:t>t</a:t>
            </a:r>
            <a:r>
              <a:rPr lang="pt-BR" dirty="0">
                <a:latin typeface="Tahoma" panose="020B0604030504040204" pitchFamily="34" charset="0"/>
              </a:rPr>
              <a:t>: Variação do Tempo (s)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b="1" dirty="0" smtClean="0"/>
              <a:t>Aceleração Média. </a:t>
            </a:r>
          </a:p>
          <a:p>
            <a:endParaRPr lang="pt-BR" b="1" dirty="0" smtClean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pPr>
              <a:spcBef>
                <a:spcPct val="20000"/>
              </a:spcBef>
            </a:pPr>
            <a:r>
              <a:rPr lang="pt-BR" dirty="0" err="1">
                <a:latin typeface="Tahoma" panose="020B0604030504040204" pitchFamily="34" charset="0"/>
              </a:rPr>
              <a:t>a</a:t>
            </a:r>
            <a:r>
              <a:rPr lang="pt-BR" baseline="-25000" dirty="0" err="1">
                <a:latin typeface="Tahoma" panose="020B0604030504040204" pitchFamily="34" charset="0"/>
              </a:rPr>
              <a:t>m</a:t>
            </a:r>
            <a:r>
              <a:rPr lang="pt-BR" dirty="0">
                <a:latin typeface="Tahoma" panose="020B0604030504040204" pitchFamily="34" charset="0"/>
              </a:rPr>
              <a:t>: Aceleração Média (m/s</a:t>
            </a:r>
            <a:r>
              <a:rPr lang="pt-BR" baseline="30000" dirty="0">
                <a:latin typeface="Tahoma" panose="020B0604030504040204" pitchFamily="34" charset="0"/>
              </a:rPr>
              <a:t>2</a:t>
            </a:r>
            <a:r>
              <a:rPr lang="pt-BR" dirty="0">
                <a:latin typeface="Tahoma" panose="020B0604030504040204" pitchFamily="34" charset="0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pt-BR" dirty="0" err="1">
                <a:latin typeface="Symbol" panose="05050102010706020507" pitchFamily="18" charset="2"/>
              </a:rPr>
              <a:t>D</a:t>
            </a:r>
            <a:r>
              <a:rPr lang="pt-BR" dirty="0" err="1">
                <a:latin typeface="Tahoma" panose="020B0604030504040204" pitchFamily="34" charset="0"/>
              </a:rPr>
              <a:t>v</a:t>
            </a:r>
            <a:r>
              <a:rPr lang="pt-BR" dirty="0">
                <a:latin typeface="Tahoma" panose="020B0604030504040204" pitchFamily="34" charset="0"/>
              </a:rPr>
              <a:t>: Variação da Velocidade (m/s)</a:t>
            </a:r>
          </a:p>
          <a:p>
            <a:pPr>
              <a:spcBef>
                <a:spcPct val="20000"/>
              </a:spcBef>
            </a:pPr>
            <a:r>
              <a:rPr lang="pt-BR" dirty="0" err="1">
                <a:latin typeface="Symbol" panose="05050102010706020507" pitchFamily="18" charset="2"/>
              </a:rPr>
              <a:t>D</a:t>
            </a:r>
            <a:r>
              <a:rPr lang="pt-BR" dirty="0" err="1">
                <a:latin typeface="Tahoma" panose="020B0604030504040204" pitchFamily="34" charset="0"/>
              </a:rPr>
              <a:t>t</a:t>
            </a:r>
            <a:r>
              <a:rPr lang="pt-BR" dirty="0">
                <a:latin typeface="Tahoma" panose="020B0604030504040204" pitchFamily="34" charset="0"/>
              </a:rPr>
              <a:t>: Variação do Tempo (s)</a:t>
            </a:r>
          </a:p>
          <a:p>
            <a:endParaRPr lang="pt-BR" dirty="0"/>
          </a:p>
        </p:txBody>
      </p:sp>
      <p:graphicFrame>
        <p:nvGraphicFramePr>
          <p:cNvPr id="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10308"/>
              </p:ext>
            </p:extLst>
          </p:nvPr>
        </p:nvGraphicFramePr>
        <p:xfrm>
          <a:off x="6572955" y="2490354"/>
          <a:ext cx="2549525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ção" r:id="rId5" imgW="545760" imgH="393480" progId="Equation.3">
                  <p:embed/>
                </p:oleObj>
              </mc:Choice>
              <mc:Fallback>
                <p:oleObj name="Equação" r:id="rId5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955" y="2490354"/>
                        <a:ext cx="2549525" cy="182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31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36"/>
    </mc:Choice>
    <mc:Fallback>
      <p:transition spd="slow" advTm="104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t-BR" sz="3600" b="1" dirty="0">
                <a:solidFill>
                  <a:srgbClr val="000000"/>
                </a:solidFill>
                <a:latin typeface="Arial" panose="020B0604020202020204" pitchFamily="34" charset="0"/>
              </a:rPr>
              <a:t>FÍSICA</a:t>
            </a:r>
            <a:r>
              <a:rPr lang="pt-BR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pt-BR" dirty="0" smtClean="0">
                <a:solidFill>
                  <a:srgbClr val="000000"/>
                </a:solidFill>
                <a:latin typeface="Arial" panose="020B0604020202020204" pitchFamily="34" charset="0"/>
              </a:rPr>
              <a:t>Parte da ciência que estuda os constituintes da matéria e suas interações mútuas.</a:t>
            </a:r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 	Uma definição compatível com o objetivo deste curso é a seguinte:</a:t>
            </a:r>
          </a:p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FÍSICA é o ramo da ciência que estuda a matéria e a energia</a:t>
            </a:r>
          </a:p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A palavra “ FÍSICA ” tem origem grega e significa natureza. Assim, física é a ciência que estuda a natureza, daí o nome de ciência natural 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pt-BR" b="1" dirty="0">
                <a:solidFill>
                  <a:srgbClr val="000000"/>
                </a:solidFill>
              </a:rPr>
              <a:t>Sistema Internacional de Unidades </a:t>
            </a:r>
            <a:endParaRPr lang="pt-BR" b="1" dirty="0" smtClean="0">
              <a:solidFill>
                <a:srgbClr val="000000"/>
              </a:solidFill>
            </a:endParaRPr>
          </a:p>
          <a:p>
            <a:pPr algn="just"/>
            <a:r>
              <a:rPr lang="pt-BR" dirty="0" smtClean="0">
                <a:solidFill>
                  <a:srgbClr val="000000"/>
                </a:solidFill>
              </a:rPr>
              <a:t>Como </a:t>
            </a:r>
            <a:r>
              <a:rPr lang="pt-BR" dirty="0">
                <a:solidFill>
                  <a:srgbClr val="000000"/>
                </a:solidFill>
              </a:rPr>
              <a:t>cada país fixava o seu próprio padrão, as relações entre os países, o ensino e os trabalhos científicos se tornavam muito difíceis. Para resolver estes problemas, foram criados padrões internacionais que vieram a facilitar as relações entre esses países. Assim, foi criado o </a:t>
            </a:r>
            <a:r>
              <a:rPr lang="pt-BR" b="1" dirty="0">
                <a:solidFill>
                  <a:srgbClr val="000000"/>
                </a:solidFill>
              </a:rPr>
              <a:t>Sistema Internacional de Unidades, </a:t>
            </a:r>
            <a:r>
              <a:rPr lang="pt-BR" dirty="0">
                <a:solidFill>
                  <a:srgbClr val="000000"/>
                </a:solidFill>
              </a:rPr>
              <a:t>que se indica </a:t>
            </a:r>
            <a:r>
              <a:rPr lang="pt-BR" b="1" dirty="0">
                <a:solidFill>
                  <a:srgbClr val="000000"/>
                </a:solidFill>
              </a:rPr>
              <a:t>SI.</a:t>
            </a:r>
            <a:endParaRPr lang="pt-BR" dirty="0">
              <a:solidFill>
                <a:srgbClr val="000000"/>
              </a:solidFill>
            </a:endParaRPr>
          </a:p>
          <a:p>
            <a:pPr algn="just"/>
            <a:r>
              <a:rPr lang="pt-BR" dirty="0">
                <a:solidFill>
                  <a:srgbClr val="000000"/>
                </a:solidFill>
              </a:rPr>
              <a:t>	O Sistema Internacional de Unidades estabelece sete unidades como fundamentais, e cada uma delas corresponde a uma grandeza.</a:t>
            </a:r>
          </a:p>
          <a:p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3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025"/>
    </mc:Choice>
    <mc:Fallback>
      <p:transition spd="slow" advTm="28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000000"/>
                </a:solidFill>
              </a:rPr>
              <a:t>Sistema Internacional de </a:t>
            </a:r>
            <a:r>
              <a:rPr lang="pt-BR" b="1" dirty="0" smtClean="0">
                <a:solidFill>
                  <a:srgbClr val="000000"/>
                </a:solidFill>
              </a:rPr>
              <a:t>Unidades - si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26926" y="2193925"/>
            <a:ext cx="4947781" cy="4382239"/>
          </a:xfrm>
          <a:prstGeom prst="rect">
            <a:avLst/>
          </a:prstGeom>
        </p:spPr>
      </p:pic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25227" y="2093976"/>
            <a:ext cx="5949863" cy="4078224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O SI é também denominado MKS, que corresponde às iniciais dos símbolos das três unidades fundamentais usadas.</a:t>
            </a:r>
          </a:p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Todas as unidades, quando escritas por extenso, devem ter a inicial minúscula, mesmo que sejam nomes de pessoas.</a:t>
            </a:r>
          </a:p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Exemplo: metro, newton, quilômetro, pascal, etc.</a:t>
            </a:r>
          </a:p>
          <a:p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Os símbolos são escritos com letra minúscula, a não ser que se trate de nome de pessoa.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Os símbolos não se flexionam quando escritos no plural.</a:t>
            </a:r>
          </a:p>
          <a:p>
            <a:pPr algn="ctr"/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Exemplo:  10 newtons  -  10N,  e não 10 </a:t>
            </a:r>
            <a:r>
              <a:rPr lang="pt-BR" dirty="0" err="1">
                <a:solidFill>
                  <a:srgbClr val="000000"/>
                </a:solidFill>
                <a:latin typeface="Arial" panose="020B0604020202020204" pitchFamily="34" charset="0"/>
              </a:rPr>
              <a:t>Ns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 .</a:t>
            </a:r>
          </a:p>
          <a:p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6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66"/>
    </mc:Choice>
    <mc:Fallback>
      <p:transition spd="slow" advTm="166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Conceitos básicos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>
                <a:solidFill>
                  <a:srgbClr val="FF0000"/>
                </a:solidFill>
              </a:rPr>
              <a:t>Cinemática –</a:t>
            </a:r>
            <a:r>
              <a:rPr lang="pt-BR" dirty="0">
                <a:solidFill>
                  <a:srgbClr val="006666"/>
                </a:solidFill>
              </a:rPr>
              <a:t> </a:t>
            </a:r>
            <a:r>
              <a:rPr lang="pt-BR" dirty="0"/>
              <a:t>Parte da Mecânica que estuda os movimentos sem considerar as causas.</a:t>
            </a:r>
          </a:p>
          <a:p>
            <a:pPr>
              <a:buNone/>
            </a:pPr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Dinâmica –</a:t>
            </a:r>
            <a:r>
              <a:rPr lang="pt-BR" dirty="0">
                <a:solidFill>
                  <a:srgbClr val="006666"/>
                </a:solidFill>
              </a:rPr>
              <a:t> </a:t>
            </a:r>
            <a:r>
              <a:rPr lang="pt-BR" dirty="0"/>
              <a:t>Estuda as leis do movimento.</a:t>
            </a:r>
          </a:p>
          <a:p>
            <a:endParaRPr lang="pt-BR" dirty="0" smtClean="0"/>
          </a:p>
          <a:p>
            <a:r>
              <a:rPr lang="pt-BR" dirty="0">
                <a:solidFill>
                  <a:srgbClr val="FF0000"/>
                </a:solidFill>
              </a:rPr>
              <a:t>Movimento</a:t>
            </a:r>
          </a:p>
          <a:p>
            <a:r>
              <a:rPr lang="pt-BR" dirty="0">
                <a:solidFill>
                  <a:srgbClr val="FF0000"/>
                </a:solidFill>
              </a:rPr>
              <a:t>Repouso</a:t>
            </a:r>
          </a:p>
          <a:p>
            <a:r>
              <a:rPr lang="pt-BR" dirty="0">
                <a:solidFill>
                  <a:srgbClr val="FF0000"/>
                </a:solidFill>
              </a:rPr>
              <a:t>Trajetória</a:t>
            </a:r>
          </a:p>
          <a:p>
            <a:r>
              <a:rPr lang="pt-BR" dirty="0">
                <a:solidFill>
                  <a:srgbClr val="FF0000"/>
                </a:solidFill>
              </a:rPr>
              <a:t>Deslocamento Escalar</a:t>
            </a:r>
          </a:p>
          <a:p>
            <a:r>
              <a:rPr lang="pt-BR" dirty="0">
                <a:solidFill>
                  <a:srgbClr val="FF0000"/>
                </a:solidFill>
              </a:rPr>
              <a:t>Ponto Material</a:t>
            </a:r>
          </a:p>
          <a:p>
            <a:r>
              <a:rPr lang="pt-BR" dirty="0">
                <a:solidFill>
                  <a:srgbClr val="FF0000"/>
                </a:solidFill>
              </a:rPr>
              <a:t>Corpo Móvel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Repouso e movimento </a:t>
            </a:r>
            <a:r>
              <a:rPr lang="pt-BR" dirty="0">
                <a:sym typeface="Symbol" panose="05050102010706020507" pitchFamily="18" charset="2"/>
              </a:rPr>
              <a:t> Um corpo está em movimento quando sua posição em relação a um referencial varia no decorrer do tempo; Caso contrário está em repouso.</a:t>
            </a:r>
            <a:endParaRPr lang="pt-BR" dirty="0"/>
          </a:p>
          <a:p>
            <a:r>
              <a:rPr lang="pt-BR" dirty="0"/>
              <a:t>Deslocamento: PI ao PF em linha reta.</a:t>
            </a:r>
          </a:p>
          <a:p>
            <a:r>
              <a:rPr lang="pt-BR" dirty="0"/>
              <a:t>Espaço percorrido: medido pela trajetória</a:t>
            </a:r>
          </a:p>
          <a:p>
            <a:endParaRPr lang="pt-BR" dirty="0" smtClean="0"/>
          </a:p>
          <a:p>
            <a:r>
              <a:rPr lang="pt-BR" dirty="0" smtClean="0"/>
              <a:t>IMPORTANTE:</a:t>
            </a:r>
          </a:p>
          <a:p>
            <a:pPr marL="0" indent="0">
              <a:buNone/>
            </a:pPr>
            <a:r>
              <a:rPr lang="pt-BR" dirty="0" smtClean="0"/>
              <a:t>Tudo </a:t>
            </a:r>
            <a:r>
              <a:rPr lang="pt-BR" dirty="0"/>
              <a:t>dependo do referencial adotado</a:t>
            </a:r>
          </a:p>
          <a:p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6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08"/>
    </mc:Choice>
    <mc:Fallback>
      <p:transition spd="slow" advTm="10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100" b="1" i="1" dirty="0">
                <a:solidFill>
                  <a:schemeClr val="tx2"/>
                </a:solidFill>
              </a:rPr>
              <a:t>O conceito de movimento é relativo e, por isso, </a:t>
            </a:r>
            <a:br>
              <a:rPr lang="pt-BR" sz="3100" b="1" i="1" dirty="0">
                <a:solidFill>
                  <a:schemeClr val="tx2"/>
                </a:solidFill>
              </a:rPr>
            </a:br>
            <a:r>
              <a:rPr lang="pt-BR" sz="3100" b="1" i="1" dirty="0">
                <a:solidFill>
                  <a:schemeClr val="tx2"/>
                </a:solidFill>
              </a:rPr>
              <a:t>depende do referencial adotado</a:t>
            </a:r>
            <a:r>
              <a:rPr lang="pt-BR" b="1" i="1" dirty="0">
                <a:solidFill>
                  <a:schemeClr val="tx2"/>
                </a:solidFill>
              </a:rPr>
              <a:t/>
            </a:r>
            <a:br>
              <a:rPr lang="pt-BR" b="1" i="1" dirty="0">
                <a:solidFill>
                  <a:schemeClr val="tx2"/>
                </a:solidFill>
              </a:rPr>
            </a:br>
            <a:endParaRPr lang="pt-BR" dirty="0"/>
          </a:p>
        </p:txBody>
      </p:sp>
      <p:pic>
        <p:nvPicPr>
          <p:cNvPr id="4" name="Picture 6" descr="DIGITALIZAR00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9" y="1816274"/>
            <a:ext cx="11198269" cy="439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2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45"/>
    </mc:Choice>
    <mc:Fallback>
      <p:transition spd="slow" advTm="38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400" dirty="0" smtClean="0"/>
              <a:t>Trajetória: </a:t>
            </a:r>
            <a:r>
              <a:rPr lang="pt-BR" sz="3100" dirty="0"/>
              <a:t>É a linha formada pelas sucessivas posições ocupadas por um móvel durante um intervalo de tempo.</a:t>
            </a:r>
            <a:br>
              <a:rPr lang="pt-BR" sz="3100" dirty="0"/>
            </a:br>
            <a:endParaRPr lang="pt-BR" sz="31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10" descr="DIGITALIZAR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5" y="1866378"/>
            <a:ext cx="10684702" cy="441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9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40"/>
    </mc:Choice>
    <mc:Fallback>
      <p:transition spd="slow" advTm="37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FF3300"/>
                </a:solidFill>
              </a:rPr>
              <a:t/>
            </a:r>
            <a:br>
              <a:rPr lang="pt-BR" dirty="0">
                <a:solidFill>
                  <a:srgbClr val="FF3300"/>
                </a:solidFill>
              </a:rPr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spcBef>
                <a:spcPct val="50000"/>
              </a:spcBef>
            </a:pPr>
            <a:r>
              <a:rPr lang="pt-BR" altLang="zh-CN" b="1" dirty="0">
                <a:ea typeface="宋体" panose="02010600030101010101" pitchFamily="2" charset="-122"/>
              </a:rPr>
              <a:t>Deslocamento Escalar (</a:t>
            </a:r>
            <a:r>
              <a:rPr lang="pt-BR" altLang="zh-CN" b="1" dirty="0">
                <a:ea typeface="宋体" panose="02010600030101010101" pitchFamily="2" charset="-122"/>
                <a:sym typeface="Symbol" panose="05050102010706020507" pitchFamily="18" charset="2"/>
              </a:rPr>
              <a:t></a:t>
            </a:r>
            <a:r>
              <a:rPr lang="pt-BR" altLang="zh-CN" b="1" dirty="0">
                <a:ea typeface="宋体" panose="02010600030101010101" pitchFamily="2" charset="-122"/>
              </a:rPr>
              <a:t>S):</a:t>
            </a:r>
            <a:r>
              <a:rPr lang="pt-BR" altLang="zh-CN" dirty="0">
                <a:ea typeface="宋体" panose="02010600030101010101" pitchFamily="2" charset="-122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pt-BR" altLang="zh-CN" dirty="0">
                <a:ea typeface="宋体" panose="02010600030101010101" pitchFamily="2" charset="-122"/>
              </a:rPr>
              <a:t>É a diferença entre duas posições ocupadas pelo móvel: a posição final (S) e a posição inicial (S</a:t>
            </a:r>
            <a:r>
              <a:rPr lang="pt-BR" altLang="zh-CN" sz="1400" dirty="0">
                <a:ea typeface="宋体" panose="02010600030101010101" pitchFamily="2" charset="-122"/>
              </a:rPr>
              <a:t>0</a:t>
            </a:r>
            <a:r>
              <a:rPr lang="pt-BR" altLang="zh-CN" dirty="0">
                <a:ea typeface="宋体" panose="02010600030101010101" pitchFamily="2" charset="-122"/>
              </a:rPr>
              <a:t>). </a:t>
            </a:r>
            <a:endParaRPr lang="pt-BR" dirty="0"/>
          </a:p>
          <a:p>
            <a:endParaRPr lang="pt-BR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24891" y="852162"/>
            <a:ext cx="5738747" cy="95410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zh-CN" sz="2800" b="1" dirty="0">
                <a:solidFill>
                  <a:srgbClr val="FFFF66"/>
                </a:solidFill>
                <a:ea typeface="宋体" panose="02010600030101010101" pitchFamily="2" charset="-122"/>
              </a:rPr>
              <a:t>POSIÇÃO E DESLOCAMENTO ESCALAR</a:t>
            </a:r>
            <a:r>
              <a:rPr lang="pt-BR" altLang="zh-CN" sz="2800" dirty="0">
                <a:solidFill>
                  <a:srgbClr val="FFFF66"/>
                </a:solidFill>
                <a:ea typeface="宋体" panose="02010600030101010101" pitchFamily="2" charset="-122"/>
              </a:rPr>
              <a:t> </a:t>
            </a:r>
            <a:endParaRPr lang="pt-BR" sz="2800" dirty="0">
              <a:solidFill>
                <a:srgbClr val="FFFF66"/>
              </a:solidFill>
            </a:endParaRPr>
          </a:p>
        </p:txBody>
      </p:sp>
      <p:pic>
        <p:nvPicPr>
          <p:cNvPr id="7" name="Imagem 69"/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0" y="3874717"/>
            <a:ext cx="5256212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413" y="2783240"/>
            <a:ext cx="3646311" cy="279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02"/>
    </mc:Choice>
    <mc:Fallback>
      <p:transition spd="slow" advTm="5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PONTO MATERIAL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b="1" dirty="0"/>
              <a:t>Ponto material (ou Partícula):</a:t>
            </a:r>
            <a:r>
              <a:rPr lang="pt-BR" dirty="0"/>
              <a:t> Todo objeto onde dimensões (tamanho) são desprezíveis quando comparadas com o movimento estudado.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b="1" dirty="0"/>
              <a:t>Corpo extenso:</a:t>
            </a:r>
            <a:r>
              <a:rPr lang="pt-BR" dirty="0"/>
              <a:t> Todo objeto onde suas dimensões não podem ser desprezadas quando comparadas com o movimento estudado.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b="1" dirty="0" err="1"/>
              <a:t>Obs</a:t>
            </a:r>
            <a:r>
              <a:rPr lang="pt-BR" b="1" dirty="0"/>
              <a:t>: Na Cinemática todo objeto tem massa, independentemente de ser um ponto material ou corpo extenso, porém só os corpos extensos podem ter rotação.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5" name="Picture 5" descr="cinematica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59" y="2093977"/>
            <a:ext cx="2952750" cy="198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inematica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59" y="4196218"/>
            <a:ext cx="2952750" cy="197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9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65"/>
    </mc:Choice>
    <mc:Fallback>
      <p:transition spd="slow" advTm="75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 DE MOVIMENTO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9848" y="1803748"/>
            <a:ext cx="4754880" cy="4368452"/>
          </a:xfrm>
        </p:spPr>
        <p:txBody>
          <a:bodyPr/>
          <a:lstStyle/>
          <a:p>
            <a:pPr>
              <a:buNone/>
            </a:pPr>
            <a:r>
              <a:rPr lang="pt-BR" b="1" dirty="0"/>
              <a:t>Movimento </a:t>
            </a:r>
            <a:r>
              <a:rPr lang="pt-BR" b="1" dirty="0" smtClean="0"/>
              <a:t>Progressivo</a:t>
            </a:r>
            <a:r>
              <a:rPr lang="pt-BR" dirty="0" smtClean="0"/>
              <a:t>: </a:t>
            </a:r>
            <a:r>
              <a:rPr lang="pt-BR" dirty="0"/>
              <a:t>é quando o móvel caminha no sentido positivo da trajetória;</a:t>
            </a:r>
          </a:p>
          <a:p>
            <a:pPr>
              <a:buNone/>
            </a:pPr>
            <a:r>
              <a:rPr lang="pt-BR" b="1" dirty="0"/>
              <a:t>Movimento </a:t>
            </a:r>
            <a:r>
              <a:rPr lang="pt-BR" b="1" dirty="0" smtClean="0"/>
              <a:t>Retrógrado</a:t>
            </a:r>
            <a:r>
              <a:rPr lang="pt-BR" dirty="0" smtClean="0"/>
              <a:t>: </a:t>
            </a:r>
            <a:r>
              <a:rPr lang="pt-BR" dirty="0"/>
              <a:t>é quando o móvel caminha no sentido negativo da trajetória;</a:t>
            </a:r>
            <a:br>
              <a:rPr lang="pt-BR" dirty="0"/>
            </a:br>
            <a:endParaRPr lang="pt-BR" dirty="0"/>
          </a:p>
        </p:txBody>
      </p:sp>
      <p:pic>
        <p:nvPicPr>
          <p:cNvPr id="5" name="Picture 4" descr="DIGITALIZAR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8" y="3745282"/>
            <a:ext cx="10246290" cy="283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54"/>
    </mc:Choice>
    <mc:Fallback>
      <p:transition spd="slow" advTm="3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8|3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2.9|4.2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i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TM03090434[[fn=Tipo de Madeira]]</Template>
  <TotalTime>81</TotalTime>
  <Words>528</Words>
  <Application>Microsoft Office PowerPoint</Application>
  <PresentationFormat>Widescreen</PresentationFormat>
  <Paragraphs>79</Paragraphs>
  <Slides>12</Slides>
  <Notes>0</Notes>
  <HiddenSlides>0</HiddenSlides>
  <MMClips>12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12</vt:i4>
      </vt:variant>
    </vt:vector>
  </HeadingPairs>
  <TitlesOfParts>
    <vt:vector size="24" baseType="lpstr">
      <vt:lpstr>宋体</vt:lpstr>
      <vt:lpstr>Arial</vt:lpstr>
      <vt:lpstr>Rockwell</vt:lpstr>
      <vt:lpstr>Rockwell Condensed</vt:lpstr>
      <vt:lpstr>Symbol</vt:lpstr>
      <vt:lpstr>Tahoma</vt:lpstr>
      <vt:lpstr>Times New Roman</vt:lpstr>
      <vt:lpstr>Wingdings</vt:lpstr>
      <vt:lpstr>Tipo de Madeira</vt:lpstr>
      <vt:lpstr>CorelDRAW</vt:lpstr>
      <vt:lpstr>Microsoft Equation 3.0</vt:lpstr>
      <vt:lpstr>Equação</vt:lpstr>
      <vt:lpstr>cinemática</vt:lpstr>
      <vt:lpstr>INTRODUÇÃO</vt:lpstr>
      <vt:lpstr>Sistema Internacional de Unidades - si</vt:lpstr>
      <vt:lpstr>Conceitos básicos</vt:lpstr>
      <vt:lpstr>O conceito de movimento é relativo e, por isso,  depende do referencial adotado </vt:lpstr>
      <vt:lpstr>Trajetória: É a linha formada pelas sucessivas posições ocupadas por um móvel durante um intervalo de tempo. </vt:lpstr>
      <vt:lpstr> </vt:lpstr>
      <vt:lpstr>PONTO MATERIAL</vt:lpstr>
      <vt:lpstr>TIPOS DE MOVIMENTO</vt:lpstr>
      <vt:lpstr>SI</vt:lpstr>
      <vt:lpstr>VETOR DESLOCAMENTO </vt:lpstr>
      <vt:lpstr>Conceitos básicos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cinemática</dc:title>
  <dc:creator>Usuário do Windows</dc:creator>
  <cp:lastModifiedBy>Usuário do Windows</cp:lastModifiedBy>
  <cp:revision>16</cp:revision>
  <dcterms:created xsi:type="dcterms:W3CDTF">2017-08-13T23:07:23Z</dcterms:created>
  <dcterms:modified xsi:type="dcterms:W3CDTF">2017-08-14T01:52:58Z</dcterms:modified>
</cp:coreProperties>
</file>