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5024142-A8C9-4FB3-8D5A-0FD0E78C8D61}" type="datetimeFigureOut">
              <a:rPr lang="pt-BR" smtClean="0"/>
              <a:t>09/08/2017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B46849C-4844-4DE3-AB3C-A7C5406CCEFE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 smtClean="0"/>
              <a:t>ESTUDANDO PARA O ENEM DE FORMA INVERTIDA</a:t>
            </a:r>
            <a:endParaRPr lang="pt-BR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012032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Escola Coronel Gomes de Oliveira </a:t>
            </a:r>
          </a:p>
          <a:p>
            <a:r>
              <a:rPr lang="pt-BR" dirty="0" smtClean="0"/>
              <a:t>Professor: Lucas Xavier</a:t>
            </a:r>
          </a:p>
          <a:p>
            <a:r>
              <a:rPr lang="pt-BR" dirty="0" smtClean="0"/>
              <a:t>ENEM 2013 Questão 82</a:t>
            </a:r>
          </a:p>
          <a:p>
            <a:r>
              <a:rPr lang="pt-BR" dirty="0" smtClean="0"/>
              <a:t>Física Ondulatória</a:t>
            </a:r>
          </a:p>
          <a:p>
            <a:r>
              <a:rPr lang="pt-BR" dirty="0" smtClean="0"/>
              <a:t>Pablo Simões Miranda </a:t>
            </a:r>
          </a:p>
          <a:p>
            <a:r>
              <a:rPr lang="pt-BR" dirty="0" smtClean="0"/>
              <a:t>Turma: 3°N01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0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4"/>
    </mc:Choice>
    <mc:Fallback>
      <p:transition spd="slow" advTm="2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Conector reto 144"/>
          <p:cNvCxnSpPr/>
          <p:nvPr/>
        </p:nvCxnSpPr>
        <p:spPr>
          <a:xfrm flipH="1">
            <a:off x="7848364" y="3362904"/>
            <a:ext cx="12898" cy="184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1960"/>
          </a:xfrm>
        </p:spPr>
        <p:txBody>
          <a:bodyPr/>
          <a:lstStyle/>
          <a:p>
            <a:pPr algn="ctr"/>
            <a:r>
              <a:rPr lang="pt-BR" dirty="0" smtClean="0"/>
              <a:t>MAPA CONCEITUAL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5140" y="3284984"/>
            <a:ext cx="1584176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Pablo Miranda</a:t>
            </a:r>
            <a:endParaRPr lang="pt-BR" sz="1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224514" y="3012568"/>
            <a:ext cx="158417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ENEM 2013 questão 82</a:t>
            </a:r>
          </a:p>
          <a:p>
            <a:pPr algn="ctr"/>
            <a:r>
              <a:rPr lang="pt-BR" sz="1600" dirty="0" smtClean="0"/>
              <a:t>(prova azul)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766854" y="980727"/>
            <a:ext cx="1008112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Internet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61164" y="1443303"/>
            <a:ext cx="158417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Site: Guia do estudante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766854" y="2161110"/>
            <a:ext cx="1050451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YouTube</a:t>
            </a:r>
            <a:endParaRPr lang="pt-BR" sz="1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478822" y="3021719"/>
            <a:ext cx="158417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Competência I</a:t>
            </a:r>
          </a:p>
          <a:p>
            <a:pPr algn="ctr"/>
            <a:r>
              <a:rPr lang="pt-BR" sz="1600" dirty="0" smtClean="0"/>
              <a:t>Habilidade H1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410135" y="4104039"/>
            <a:ext cx="1729996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Mapa conceitual</a:t>
            </a:r>
            <a:endParaRPr lang="pt-BR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600649" y="4718924"/>
            <a:ext cx="1382859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Computador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743934" y="5674369"/>
            <a:ext cx="1152128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Microfone</a:t>
            </a:r>
            <a:endParaRPr lang="pt-BR" sz="16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89816" y="5671893"/>
            <a:ext cx="1584176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PowerPoint</a:t>
            </a:r>
            <a:endParaRPr lang="pt-BR" sz="16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948264" y="1136180"/>
            <a:ext cx="1800200" cy="22216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Objetivo: Estudar para o ENEM de uma forma diferente e dinâmica, para expandir o conhecimento e aprendizagem. </a:t>
            </a:r>
            <a:endParaRPr lang="pt-BR" sz="16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272300" y="4044519"/>
            <a:ext cx="1152128" cy="3745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/>
              <a:t>Podcast</a:t>
            </a:r>
            <a:endParaRPr lang="pt-BR" sz="16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966266" y="5212192"/>
            <a:ext cx="176419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Estudando Para o ENEM de forma invertida</a:t>
            </a:r>
            <a:endParaRPr lang="pt-BR" sz="1600" dirty="0"/>
          </a:p>
        </p:txBody>
      </p:sp>
      <p:cxnSp>
        <p:nvCxnSpPr>
          <p:cNvPr id="37" name="Conector angulado 36"/>
          <p:cNvCxnSpPr>
            <a:endCxn id="11" idx="1"/>
          </p:cNvCxnSpPr>
          <p:nvPr/>
        </p:nvCxnSpPr>
        <p:spPr>
          <a:xfrm>
            <a:off x="3275858" y="3931970"/>
            <a:ext cx="1134277" cy="359355"/>
          </a:xfrm>
          <a:prstGeom prst="bentConnector3">
            <a:avLst>
              <a:gd name="adj1" fmla="val -4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>
            <a:stCxn id="10" idx="1"/>
          </p:cNvCxnSpPr>
          <p:nvPr/>
        </p:nvCxnSpPr>
        <p:spPr>
          <a:xfrm flipH="1">
            <a:off x="3773984" y="3345212"/>
            <a:ext cx="704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>
            <a:stCxn id="7" idx="3"/>
          </p:cNvCxnSpPr>
          <p:nvPr/>
        </p:nvCxnSpPr>
        <p:spPr>
          <a:xfrm flipV="1">
            <a:off x="6045340" y="1766795"/>
            <a:ext cx="126296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angulado 85"/>
          <p:cNvCxnSpPr>
            <a:stCxn id="6" idx="1"/>
            <a:endCxn id="5" idx="0"/>
          </p:cNvCxnSpPr>
          <p:nvPr/>
        </p:nvCxnSpPr>
        <p:spPr>
          <a:xfrm rot="10800000" flipV="1">
            <a:off x="3016602" y="1168012"/>
            <a:ext cx="1750252" cy="184455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angulado 87"/>
          <p:cNvCxnSpPr>
            <a:stCxn id="7" idx="1"/>
          </p:cNvCxnSpPr>
          <p:nvPr/>
        </p:nvCxnSpPr>
        <p:spPr>
          <a:xfrm rot="10800000" flipV="1">
            <a:off x="3275856" y="1766795"/>
            <a:ext cx="1185308" cy="125492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angulado 89"/>
          <p:cNvCxnSpPr>
            <a:stCxn id="9" idx="1"/>
          </p:cNvCxnSpPr>
          <p:nvPr/>
        </p:nvCxnSpPr>
        <p:spPr>
          <a:xfrm rot="10800000" flipV="1">
            <a:off x="3419872" y="2348395"/>
            <a:ext cx="1346982" cy="673323"/>
          </a:xfrm>
          <a:prstGeom prst="bentConnector3">
            <a:avLst>
              <a:gd name="adj1" fmla="val 1000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angulado 92"/>
          <p:cNvCxnSpPr>
            <a:stCxn id="12" idx="1"/>
            <a:endCxn id="5" idx="2"/>
          </p:cNvCxnSpPr>
          <p:nvPr/>
        </p:nvCxnSpPr>
        <p:spPr>
          <a:xfrm rot="10800000">
            <a:off x="3016603" y="3931970"/>
            <a:ext cx="1584047" cy="9742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angulado 102"/>
          <p:cNvCxnSpPr>
            <a:stCxn id="14" idx="0"/>
          </p:cNvCxnSpPr>
          <p:nvPr/>
        </p:nvCxnSpPr>
        <p:spPr>
          <a:xfrm rot="16200000" flipV="1">
            <a:off x="5455805" y="5145794"/>
            <a:ext cx="578398" cy="4738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angulado 114"/>
          <p:cNvCxnSpPr/>
          <p:nvPr/>
        </p:nvCxnSpPr>
        <p:spPr>
          <a:xfrm rot="5400000">
            <a:off x="4443407" y="5111251"/>
            <a:ext cx="578399" cy="54288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angulado 118"/>
          <p:cNvCxnSpPr>
            <a:stCxn id="10" idx="0"/>
          </p:cNvCxnSpPr>
          <p:nvPr/>
        </p:nvCxnSpPr>
        <p:spPr>
          <a:xfrm rot="5400000" flipH="1" flipV="1">
            <a:off x="6013264" y="1942703"/>
            <a:ext cx="336662" cy="182137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angulado 130"/>
          <p:cNvCxnSpPr>
            <a:stCxn id="12" idx="3"/>
          </p:cNvCxnSpPr>
          <p:nvPr/>
        </p:nvCxnSpPr>
        <p:spPr>
          <a:xfrm flipV="1">
            <a:off x="5983508" y="3284984"/>
            <a:ext cx="1252788" cy="162122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angulado 132"/>
          <p:cNvCxnSpPr>
            <a:stCxn id="11" idx="3"/>
          </p:cNvCxnSpPr>
          <p:nvPr/>
        </p:nvCxnSpPr>
        <p:spPr>
          <a:xfrm flipV="1">
            <a:off x="6140131" y="3284984"/>
            <a:ext cx="952149" cy="10063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/>
          <p:cNvCxnSpPr/>
          <p:nvPr/>
        </p:nvCxnSpPr>
        <p:spPr>
          <a:xfrm>
            <a:off x="5793312" y="2348395"/>
            <a:ext cx="1514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>
            <a:stCxn id="4" idx="3"/>
            <a:endCxn id="5" idx="1"/>
          </p:cNvCxnSpPr>
          <p:nvPr/>
        </p:nvCxnSpPr>
        <p:spPr>
          <a:xfrm flipV="1">
            <a:off x="1599316" y="3472269"/>
            <a:ext cx="62519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CaixaDeTexto 151"/>
          <p:cNvSpPr txBox="1"/>
          <p:nvPr/>
        </p:nvSpPr>
        <p:spPr>
          <a:xfrm>
            <a:off x="3778960" y="945020"/>
            <a:ext cx="574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Meio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53" name="CaixaDeTexto 152"/>
          <p:cNvSpPr txBox="1"/>
          <p:nvPr/>
        </p:nvSpPr>
        <p:spPr>
          <a:xfrm>
            <a:off x="3578696" y="1560477"/>
            <a:ext cx="900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Pesquisa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55" name="CaixaDeTexto 154"/>
          <p:cNvSpPr txBox="1"/>
          <p:nvPr/>
        </p:nvSpPr>
        <p:spPr>
          <a:xfrm>
            <a:off x="3831488" y="2132647"/>
            <a:ext cx="574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Fonte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56" name="CaixaDeTexto 155"/>
          <p:cNvSpPr txBox="1"/>
          <p:nvPr/>
        </p:nvSpPr>
        <p:spPr>
          <a:xfrm>
            <a:off x="3839115" y="3154179"/>
            <a:ext cx="7615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Domínio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57" name="CaixaDeTexto 156"/>
          <p:cNvSpPr txBox="1"/>
          <p:nvPr/>
        </p:nvSpPr>
        <p:spPr>
          <a:xfrm>
            <a:off x="3383710" y="4095597"/>
            <a:ext cx="10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Descoberta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58" name="CaixaDeTexto 157"/>
          <p:cNvSpPr txBox="1"/>
          <p:nvPr/>
        </p:nvSpPr>
        <p:spPr>
          <a:xfrm>
            <a:off x="3432234" y="4718924"/>
            <a:ext cx="962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Ferramenta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59" name="CaixaDeTexto 158"/>
          <p:cNvSpPr txBox="1"/>
          <p:nvPr/>
        </p:nvSpPr>
        <p:spPr>
          <a:xfrm>
            <a:off x="4219881" y="5125221"/>
            <a:ext cx="920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Acessórios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60" name="CaixaDeTexto 159"/>
          <p:cNvSpPr txBox="1"/>
          <p:nvPr/>
        </p:nvSpPr>
        <p:spPr>
          <a:xfrm>
            <a:off x="5432218" y="5120122"/>
            <a:ext cx="770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Software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61" name="CaixaDeTexto 160"/>
          <p:cNvSpPr txBox="1"/>
          <p:nvPr/>
        </p:nvSpPr>
        <p:spPr>
          <a:xfrm>
            <a:off x="7824522" y="4644599"/>
            <a:ext cx="863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Estratégia</a:t>
            </a:r>
            <a:endParaRPr lang="pt-BR" sz="1100" dirty="0">
              <a:solidFill>
                <a:srgbClr val="00B050"/>
              </a:solidFill>
            </a:endParaRPr>
          </a:p>
        </p:txBody>
      </p:sp>
      <p:pic>
        <p:nvPicPr>
          <p:cNvPr id="18" name="Á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2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50"/>
    </mc:Choice>
    <mc:Fallback>
      <p:transition spd="slow" advTm="5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5794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COMPETÊNCIA E HABILIDADE</a:t>
            </a:r>
            <a:endParaRPr lang="pt-BR" dirty="0"/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sz="quarter" idx="1"/>
          </p:nvPr>
        </p:nvSpPr>
        <p:spPr>
          <a:xfrm>
            <a:off x="755576" y="3310362"/>
            <a:ext cx="1224136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1400" dirty="0" smtClean="0"/>
              <a:t>Ciências da natureza</a:t>
            </a:r>
            <a:endParaRPr lang="pt-BR" sz="1400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3923928" y="1510162"/>
            <a:ext cx="3672408" cy="17706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400" dirty="0" smtClean="0"/>
              <a:t>Competência de área 1 – Compreender as ciências naturais e as tecnologias a elas associadas como construções humanas, percebendo seus papéis nos processos de produção e no desenvolvimento econômico e social da humanidade.</a:t>
            </a:r>
            <a:endParaRPr lang="pt-BR" sz="1400" dirty="0"/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3923928" y="4174458"/>
            <a:ext cx="3672408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400" b="1" dirty="0"/>
              <a:t>H1 –</a:t>
            </a:r>
            <a:r>
              <a:rPr lang="pt-BR" sz="1400" dirty="0"/>
              <a:t> Reconhecer características ou propriedades de fenômenos ondulatórios </a:t>
            </a:r>
            <a:r>
              <a:rPr lang="pt-BR" sz="1400" dirty="0" err="1"/>
              <a:t>ouoscilatórios</a:t>
            </a:r>
            <a:r>
              <a:rPr lang="pt-BR" sz="1400" dirty="0"/>
              <a:t>, relacionando-os a seus usos em diferentes contextos.</a:t>
            </a:r>
          </a:p>
        </p:txBody>
      </p:sp>
      <p:cxnSp>
        <p:nvCxnSpPr>
          <p:cNvPr id="7" name="Conector angulado 6"/>
          <p:cNvCxnSpPr>
            <a:stCxn id="4" idx="0"/>
            <a:endCxn id="5" idx="1"/>
          </p:cNvCxnSpPr>
          <p:nvPr/>
        </p:nvCxnSpPr>
        <p:spPr>
          <a:xfrm rot="5400000" flipH="1" flipV="1">
            <a:off x="2188361" y="1574795"/>
            <a:ext cx="914851" cy="255628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do 7"/>
          <p:cNvCxnSpPr>
            <a:stCxn id="4" idx="2"/>
            <a:endCxn id="6" idx="1"/>
          </p:cNvCxnSpPr>
          <p:nvPr/>
        </p:nvCxnSpPr>
        <p:spPr>
          <a:xfrm rot="16200000" flipH="1">
            <a:off x="2239277" y="3017611"/>
            <a:ext cx="813018" cy="255628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483768" y="2147326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Competência</a:t>
            </a:r>
            <a:endParaRPr lang="pt-BR" sz="1100" dirty="0">
              <a:solidFill>
                <a:srgbClr val="00B05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91780" y="444571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rgbClr val="00B050"/>
                </a:solidFill>
              </a:rPr>
              <a:t>Habilidade</a:t>
            </a:r>
            <a:endParaRPr lang="pt-BR" sz="1100" dirty="0">
              <a:solidFill>
                <a:srgbClr val="00B050"/>
              </a:solidFill>
            </a:endParaRPr>
          </a:p>
        </p:txBody>
      </p:sp>
      <p:pic>
        <p:nvPicPr>
          <p:cNvPr id="12" name="Á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70"/>
    </mc:Choice>
    <mc:Fallback>
      <p:transition spd="slow" advTm="5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ONDULATÓRIA</a:t>
            </a:r>
            <a:endParaRPr lang="pt-BR" sz="3600" dirty="0"/>
          </a:p>
        </p:txBody>
      </p:sp>
      <p:sp>
        <p:nvSpPr>
          <p:cNvPr id="54" name="Retângulo 53"/>
          <p:cNvSpPr/>
          <p:nvPr/>
        </p:nvSpPr>
        <p:spPr>
          <a:xfrm>
            <a:off x="0" y="112474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É </a:t>
            </a:r>
            <a:r>
              <a:rPr lang="pt-BR" dirty="0"/>
              <a:t>a parte da Física que estuda as </a:t>
            </a:r>
            <a:r>
              <a:rPr lang="pt-BR" dirty="0" smtClean="0"/>
              <a:t>ondas.</a:t>
            </a:r>
            <a:r>
              <a:rPr lang="pt-BR" b="1" dirty="0"/>
              <a:t> </a:t>
            </a:r>
            <a:endParaRPr lang="pt-BR" b="1" dirty="0" smtClean="0"/>
          </a:p>
          <a:p>
            <a:endParaRPr lang="pt-BR" b="1" dirty="0"/>
          </a:p>
          <a:p>
            <a:pPr algn="ctr"/>
            <a:r>
              <a:rPr lang="pt-BR" b="1" dirty="0" smtClean="0"/>
              <a:t>Características </a:t>
            </a:r>
            <a:r>
              <a:rPr lang="pt-BR" b="1" dirty="0"/>
              <a:t>das </a:t>
            </a:r>
            <a:r>
              <a:rPr lang="pt-BR" b="1" dirty="0" smtClean="0"/>
              <a:t>ondas</a:t>
            </a:r>
          </a:p>
          <a:p>
            <a:pPr algn="ctr"/>
            <a:endParaRPr lang="pt-BR" dirty="0" smtClean="0"/>
          </a:p>
          <a:p>
            <a:pPr algn="just"/>
            <a:r>
              <a:rPr lang="pt-BR" dirty="0" smtClean="0"/>
              <a:t>Todas </a:t>
            </a:r>
            <a:r>
              <a:rPr lang="pt-BR" dirty="0"/>
              <a:t>as ondas possuem algumas grandezas físicas, que são:</a:t>
            </a:r>
          </a:p>
          <a:p>
            <a:endParaRPr lang="pt-BR" dirty="0" smtClean="0"/>
          </a:p>
          <a:p>
            <a:pPr algn="just"/>
            <a:r>
              <a:rPr lang="pt-BR" b="1" smtClean="0"/>
              <a:t>Frequência</a:t>
            </a:r>
            <a:r>
              <a:rPr lang="pt-BR" dirty="0"/>
              <a:t>: é o número de oscilações da onda, por um certo período de tempo. A unidade de frequência do Sistema Internacional (SI), é o hertz (Hz), que equivale a 1 segundo, e é representada pela letra </a:t>
            </a:r>
            <a:r>
              <a:rPr lang="pt-BR" b="1" dirty="0"/>
              <a:t>f</a:t>
            </a:r>
            <a:r>
              <a:rPr lang="pt-BR" dirty="0"/>
              <a:t>. Então, quando dizemos que uma onda vibra a 60Hz, significa que ela oscila 60 vezes por segundo. A frequência de uma onda só muda quando houver alterações na fonte.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Período</a:t>
            </a:r>
            <a:r>
              <a:rPr lang="pt-BR" dirty="0"/>
              <a:t>: é o tempo necessário para a fonte produzir uma onda completa. No </a:t>
            </a:r>
            <a:r>
              <a:rPr lang="pt-BR" dirty="0" smtClean="0"/>
              <a:t>Sistema Internacional, </a:t>
            </a:r>
            <a:r>
              <a:rPr lang="pt-BR" dirty="0"/>
              <a:t>é representado pela letra </a:t>
            </a:r>
            <a:r>
              <a:rPr lang="pt-BR" b="1" dirty="0"/>
              <a:t>T</a:t>
            </a:r>
            <a:r>
              <a:rPr lang="pt-BR" dirty="0"/>
              <a:t>, e é medido em segundos.</a:t>
            </a:r>
          </a:p>
          <a:p>
            <a:pPr algn="just"/>
            <a:r>
              <a:rPr lang="pt-BR" dirty="0"/>
              <a:t>É possível criar uma equação relacionando a frequência e o período de uma onda: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f </a:t>
            </a:r>
            <a:r>
              <a:rPr lang="pt-BR" dirty="0"/>
              <a:t>= </a:t>
            </a:r>
            <a:r>
              <a:rPr lang="pt-BR" dirty="0" smtClean="0"/>
              <a:t>1/T (frequência é igual à um pelo tempo)</a:t>
            </a:r>
            <a:endParaRPr lang="pt-BR" dirty="0"/>
          </a:p>
          <a:p>
            <a:pPr algn="just"/>
            <a:r>
              <a:rPr lang="pt-BR" dirty="0"/>
              <a:t>ou</a:t>
            </a:r>
          </a:p>
          <a:p>
            <a:pPr algn="just"/>
            <a:r>
              <a:rPr lang="pt-BR" dirty="0"/>
              <a:t>T = </a:t>
            </a:r>
            <a:r>
              <a:rPr lang="pt-BR" dirty="0" smtClean="0"/>
              <a:t>1/f (tempo é igual a um pela frequência)</a:t>
            </a:r>
            <a:endParaRPr lang="pt-BR" dirty="0"/>
          </a:p>
          <a:p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8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50"/>
    </mc:Choice>
    <mc:Fallback>
      <p:transition spd="slow" advTm="7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(ENEM 2013) QUESTÃO 82</a:t>
            </a:r>
            <a:endParaRPr lang="pt-BR" sz="3600" dirty="0"/>
          </a:p>
        </p:txBody>
      </p:sp>
      <p:pic>
        <p:nvPicPr>
          <p:cNvPr id="4" name="Picture 2" descr="https://abrilguiadoestudante.files.wordpress.com/2016/10/enem-2013-q-821.jpg?quality=70&amp;strip=all&amp;strip=inf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0" b="21341"/>
          <a:stretch/>
        </p:blipFill>
        <p:spPr bwMode="auto">
          <a:xfrm>
            <a:off x="179512" y="1556792"/>
            <a:ext cx="87849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6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09"/>
    </mc:Choice>
    <mc:Fallback>
      <p:transition spd="slow" advTm="5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RESOLUÇÃO</a:t>
            </a:r>
            <a:endParaRPr lang="pt-B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24744"/>
                <a:ext cx="8229600" cy="561662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pt-BR" dirty="0" smtClean="0"/>
                  <a:t>Para resolver a questão é preciso comparar a frequência entre o dó central e dó maior.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/>
                  <a:t>na primeira figura </a:t>
                </a:r>
                <a:r>
                  <a:rPr lang="pt-BR" dirty="0" smtClean="0"/>
                  <a:t>temos um ciclo no intervalo de tempo e na segunda figura temos dois ciclos no intervalo de tempo. Passando para a fórmula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/>
                  <a:t>F=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pt-BR" i="1" dirty="0">
                            <a:latin typeface="Cambria Math"/>
                          </a:rPr>
                          <m:t>𝑁</m:t>
                        </m:r>
                      </m:num>
                      <m:den>
                        <m:r>
                          <a:rPr lang="pt-BR" i="1" dirty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i="1" dirty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Ou seja: Dó central: F</a:t>
                </a:r>
                <a:r>
                  <a:rPr lang="pt-BR" sz="1200" dirty="0" smtClean="0"/>
                  <a:t>DC</a:t>
                </a:r>
                <a:r>
                  <a:rPr lang="pt-BR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dirty="0" smtClean="0">
                            <a:latin typeface="Cambria Math"/>
                          </a:rPr>
                          <m:t>1 </m:t>
                        </m:r>
                        <m:r>
                          <a:rPr lang="pt-BR" b="0" i="1" dirty="0" smtClean="0">
                            <a:latin typeface="Cambria Math"/>
                          </a:rPr>
                          <m:t>𝑐𝑖𝑐𝑙𝑜</m:t>
                        </m:r>
                      </m:num>
                      <m:den>
                        <m:r>
                          <a:rPr lang="pt-BR" b="0" i="1" dirty="0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pt-BR" dirty="0" smtClean="0"/>
                  <a:t> Dó maior: F</a:t>
                </a:r>
                <a:r>
                  <a:rPr lang="pt-BR" sz="1200" dirty="0" smtClean="0"/>
                  <a:t>DM</a:t>
                </a:r>
                <a:r>
                  <a:rPr lang="pt-BR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dirty="0" smtClean="0">
                            <a:latin typeface="Cambria Math"/>
                          </a:rPr>
                          <m:t>2 </m:t>
                        </m:r>
                        <m:r>
                          <a:rPr lang="pt-BR" b="0" i="1" dirty="0" smtClean="0">
                            <a:latin typeface="Cambria Math"/>
                          </a:rPr>
                          <m:t>𝑐𝑖𝑐𝑙𝑜𝑠</m:t>
                        </m:r>
                      </m:num>
                      <m:den>
                        <m:r>
                          <a:rPr lang="pt-BR" b="0" i="1" dirty="0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F=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pt-BR" i="1" dirty="0">
                            <a:latin typeface="Cambria Math"/>
                          </a:rPr>
                          <m:t>1 </m:t>
                        </m:r>
                      </m:num>
                      <m:den>
                        <m:r>
                          <a:rPr lang="pt-BR" b="0" i="1" dirty="0" smtClean="0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pt-BR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pt-BR" b="0" i="1" dirty="0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pt-BR" b="0" i="1" dirty="0" smtClean="0"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pt-BR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dirty="0" smtClean="0">
                            <a:latin typeface="Cambria Math"/>
                          </a:rPr>
                          <m:t> </m:t>
                        </m:r>
                        <m:r>
                          <a:rPr lang="pt-BR" b="0" i="1" dirty="0" smtClean="0">
                            <a:latin typeface="Cambria Math"/>
                          </a:rPr>
                          <m:t>𝑇</m:t>
                        </m:r>
                      </m:num>
                      <m:den>
                        <m:r>
                          <a:rPr lang="pt-BR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24744"/>
                <a:ext cx="8229600" cy="5616624"/>
              </a:xfrm>
              <a:blipFill rotWithShape="1">
                <a:blip r:embed="rId4"/>
                <a:stretch>
                  <a:fillRect l="-963" t="-1737" r="-14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abrilguiadoestudante.files.wordpress.com/2016/10/enem-2013-q-821.jpg?quality=70&amp;strip=all&amp;strip=inf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37131" r="22349" b="48540"/>
          <a:stretch/>
        </p:blipFill>
        <p:spPr bwMode="auto">
          <a:xfrm>
            <a:off x="1753281" y="2924944"/>
            <a:ext cx="4845070" cy="12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68"/>
    </mc:Choice>
    <mc:Fallback>
      <p:transition spd="slow" advTm="6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176</TotalTime>
  <Words>289</Words>
  <Application>Microsoft Office PowerPoint</Application>
  <PresentationFormat>Apresentação na tela (4:3)</PresentationFormat>
  <Paragraphs>71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Brilho</vt:lpstr>
      <vt:lpstr>ESTUDANDO PARA O ENEM DE FORMA INVERTIDA</vt:lpstr>
      <vt:lpstr>MAPA CONCEITUAL</vt:lpstr>
      <vt:lpstr>COMPETÊNCIA E HABILIDADE</vt:lpstr>
      <vt:lpstr>ONDULATÓRIA</vt:lpstr>
      <vt:lpstr>(ENEM 2013) QUESTÃO 82</vt:lpstr>
      <vt:lpstr>RESOLUÇÃO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Edson</dc:creator>
  <cp:lastModifiedBy>Milena Lopes</cp:lastModifiedBy>
  <cp:revision>14</cp:revision>
  <dcterms:created xsi:type="dcterms:W3CDTF">2017-07-30T19:27:24Z</dcterms:created>
  <dcterms:modified xsi:type="dcterms:W3CDTF">2017-08-09T21:04:50Z</dcterms:modified>
</cp:coreProperties>
</file>