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56" r:id="rId3"/>
    <p:sldId id="267" r:id="rId4"/>
    <p:sldId id="264" r:id="rId5"/>
    <p:sldId id="263" r:id="rId6"/>
    <p:sldId id="259" r:id="rId7"/>
    <p:sldId id="258" r:id="rId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596" y="-22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t-BR" smtClean="0"/>
              <a:t>Clique para editar o título mestre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FE0FC37C-4F90-4657-A0F0-87A11FFCAD28}" type="datetimeFigureOut">
              <a:rPr lang="pt-BR" smtClean="0"/>
              <a:t>28/07/2017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958719B-EC75-4FC1-AD2A-554488788F07}"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E0FC37C-4F90-4657-A0F0-87A11FFCAD28}" type="datetimeFigureOut">
              <a:rPr lang="pt-BR" smtClean="0"/>
              <a:t>28/07/2017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958719B-EC75-4FC1-AD2A-554488788F07}"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E0FC37C-4F90-4657-A0F0-87A11FFCAD28}" type="datetimeFigureOut">
              <a:rPr lang="pt-BR" smtClean="0"/>
              <a:t>28/07/2017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958719B-EC75-4FC1-AD2A-554488788F07}"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E0FC37C-4F90-4657-A0F0-87A11FFCAD28}" type="datetimeFigureOut">
              <a:rPr lang="pt-BR" smtClean="0"/>
              <a:t>28/07/2017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958719B-EC75-4FC1-AD2A-554488788F07}"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mtClean="0"/>
              <a:t>Clique para editar o título mestre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BR" smtClean="0"/>
              <a:t>Clique para editar o texto mestre</a:t>
            </a:r>
          </a:p>
        </p:txBody>
      </p:sp>
      <p:sp>
        <p:nvSpPr>
          <p:cNvPr id="4" name="Date Placeholder 3"/>
          <p:cNvSpPr>
            <a:spLocks noGrp="1"/>
          </p:cNvSpPr>
          <p:nvPr>
            <p:ph type="dt" sz="half" idx="10"/>
          </p:nvPr>
        </p:nvSpPr>
        <p:spPr/>
        <p:txBody>
          <a:bodyPr/>
          <a:lstStyle/>
          <a:p>
            <a:fld id="{FE0FC37C-4F90-4657-A0F0-87A11FFCAD28}" type="datetimeFigureOut">
              <a:rPr lang="pt-BR" smtClean="0"/>
              <a:t>28/07/2017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958719B-EC75-4FC1-AD2A-554488788F07}"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FE0FC37C-4F90-4657-A0F0-87A11FFCAD28}" type="datetimeFigureOut">
              <a:rPr lang="pt-BR" smtClean="0"/>
              <a:t>28/07/2017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958719B-EC75-4FC1-AD2A-554488788F07}" type="slidenum">
              <a:rPr lang="pt-BR" smtClean="0"/>
              <a:t>‹nº›</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BR" smtClean="0"/>
              <a:t>Clique para editar o texto mestre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BR" smtClean="0"/>
              <a:t>Clique para editar o texto mestre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FE0FC37C-4F90-4657-A0F0-87A11FFCAD28}" type="datetimeFigureOut">
              <a:rPr lang="pt-BR" smtClean="0"/>
              <a:t>28/07/2017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A958719B-EC75-4FC1-AD2A-554488788F07}"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FE0FC37C-4F90-4657-A0F0-87A11FFCAD28}" type="datetimeFigureOut">
              <a:rPr lang="pt-BR" smtClean="0"/>
              <a:t>28/07/2017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958719B-EC75-4FC1-AD2A-554488788F07}"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FC37C-4F90-4657-A0F0-87A11FFCAD28}" type="datetimeFigureOut">
              <a:rPr lang="pt-BR" smtClean="0"/>
              <a:t>28/07/2017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A958719B-EC75-4FC1-AD2A-554488788F07}"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mtClean="0"/>
              <a:t>Clique para editar o título mestre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pt-BR" smtClean="0"/>
              <a:t>Clique para editar o texto mestre</a:t>
            </a:r>
          </a:p>
        </p:txBody>
      </p:sp>
      <p:sp>
        <p:nvSpPr>
          <p:cNvPr id="5" name="Date Placeholder 4"/>
          <p:cNvSpPr>
            <a:spLocks noGrp="1"/>
          </p:cNvSpPr>
          <p:nvPr>
            <p:ph type="dt" sz="half" idx="10"/>
          </p:nvPr>
        </p:nvSpPr>
        <p:spPr/>
        <p:txBody>
          <a:bodyPr/>
          <a:lstStyle/>
          <a:p>
            <a:fld id="{FE0FC37C-4F90-4657-A0F0-87A11FFCAD28}" type="datetimeFigureOut">
              <a:rPr lang="pt-BR" smtClean="0"/>
              <a:t>28/07/2017</a:t>
            </a:fld>
            <a:endParaRPr lang="pt-B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t-B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958719B-EC75-4FC1-AD2A-554488788F07}"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t-BR" smtClean="0"/>
              <a:t>Clique no ícone para adicionar uma imagem</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E0FC37C-4F90-4657-A0F0-87A11FFCAD28}" type="datetimeFigureOut">
              <a:rPr lang="pt-BR" smtClean="0"/>
              <a:t>28/07/2017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958719B-EC75-4FC1-AD2A-554488788F07}"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E0FC37C-4F90-4657-A0F0-87A11FFCAD28}" type="datetimeFigureOut">
              <a:rPr lang="pt-BR" smtClean="0"/>
              <a:t>28/07/2017</a:t>
            </a:fld>
            <a:endParaRPr lang="pt-B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t-B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958719B-EC75-4FC1-AD2A-554488788F07}"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accent1">
                    <a:lumMod val="75000"/>
                  </a:schemeClr>
                </a:solidFill>
              </a:rPr>
              <a:t>Orientações do podcast</a:t>
            </a:r>
            <a:r>
              <a:rPr lang="pt-BR" dirty="0" smtClean="0"/>
              <a:t/>
            </a:r>
            <a:br>
              <a:rPr lang="pt-BR" dirty="0" smtClean="0"/>
            </a:br>
            <a:endParaRPr lang="pt-BR" dirty="0"/>
          </a:p>
        </p:txBody>
      </p:sp>
      <p:sp>
        <p:nvSpPr>
          <p:cNvPr id="3" name="Espaço Reservado para Texto 2"/>
          <p:cNvSpPr>
            <a:spLocks noGrp="1"/>
          </p:cNvSpPr>
          <p:nvPr>
            <p:ph type="body" idx="1"/>
          </p:nvPr>
        </p:nvSpPr>
        <p:spPr/>
        <p:txBody>
          <a:bodyPr>
            <a:normAutofit fontScale="25000" lnSpcReduction="20000"/>
          </a:bodyPr>
          <a:lstStyle/>
          <a:p>
            <a:r>
              <a:rPr lang="pt-BR" sz="4800" b="1" dirty="0" smtClean="0">
                <a:solidFill>
                  <a:schemeClr val="tx1"/>
                </a:solidFill>
              </a:rPr>
              <a:t>ESTUDANDO PARA O ENEM DE FORMA INVERTIDA</a:t>
            </a:r>
            <a:r>
              <a:rPr lang="pt-BR" dirty="0" smtClean="0"/>
              <a:t/>
            </a:r>
            <a:br>
              <a:rPr lang="pt-BR" dirty="0" smtClean="0"/>
            </a:br>
            <a:endParaRPr lang="pt-BR" dirty="0"/>
          </a:p>
        </p:txBody>
      </p:sp>
      <p:pic>
        <p:nvPicPr>
          <p:cNvPr id="4" name="Á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649493575"/>
      </p:ext>
    </p:extLst>
  </p:cSld>
  <p:clrMapOvr>
    <a:masterClrMapping/>
  </p:clrMapOvr>
  <mc:AlternateContent xmlns:mc="http://schemas.openxmlformats.org/markup-compatibility/2006" xmlns:p14="http://schemas.microsoft.com/office/powerpoint/2010/main">
    <mc:Choice Requires="p14">
      <p:transition spd="slow" p14:dur="2000" advTm="6032"/>
    </mc:Choice>
    <mc:Fallback xmlns="">
      <p:transition spd="slow" advTm="60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124745"/>
            <a:ext cx="7772400" cy="1872207"/>
          </a:xfrm>
        </p:spPr>
        <p:txBody>
          <a:bodyPr>
            <a:normAutofit/>
          </a:bodyPr>
          <a:lstStyle/>
          <a:p>
            <a:r>
              <a:rPr lang="pt-BR" dirty="0" smtClean="0">
                <a:solidFill>
                  <a:schemeClr val="tx1">
                    <a:lumMod val="50000"/>
                    <a:lumOff val="50000"/>
                  </a:schemeClr>
                </a:solidFill>
              </a:rPr>
              <a:t>ESTUDANDO</a:t>
            </a:r>
            <a:r>
              <a:rPr lang="pt-BR" dirty="0" smtClean="0">
                <a:solidFill>
                  <a:schemeClr val="accent1">
                    <a:lumMod val="75000"/>
                  </a:schemeClr>
                </a:solidFill>
              </a:rPr>
              <a:t> PARA O ENEM DE FORMA INVERTIDA</a:t>
            </a:r>
            <a:r>
              <a:rPr lang="pt-BR" dirty="0" smtClean="0"/>
              <a:t/>
            </a:r>
            <a:br>
              <a:rPr lang="pt-BR" dirty="0" smtClean="0"/>
            </a:br>
            <a:endParaRPr lang="pt-BR" dirty="0"/>
          </a:p>
        </p:txBody>
      </p:sp>
      <p:sp>
        <p:nvSpPr>
          <p:cNvPr id="3" name="Subtítulo 2"/>
          <p:cNvSpPr>
            <a:spLocks noGrp="1"/>
          </p:cNvSpPr>
          <p:nvPr>
            <p:ph type="subTitle" idx="1"/>
          </p:nvPr>
        </p:nvSpPr>
        <p:spPr>
          <a:xfrm>
            <a:off x="611560" y="3717032"/>
            <a:ext cx="7776864" cy="2592288"/>
          </a:xfrm>
        </p:spPr>
        <p:txBody>
          <a:bodyPr>
            <a:normAutofit/>
          </a:bodyPr>
          <a:lstStyle/>
          <a:p>
            <a:pPr algn="l"/>
            <a:r>
              <a:rPr lang="pt-BR" dirty="0" smtClean="0">
                <a:solidFill>
                  <a:schemeClr val="tx1"/>
                </a:solidFill>
              </a:rPr>
              <a:t>E.E.E.F.M’’CORONEL GOMES DE OLIVEIRA ‘’.</a:t>
            </a:r>
          </a:p>
          <a:p>
            <a:pPr algn="l"/>
            <a:r>
              <a:rPr lang="pt-BR" dirty="0" smtClean="0">
                <a:solidFill>
                  <a:schemeClr val="tx1"/>
                </a:solidFill>
              </a:rPr>
              <a:t>NOME:BRUNA CARVALHO DE SOUZA</a:t>
            </a:r>
          </a:p>
          <a:p>
            <a:pPr algn="l"/>
            <a:r>
              <a:rPr lang="pt-BR" dirty="0" smtClean="0">
                <a:solidFill>
                  <a:schemeClr val="tx1"/>
                </a:solidFill>
              </a:rPr>
              <a:t>SERIE:3NO1</a:t>
            </a:r>
          </a:p>
          <a:p>
            <a:pPr algn="l"/>
            <a:r>
              <a:rPr lang="pt-BR" dirty="0" smtClean="0">
                <a:solidFill>
                  <a:schemeClr val="tx1"/>
                </a:solidFill>
              </a:rPr>
              <a:t>PROF:LUCAS XAVIER</a:t>
            </a:r>
          </a:p>
          <a:p>
            <a:pPr algn="l"/>
            <a:r>
              <a:rPr lang="pt-BR" dirty="0" smtClean="0">
                <a:solidFill>
                  <a:schemeClr val="tx1"/>
                </a:solidFill>
              </a:rPr>
              <a:t>ENEM 2011 QUESTOES  71</a:t>
            </a:r>
          </a:p>
          <a:p>
            <a:endParaRPr lang="pt-BR" dirty="0"/>
          </a:p>
        </p:txBody>
      </p:sp>
      <p:pic>
        <p:nvPicPr>
          <p:cNvPr id="5" name="Á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644323759"/>
      </p:ext>
    </p:extLst>
  </p:cSld>
  <p:clrMapOvr>
    <a:masterClrMapping/>
  </p:clrMapOvr>
  <mc:AlternateContent xmlns:mc="http://schemas.openxmlformats.org/markup-compatibility/2006" xmlns:p14="http://schemas.microsoft.com/office/powerpoint/2010/main">
    <mc:Choice Requires="p14">
      <p:transition spd="slow" p14:dur="2000" advTm="17468"/>
    </mc:Choice>
    <mc:Fallback xmlns="">
      <p:transition spd="slow" advTm="174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778098"/>
          </a:xfrm>
        </p:spPr>
        <p:txBody>
          <a:bodyPr/>
          <a:lstStyle/>
          <a:p>
            <a:pPr algn="ctr"/>
            <a:r>
              <a:rPr lang="pt-BR" cap="none" dirty="0" smtClean="0">
                <a:solidFill>
                  <a:schemeClr val="tx1">
                    <a:lumMod val="50000"/>
                    <a:lumOff val="50000"/>
                  </a:schemeClr>
                </a:solidFill>
              </a:rPr>
              <a:t>Mapa Conceitual </a:t>
            </a:r>
            <a:endParaRPr lang="pt-BR" cap="none" dirty="0">
              <a:solidFill>
                <a:schemeClr val="tx1">
                  <a:lumMod val="50000"/>
                  <a:lumOff val="50000"/>
                </a:schemeClr>
              </a:solidFill>
            </a:endParaRPr>
          </a:p>
        </p:txBody>
      </p:sp>
      <p:sp>
        <p:nvSpPr>
          <p:cNvPr id="3" name="Retângulo 2"/>
          <p:cNvSpPr/>
          <p:nvPr/>
        </p:nvSpPr>
        <p:spPr>
          <a:xfrm>
            <a:off x="3563888" y="1376772"/>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Preparando Enem</a:t>
            </a:r>
            <a:endParaRPr lang="pt-BR" dirty="0">
              <a:solidFill>
                <a:schemeClr val="bg1"/>
              </a:solidFill>
            </a:endParaRPr>
          </a:p>
        </p:txBody>
      </p:sp>
      <p:cxnSp>
        <p:nvCxnSpPr>
          <p:cNvPr id="5" name="Conector reto 4"/>
          <p:cNvCxnSpPr>
            <a:stCxn id="3" idx="2"/>
          </p:cNvCxnSpPr>
          <p:nvPr/>
        </p:nvCxnSpPr>
        <p:spPr>
          <a:xfrm>
            <a:off x="4319972" y="1880828"/>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3575096" y="2312876"/>
            <a:ext cx="15121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Pesquisa</a:t>
            </a:r>
            <a:endParaRPr lang="pt-BR" dirty="0">
              <a:solidFill>
                <a:schemeClr val="bg1"/>
              </a:solidFill>
            </a:endParaRPr>
          </a:p>
        </p:txBody>
      </p:sp>
      <p:cxnSp>
        <p:nvCxnSpPr>
          <p:cNvPr id="12" name="Conector reto 11"/>
          <p:cNvCxnSpPr/>
          <p:nvPr/>
        </p:nvCxnSpPr>
        <p:spPr>
          <a:xfrm>
            <a:off x="4355976" y="2618910"/>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tângulo 14"/>
          <p:cNvSpPr/>
          <p:nvPr/>
        </p:nvSpPr>
        <p:spPr>
          <a:xfrm>
            <a:off x="3563888" y="3588625"/>
            <a:ext cx="158417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Projeto estudando forma Invertida</a:t>
            </a:r>
            <a:endParaRPr lang="pt-BR" dirty="0">
              <a:solidFill>
                <a:schemeClr val="bg1"/>
              </a:solidFill>
            </a:endParaRPr>
          </a:p>
        </p:txBody>
      </p:sp>
      <p:cxnSp>
        <p:nvCxnSpPr>
          <p:cNvPr id="17" name="Conector reto 16"/>
          <p:cNvCxnSpPr/>
          <p:nvPr/>
        </p:nvCxnSpPr>
        <p:spPr>
          <a:xfrm>
            <a:off x="4370097" y="4617132"/>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tângulo 17"/>
          <p:cNvSpPr/>
          <p:nvPr/>
        </p:nvSpPr>
        <p:spPr>
          <a:xfrm>
            <a:off x="3563888" y="4976122"/>
            <a:ext cx="1728192" cy="536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Enem2011 Questão 71</a:t>
            </a:r>
            <a:endParaRPr lang="pt-BR" dirty="0"/>
          </a:p>
        </p:txBody>
      </p:sp>
      <p:cxnSp>
        <p:nvCxnSpPr>
          <p:cNvPr id="20" name="Conector reto 19"/>
          <p:cNvCxnSpPr>
            <a:endCxn id="21" idx="1"/>
          </p:cNvCxnSpPr>
          <p:nvPr/>
        </p:nvCxnSpPr>
        <p:spPr>
          <a:xfrm>
            <a:off x="5364088" y="5231378"/>
            <a:ext cx="360039" cy="13199"/>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tângulo 20"/>
          <p:cNvSpPr/>
          <p:nvPr/>
        </p:nvSpPr>
        <p:spPr>
          <a:xfrm>
            <a:off x="5724127" y="4976122"/>
            <a:ext cx="1471438" cy="536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Ondularias</a:t>
            </a:r>
            <a:endParaRPr lang="pt-BR" dirty="0"/>
          </a:p>
        </p:txBody>
      </p:sp>
      <p:sp>
        <p:nvSpPr>
          <p:cNvPr id="24" name="Retângulo 23"/>
          <p:cNvSpPr/>
          <p:nvPr/>
        </p:nvSpPr>
        <p:spPr>
          <a:xfrm>
            <a:off x="2195736" y="4919533"/>
            <a:ext cx="1106528" cy="536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Ondas sonoras</a:t>
            </a:r>
            <a:endParaRPr lang="pt-BR" dirty="0">
              <a:solidFill>
                <a:schemeClr val="bg1"/>
              </a:solidFill>
            </a:endParaRPr>
          </a:p>
        </p:txBody>
      </p:sp>
      <p:cxnSp>
        <p:nvCxnSpPr>
          <p:cNvPr id="32" name="Conector reto 31"/>
          <p:cNvCxnSpPr/>
          <p:nvPr/>
        </p:nvCxnSpPr>
        <p:spPr>
          <a:xfrm>
            <a:off x="4731193" y="5513032"/>
            <a:ext cx="0" cy="377153"/>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tângulo 32"/>
          <p:cNvSpPr/>
          <p:nvPr/>
        </p:nvSpPr>
        <p:spPr>
          <a:xfrm>
            <a:off x="3815738" y="5860907"/>
            <a:ext cx="1476164" cy="328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Podcast</a:t>
            </a:r>
            <a:endParaRPr lang="pt-BR" dirty="0">
              <a:solidFill>
                <a:schemeClr val="bg1"/>
              </a:solidFill>
            </a:endParaRPr>
          </a:p>
        </p:txBody>
      </p:sp>
      <p:sp>
        <p:nvSpPr>
          <p:cNvPr id="36" name="Retângulo 35"/>
          <p:cNvSpPr/>
          <p:nvPr/>
        </p:nvSpPr>
        <p:spPr>
          <a:xfrm>
            <a:off x="5710691" y="2312876"/>
            <a:ext cx="1489601" cy="549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Livro Física</a:t>
            </a:r>
            <a:endParaRPr lang="pt-BR" dirty="0">
              <a:solidFill>
                <a:schemeClr val="bg1"/>
              </a:solidFill>
            </a:endParaRPr>
          </a:p>
        </p:txBody>
      </p:sp>
      <p:cxnSp>
        <p:nvCxnSpPr>
          <p:cNvPr id="38" name="Conector reto 37"/>
          <p:cNvCxnSpPr>
            <a:endCxn id="39" idx="1"/>
          </p:cNvCxnSpPr>
          <p:nvPr/>
        </p:nvCxnSpPr>
        <p:spPr>
          <a:xfrm flipV="1">
            <a:off x="7159007" y="2633863"/>
            <a:ext cx="486054" cy="41754"/>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tângulo 38"/>
          <p:cNvSpPr/>
          <p:nvPr/>
        </p:nvSpPr>
        <p:spPr>
          <a:xfrm>
            <a:off x="7645061" y="2327829"/>
            <a:ext cx="1449201" cy="612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Wikifisica</a:t>
            </a:r>
            <a:endParaRPr lang="pt-BR" dirty="0">
              <a:solidFill>
                <a:schemeClr val="bg1"/>
              </a:solidFill>
            </a:endParaRPr>
          </a:p>
        </p:txBody>
      </p:sp>
      <p:cxnSp>
        <p:nvCxnSpPr>
          <p:cNvPr id="41" name="Conector reto 40"/>
          <p:cNvCxnSpPr/>
          <p:nvPr/>
        </p:nvCxnSpPr>
        <p:spPr>
          <a:xfrm>
            <a:off x="6408204" y="2924944"/>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tângulo 41"/>
          <p:cNvSpPr/>
          <p:nvPr/>
        </p:nvSpPr>
        <p:spPr>
          <a:xfrm>
            <a:off x="5724128" y="3284984"/>
            <a:ext cx="128669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Consulta</a:t>
            </a:r>
            <a:endParaRPr lang="pt-BR" dirty="0">
              <a:solidFill>
                <a:schemeClr val="bg1"/>
              </a:solidFill>
            </a:endParaRPr>
          </a:p>
        </p:txBody>
      </p:sp>
      <p:cxnSp>
        <p:nvCxnSpPr>
          <p:cNvPr id="44" name="Conector reto 43"/>
          <p:cNvCxnSpPr>
            <a:stCxn id="42" idx="3"/>
            <a:endCxn id="45" idx="1"/>
          </p:cNvCxnSpPr>
          <p:nvPr/>
        </p:nvCxnSpPr>
        <p:spPr>
          <a:xfrm>
            <a:off x="7010818" y="3537012"/>
            <a:ext cx="513510" cy="7225"/>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tângulo 44"/>
          <p:cNvSpPr/>
          <p:nvPr/>
        </p:nvSpPr>
        <p:spPr>
          <a:xfrm>
            <a:off x="7524328" y="3292209"/>
            <a:ext cx="156993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InfoEscola</a:t>
            </a:r>
            <a:endParaRPr lang="pt-BR" dirty="0">
              <a:solidFill>
                <a:schemeClr val="bg1"/>
              </a:solidFill>
            </a:endParaRPr>
          </a:p>
        </p:txBody>
      </p:sp>
      <p:sp>
        <p:nvSpPr>
          <p:cNvPr id="59" name="Retângulo 58"/>
          <p:cNvSpPr/>
          <p:nvPr/>
        </p:nvSpPr>
        <p:spPr>
          <a:xfrm>
            <a:off x="3575096" y="2924944"/>
            <a:ext cx="15729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Computador</a:t>
            </a:r>
          </a:p>
        </p:txBody>
      </p:sp>
      <p:cxnSp>
        <p:nvCxnSpPr>
          <p:cNvPr id="61" name="Conector reto 60"/>
          <p:cNvCxnSpPr>
            <a:stCxn id="15" idx="0"/>
            <a:endCxn id="15" idx="0"/>
          </p:cNvCxnSpPr>
          <p:nvPr/>
        </p:nvCxnSpPr>
        <p:spPr>
          <a:xfrm>
            <a:off x="4355976" y="35886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ctor reto 62"/>
          <p:cNvCxnSpPr>
            <a:stCxn id="59" idx="2"/>
            <a:endCxn id="15" idx="0"/>
          </p:cNvCxnSpPr>
          <p:nvPr/>
        </p:nvCxnSpPr>
        <p:spPr>
          <a:xfrm flipH="1">
            <a:off x="4355976" y="3284984"/>
            <a:ext cx="5604" cy="303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ector reto 67"/>
          <p:cNvCxnSpPr>
            <a:endCxn id="18" idx="1"/>
          </p:cNvCxnSpPr>
          <p:nvPr/>
        </p:nvCxnSpPr>
        <p:spPr>
          <a:xfrm>
            <a:off x="3302264" y="5231377"/>
            <a:ext cx="261624" cy="1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ector reto 69"/>
          <p:cNvCxnSpPr>
            <a:endCxn id="10" idx="1"/>
          </p:cNvCxnSpPr>
          <p:nvPr/>
        </p:nvCxnSpPr>
        <p:spPr>
          <a:xfrm>
            <a:off x="3029432" y="2510898"/>
            <a:ext cx="545664" cy="18002"/>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tângulo 71"/>
          <p:cNvSpPr/>
          <p:nvPr/>
        </p:nvSpPr>
        <p:spPr>
          <a:xfrm>
            <a:off x="2051720" y="2258870"/>
            <a:ext cx="9721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Power point</a:t>
            </a:r>
          </a:p>
        </p:txBody>
      </p:sp>
      <p:cxnSp>
        <p:nvCxnSpPr>
          <p:cNvPr id="80" name="Conector reto 79"/>
          <p:cNvCxnSpPr>
            <a:endCxn id="72" idx="1"/>
          </p:cNvCxnSpPr>
          <p:nvPr/>
        </p:nvCxnSpPr>
        <p:spPr>
          <a:xfrm flipV="1">
            <a:off x="1547664" y="2510898"/>
            <a:ext cx="504056" cy="18002"/>
          </a:xfrm>
          <a:prstGeom prst="line">
            <a:avLst/>
          </a:prstGeom>
        </p:spPr>
        <p:style>
          <a:lnRef idx="1">
            <a:schemeClr val="accent1"/>
          </a:lnRef>
          <a:fillRef idx="0">
            <a:schemeClr val="accent1"/>
          </a:fillRef>
          <a:effectRef idx="0">
            <a:schemeClr val="accent1"/>
          </a:effectRef>
          <a:fontRef idx="minor">
            <a:schemeClr val="tx1"/>
          </a:fontRef>
        </p:style>
      </p:cxnSp>
      <p:sp>
        <p:nvSpPr>
          <p:cNvPr id="81" name="Retângulo 80"/>
          <p:cNvSpPr/>
          <p:nvPr/>
        </p:nvSpPr>
        <p:spPr>
          <a:xfrm>
            <a:off x="710235" y="2258870"/>
            <a:ext cx="792088" cy="486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Fone</a:t>
            </a:r>
            <a:endParaRPr lang="pt-BR" dirty="0">
              <a:solidFill>
                <a:schemeClr val="bg1"/>
              </a:solidFill>
            </a:endParaRPr>
          </a:p>
        </p:txBody>
      </p:sp>
      <p:cxnSp>
        <p:nvCxnSpPr>
          <p:cNvPr id="83" name="Conector reto 82"/>
          <p:cNvCxnSpPr>
            <a:stCxn id="72" idx="2"/>
            <a:endCxn id="92" idx="0"/>
          </p:cNvCxnSpPr>
          <p:nvPr/>
        </p:nvCxnSpPr>
        <p:spPr>
          <a:xfrm>
            <a:off x="2537774" y="2762926"/>
            <a:ext cx="0" cy="342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ctor reto 89"/>
          <p:cNvCxnSpPr>
            <a:stCxn id="81" idx="2"/>
          </p:cNvCxnSpPr>
          <p:nvPr/>
        </p:nvCxnSpPr>
        <p:spPr>
          <a:xfrm>
            <a:off x="1106279" y="2744924"/>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91" name="Retângulo 90"/>
          <p:cNvSpPr/>
          <p:nvPr/>
        </p:nvSpPr>
        <p:spPr>
          <a:xfrm>
            <a:off x="588553" y="3104964"/>
            <a:ext cx="1035451" cy="483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Minha casa </a:t>
            </a:r>
            <a:endParaRPr lang="pt-BR" dirty="0">
              <a:solidFill>
                <a:schemeClr val="bg1"/>
              </a:solidFill>
            </a:endParaRPr>
          </a:p>
        </p:txBody>
      </p:sp>
      <p:sp>
        <p:nvSpPr>
          <p:cNvPr id="92" name="Retângulo 91"/>
          <p:cNvSpPr/>
          <p:nvPr/>
        </p:nvSpPr>
        <p:spPr>
          <a:xfrm>
            <a:off x="2051720" y="3104964"/>
            <a:ext cx="972108" cy="483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Lan Houser</a:t>
            </a:r>
            <a:endParaRPr lang="pt-BR" dirty="0">
              <a:solidFill>
                <a:schemeClr val="bg1"/>
              </a:solidFill>
            </a:endParaRPr>
          </a:p>
        </p:txBody>
      </p:sp>
      <p:cxnSp>
        <p:nvCxnSpPr>
          <p:cNvPr id="106" name="Conector reto 105"/>
          <p:cNvCxnSpPr>
            <a:stCxn id="91" idx="3"/>
            <a:endCxn id="92" idx="1"/>
          </p:cNvCxnSpPr>
          <p:nvPr/>
        </p:nvCxnSpPr>
        <p:spPr>
          <a:xfrm>
            <a:off x="1624004" y="3346795"/>
            <a:ext cx="427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Conector reto 115"/>
          <p:cNvCxnSpPr>
            <a:stCxn id="91" idx="3"/>
          </p:cNvCxnSpPr>
          <p:nvPr/>
        </p:nvCxnSpPr>
        <p:spPr>
          <a:xfrm>
            <a:off x="1624004" y="3346795"/>
            <a:ext cx="54006" cy="2745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7200292" y="3537012"/>
            <a:ext cx="54006" cy="2555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1898703" y="6092729"/>
            <a:ext cx="18997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5364088" y="6092729"/>
            <a:ext cx="18902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Conector reto 124"/>
          <p:cNvCxnSpPr>
            <a:stCxn id="33" idx="2"/>
            <a:endCxn id="126" idx="0"/>
          </p:cNvCxnSpPr>
          <p:nvPr/>
        </p:nvCxnSpPr>
        <p:spPr>
          <a:xfrm>
            <a:off x="4553820" y="6189143"/>
            <a:ext cx="18064" cy="264193"/>
          </a:xfrm>
          <a:prstGeom prst="line">
            <a:avLst/>
          </a:prstGeom>
        </p:spPr>
        <p:style>
          <a:lnRef idx="1">
            <a:schemeClr val="accent1"/>
          </a:lnRef>
          <a:fillRef idx="0">
            <a:schemeClr val="accent1"/>
          </a:fillRef>
          <a:effectRef idx="0">
            <a:schemeClr val="accent1"/>
          </a:effectRef>
          <a:fontRef idx="minor">
            <a:schemeClr val="tx1"/>
          </a:fontRef>
        </p:style>
      </p:cxnSp>
      <p:sp>
        <p:nvSpPr>
          <p:cNvPr id="126" name="Retângulo 125"/>
          <p:cNvSpPr/>
          <p:nvPr/>
        </p:nvSpPr>
        <p:spPr>
          <a:xfrm>
            <a:off x="3433076" y="6453336"/>
            <a:ext cx="2277615" cy="40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E-mail</a:t>
            </a:r>
            <a:endParaRPr lang="pt-BR" dirty="0">
              <a:solidFill>
                <a:schemeClr val="bg1"/>
              </a:solidFill>
            </a:endParaRPr>
          </a:p>
        </p:txBody>
      </p:sp>
      <p:cxnSp>
        <p:nvCxnSpPr>
          <p:cNvPr id="145" name="Conector reto 144"/>
          <p:cNvCxnSpPr>
            <a:stCxn id="10" idx="3"/>
          </p:cNvCxnSpPr>
          <p:nvPr/>
        </p:nvCxnSpPr>
        <p:spPr>
          <a:xfrm flipV="1">
            <a:off x="5087264" y="2510898"/>
            <a:ext cx="1221929" cy="18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Conector reto 152"/>
          <p:cNvCxnSpPr>
            <a:stCxn id="45" idx="0"/>
          </p:cNvCxnSpPr>
          <p:nvPr/>
        </p:nvCxnSpPr>
        <p:spPr>
          <a:xfrm flipV="1">
            <a:off x="8309295" y="2861937"/>
            <a:ext cx="0" cy="430272"/>
          </a:xfrm>
          <a:prstGeom prst="line">
            <a:avLst/>
          </a:prstGeom>
        </p:spPr>
        <p:style>
          <a:lnRef idx="1">
            <a:schemeClr val="accent1"/>
          </a:lnRef>
          <a:fillRef idx="0">
            <a:schemeClr val="accent1"/>
          </a:fillRef>
          <a:effectRef idx="0">
            <a:schemeClr val="accent1"/>
          </a:effectRef>
          <a:fontRef idx="minor">
            <a:schemeClr val="tx1"/>
          </a:fontRef>
        </p:style>
      </p:cxnSp>
      <p:pic>
        <p:nvPicPr>
          <p:cNvPr id="6" name="Á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876783556"/>
      </p:ext>
    </p:extLst>
  </p:cSld>
  <p:clrMapOvr>
    <a:masterClrMapping/>
  </p:clrMapOvr>
  <mc:AlternateContent xmlns:mc="http://schemas.openxmlformats.org/markup-compatibility/2006" xmlns:p14="http://schemas.microsoft.com/office/powerpoint/2010/main">
    <mc:Choice Requires="p14">
      <p:transition spd="slow" p14:dur="2000" advTm="38104"/>
    </mc:Choice>
    <mc:Fallback xmlns="">
      <p:transition spd="slow" advTm="381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accent1">
                    <a:lumMod val="75000"/>
                  </a:schemeClr>
                </a:solidFill>
              </a:rPr>
              <a:t>Competência e  Habilidades</a:t>
            </a:r>
            <a:endParaRPr lang="pt-BR" dirty="0">
              <a:solidFill>
                <a:schemeClr val="accent1">
                  <a:lumMod val="75000"/>
                </a:schemeClr>
              </a:solidFill>
            </a:endParaRPr>
          </a:p>
        </p:txBody>
      </p:sp>
      <p:sp>
        <p:nvSpPr>
          <p:cNvPr id="3" name="Espaço Reservado para Conteúdo 2"/>
          <p:cNvSpPr>
            <a:spLocks noGrp="1"/>
          </p:cNvSpPr>
          <p:nvPr>
            <p:ph idx="1"/>
          </p:nvPr>
        </p:nvSpPr>
        <p:spPr/>
        <p:txBody>
          <a:bodyPr>
            <a:normAutofit/>
          </a:bodyPr>
          <a:lstStyle/>
          <a:p>
            <a:pPr marL="0" indent="0">
              <a:buNone/>
            </a:pPr>
            <a:r>
              <a:rPr lang="pt-BR" sz="2400" b="0" dirty="0" smtClean="0"/>
              <a:t>Competência</a:t>
            </a:r>
            <a:r>
              <a:rPr lang="pt-BR" b="0" dirty="0" smtClean="0"/>
              <a:t> IV</a:t>
            </a:r>
          </a:p>
          <a:p>
            <a:pPr marL="0" indent="0">
              <a:buNone/>
            </a:pPr>
            <a:r>
              <a:rPr lang="pt-BR" sz="1800" b="0" dirty="0" smtClean="0"/>
              <a:t>Relacionar informações ,representadas em diferentes formas ,</a:t>
            </a:r>
            <a:r>
              <a:rPr lang="pt-BR" sz="1800" b="0" dirty="0"/>
              <a:t>e</a:t>
            </a:r>
            <a:r>
              <a:rPr lang="pt-BR" sz="1800" b="0" dirty="0" smtClean="0"/>
              <a:t> conhecimentos disponíveis em situações concretas para construir argumentos consistentes.</a:t>
            </a:r>
          </a:p>
          <a:p>
            <a:pPr marL="0" indent="0">
              <a:buNone/>
            </a:pPr>
            <a:r>
              <a:rPr lang="pt-BR" sz="2400" b="0" dirty="0" smtClean="0"/>
              <a:t>H1</a:t>
            </a:r>
            <a:r>
              <a:rPr lang="pt-BR" sz="1800" b="0" dirty="0" smtClean="0"/>
              <a:t>- Identificar Características de ondas sonoras ou de ondas eletromagnéticas relacionando-as a seus usos nos mais diferentes contextos.</a:t>
            </a:r>
          </a:p>
          <a:p>
            <a:endParaRPr lang="pt-BR" dirty="0"/>
          </a:p>
        </p:txBody>
      </p:sp>
      <p:pic>
        <p:nvPicPr>
          <p:cNvPr id="4" name="Á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957237956"/>
      </p:ext>
    </p:extLst>
  </p:cSld>
  <p:clrMapOvr>
    <a:masterClrMapping/>
  </p:clrMapOvr>
  <mc:AlternateContent xmlns:mc="http://schemas.openxmlformats.org/markup-compatibility/2006" xmlns:p14="http://schemas.microsoft.com/office/powerpoint/2010/main">
    <mc:Choice Requires="p14">
      <p:transition spd="slow" p14:dur="2000" advTm="26643"/>
    </mc:Choice>
    <mc:Fallback xmlns="">
      <p:transition spd="slow" advTm="266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chemeClr val="accent1">
                    <a:lumMod val="75000"/>
                  </a:schemeClr>
                </a:solidFill>
              </a:rPr>
              <a:t>Ondulatória</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a:bodyPr>
          <a:lstStyle/>
          <a:p>
            <a:pPr marL="0" indent="0">
              <a:buNone/>
            </a:pPr>
            <a:r>
              <a:rPr lang="pt-BR" sz="1800" b="0" dirty="0" smtClean="0"/>
              <a:t>A Ondulatória é a parte da Física responsável por estudar as características e propriedades dos movimentos das ondas. Podemos classificar como uma onda, qualquer perturbação ou vibração em um meio específico. As ondas produzem diversos movimentos, já que elas são formas de transmissão de energia (mecânica ou eletromagnética), como por exemplo, o movimento que ocorre quando lançamos uma pedra dentro de um rio.</a:t>
            </a:r>
          </a:p>
          <a:p>
            <a:pPr marL="0" indent="0">
              <a:buNone/>
            </a:pPr>
            <a:r>
              <a:rPr lang="pt-BR" sz="1800" b="0" dirty="0" smtClean="0"/>
              <a:t>A onda não é capaz de se originar sozinha, visto que ela apenas faz a transferência de energia cinética de uma fonte. Portanto, fonte é o objeto ou meio capaz de criar uma onda.</a:t>
            </a:r>
          </a:p>
        </p:txBody>
      </p:sp>
      <p:pic>
        <p:nvPicPr>
          <p:cNvPr id="6" name="Á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617260559"/>
      </p:ext>
    </p:extLst>
  </p:cSld>
  <p:clrMapOvr>
    <a:masterClrMapping/>
  </p:clrMapOvr>
  <mc:AlternateContent xmlns:mc="http://schemas.openxmlformats.org/markup-compatibility/2006" xmlns:p14="http://schemas.microsoft.com/office/powerpoint/2010/main">
    <mc:Choice Requires="p14">
      <p:transition spd="slow" p14:dur="2000" advTm="45167"/>
    </mc:Choice>
    <mc:Fallback xmlns="">
      <p:transition spd="slow" advTm="45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1028343"/>
            <a:ext cx="4572000" cy="646331"/>
          </a:xfrm>
          <a:prstGeom prst="rect">
            <a:avLst/>
          </a:prstGeom>
        </p:spPr>
        <p:txBody>
          <a:bodyPr>
            <a:spAutoFit/>
          </a:bodyPr>
          <a:lstStyle/>
          <a:p>
            <a:endParaRPr lang="pt-BR" dirty="0" smtClean="0"/>
          </a:p>
          <a:p>
            <a:endParaRPr lang="pt-BR" dirty="0"/>
          </a:p>
        </p:txBody>
      </p:sp>
      <p:sp>
        <p:nvSpPr>
          <p:cNvPr id="5" name="Retângulo 4"/>
          <p:cNvSpPr/>
          <p:nvPr/>
        </p:nvSpPr>
        <p:spPr>
          <a:xfrm>
            <a:off x="0" y="-171400"/>
            <a:ext cx="9036496" cy="6986528"/>
          </a:xfrm>
          <a:prstGeom prst="rect">
            <a:avLst/>
          </a:prstGeom>
        </p:spPr>
        <p:txBody>
          <a:bodyPr wrap="square">
            <a:spAutoFit/>
          </a:bodyPr>
          <a:lstStyle/>
          <a:p>
            <a:endParaRPr lang="pt-BR" sz="4400" dirty="0" smtClean="0">
              <a:solidFill>
                <a:schemeClr val="accent1">
                  <a:lumMod val="75000"/>
                </a:schemeClr>
              </a:solidFill>
            </a:endParaRPr>
          </a:p>
          <a:p>
            <a:r>
              <a:rPr lang="pt-BR" sz="4400" dirty="0" smtClean="0">
                <a:solidFill>
                  <a:schemeClr val="accent1">
                    <a:lumMod val="75000"/>
                  </a:schemeClr>
                </a:solidFill>
              </a:rPr>
              <a:t>ENEM 2011 QUESTOES  71</a:t>
            </a:r>
          </a:p>
          <a:p>
            <a:endParaRPr lang="pt-BR" dirty="0" smtClean="0"/>
          </a:p>
          <a:p>
            <a:r>
              <a:rPr lang="pt-BR" dirty="0" smtClean="0"/>
              <a:t>Uma equipe de cientistas lançará uma expedição ao Titanic para criar um detalhado mapa 3D que “vai tirar, virtualmente, o Titanic do fundo do mar para o público”. A expedição ao local, a 4 quilômetros de profundidade no Oceano Atlântico, está sendo apresentada como a mais sofisticada expedição científica ao Titanic. Ela utilizará tecnologias de imagem e sonar que nunca tinham sido aplicadas ao navio, para obter o mais completo inventário de seu conteúdo. Esta complementação é necessária em razão das condições do navio, naufragado há um século.</a:t>
            </a:r>
          </a:p>
          <a:p>
            <a:r>
              <a:rPr lang="pt-BR" dirty="0" smtClean="0"/>
              <a:t>No problema apresentado para gerar imagens através de camadas de sedimentos depositados no navio, o sonar é mais adequado, pois a </a:t>
            </a:r>
          </a:p>
          <a:p>
            <a:r>
              <a:rPr lang="pt-BR" dirty="0" smtClean="0"/>
              <a:t>A )</a:t>
            </a:r>
            <a:r>
              <a:rPr lang="pt-BR" dirty="0"/>
              <a:t> </a:t>
            </a:r>
            <a:r>
              <a:rPr lang="pt-BR" dirty="0" smtClean="0"/>
              <a:t>propagação da luz na água ocorre a uma velocidade maior que a do som neste meio.</a:t>
            </a:r>
          </a:p>
          <a:p>
            <a:r>
              <a:rPr lang="pt-BR" dirty="0" smtClean="0"/>
              <a:t>B )absorção da luz ao longo de uma camada de água é facilitada enquanto a absorção do som não. </a:t>
            </a:r>
          </a:p>
          <a:p>
            <a:r>
              <a:rPr lang="pt-BR" dirty="0" smtClean="0"/>
              <a:t>C) refração da luz a uma grande profundidade acontece com uma intensidade menor que a do som.</a:t>
            </a:r>
          </a:p>
          <a:p>
            <a:r>
              <a:rPr lang="pt-BR" dirty="0" smtClean="0"/>
              <a:t>D)atenuação da luz nos materiais analisados é distinta da atenuação de som nestes mesmos materiais.</a:t>
            </a:r>
          </a:p>
          <a:p>
            <a:r>
              <a:rPr lang="pt-BR" dirty="0" smtClean="0"/>
              <a:t>E)reflexão da luz nas camadas de sedimentos é menos intensa do que a reflexão do som neste material.</a:t>
            </a:r>
            <a:endParaRPr lang="pt-BR" dirty="0"/>
          </a:p>
        </p:txBody>
      </p:sp>
      <p:pic>
        <p:nvPicPr>
          <p:cNvPr id="8" name="Á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643442855"/>
      </p:ext>
    </p:extLst>
  </p:cSld>
  <p:clrMapOvr>
    <a:masterClrMapping/>
  </p:clrMapOvr>
  <mc:AlternateContent xmlns:mc="http://schemas.openxmlformats.org/markup-compatibility/2006" xmlns:p14="http://schemas.microsoft.com/office/powerpoint/2010/main">
    <mc:Choice Requires="p14">
      <p:transition spd="slow" p14:dur="2000" advTm="107339"/>
    </mc:Choice>
    <mc:Fallback xmlns="">
      <p:transition spd="slow" advTm="1073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9552" y="1028343"/>
            <a:ext cx="7272808" cy="3662541"/>
          </a:xfrm>
          <a:prstGeom prst="rect">
            <a:avLst/>
          </a:prstGeom>
        </p:spPr>
        <p:txBody>
          <a:bodyPr wrap="square">
            <a:spAutoFit/>
          </a:bodyPr>
          <a:lstStyle/>
          <a:p>
            <a:r>
              <a:rPr lang="pt-BR" sz="4400" dirty="0" smtClean="0">
                <a:solidFill>
                  <a:schemeClr val="accent1">
                    <a:lumMod val="75000"/>
                  </a:schemeClr>
                </a:solidFill>
              </a:rPr>
              <a:t>Resolução</a:t>
            </a:r>
          </a:p>
          <a:p>
            <a:endParaRPr lang="pt-BR" sz="4400" dirty="0" smtClean="0"/>
          </a:p>
          <a:p>
            <a:r>
              <a:rPr lang="pt-BR" dirty="0" smtClean="0"/>
              <a:t>A luz é atenuada (absorvida ou refletida) logo na primeira camada (camada superior) dos sedimentos. O ultrassom utilizado pelo SONAR, porém, penetra nessas camadas, determinando ecos que são captados em instantes diferentes pelo receptor. É devido à chegada desses ecos em instantes diferentes que se torna possível a elaboração de uma figura 3D da embarcação naufragada.</a:t>
            </a:r>
          </a:p>
          <a:p>
            <a:r>
              <a:rPr lang="pt-BR" dirty="0" smtClean="0"/>
              <a:t> </a:t>
            </a:r>
          </a:p>
          <a:p>
            <a:r>
              <a:rPr lang="pt-BR" dirty="0" smtClean="0"/>
              <a:t>Alternativa : D</a:t>
            </a:r>
            <a:endParaRPr lang="pt-BR" dirty="0"/>
          </a:p>
        </p:txBody>
      </p:sp>
      <p:pic>
        <p:nvPicPr>
          <p:cNvPr id="6" name="Á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917703657"/>
      </p:ext>
    </p:extLst>
  </p:cSld>
  <p:clrMapOvr>
    <a:masterClrMapping/>
  </p:clrMapOvr>
  <mc:AlternateContent xmlns:mc="http://schemas.openxmlformats.org/markup-compatibility/2006" xmlns:p14="http://schemas.microsoft.com/office/powerpoint/2010/main">
    <mc:Choice Requires="p14">
      <p:transition spd="slow" p14:dur="2000" advTm="42886"/>
    </mc:Choice>
    <mc:Fallback xmlns="">
      <p:transition spd="slow" advTm="42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Ângulos">
  <a:themeElements>
    <a:clrScheme name="Â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Â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Â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214</TotalTime>
  <Words>509</Words>
  <Application>Microsoft Office PowerPoint</Application>
  <PresentationFormat>Apresentação na tela (4:3)</PresentationFormat>
  <Paragraphs>48</Paragraphs>
  <Slides>7</Slides>
  <Notes>0</Notes>
  <HiddenSlides>0</HiddenSlides>
  <MMClips>7</MMClips>
  <ScaleCrop>false</ScaleCrop>
  <HeadingPairs>
    <vt:vector size="4" baseType="variant">
      <vt:variant>
        <vt:lpstr>Tema</vt:lpstr>
      </vt:variant>
      <vt:variant>
        <vt:i4>1</vt:i4>
      </vt:variant>
      <vt:variant>
        <vt:lpstr>Títulos de slides</vt:lpstr>
      </vt:variant>
      <vt:variant>
        <vt:i4>7</vt:i4>
      </vt:variant>
    </vt:vector>
  </HeadingPairs>
  <TitlesOfParts>
    <vt:vector size="8" baseType="lpstr">
      <vt:lpstr>Ângulos</vt:lpstr>
      <vt:lpstr>Orientações do podcast </vt:lpstr>
      <vt:lpstr>ESTUDANDO PARA O ENEM DE FORMA INVERTIDA </vt:lpstr>
      <vt:lpstr>Mapa Conceitual </vt:lpstr>
      <vt:lpstr>Competência e  Habilidades</vt:lpstr>
      <vt:lpstr>Ondulatória </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dc:creator>
  <cp:lastModifiedBy>Maria</cp:lastModifiedBy>
  <cp:revision>21</cp:revision>
  <dcterms:created xsi:type="dcterms:W3CDTF">2017-07-26T19:28:15Z</dcterms:created>
  <dcterms:modified xsi:type="dcterms:W3CDTF">2017-07-28T17:25:14Z</dcterms:modified>
</cp:coreProperties>
</file>